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81" autoAdjust="0"/>
  </p:normalViewPr>
  <p:slideViewPr>
    <p:cSldViewPr>
      <p:cViewPr varScale="1">
        <p:scale>
          <a:sx n="67" d="100"/>
          <a:sy n="67" d="100"/>
        </p:scale>
        <p:origin x="-56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A6B6542-B417-4999-B72C-1E0EADC2F2E3}" type="datetimeFigureOut">
              <a:rPr lang="en-US" smtClean="0"/>
              <a:t>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4DC9FF-F477-4A9D-989C-E5E2F7A8E39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6B6542-B417-4999-B72C-1E0EADC2F2E3}" type="datetimeFigureOut">
              <a:rPr lang="en-US" smtClean="0"/>
              <a:t>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4DC9FF-F477-4A9D-989C-E5E2F7A8E39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6B6542-B417-4999-B72C-1E0EADC2F2E3}" type="datetimeFigureOut">
              <a:rPr lang="en-US" smtClean="0"/>
              <a:t>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4DC9FF-F477-4A9D-989C-E5E2F7A8E39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A6B6542-B417-4999-B72C-1E0EADC2F2E3}" type="datetimeFigureOut">
              <a:rPr lang="en-US" smtClean="0"/>
              <a:t>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4DC9FF-F477-4A9D-989C-E5E2F7A8E39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A6B6542-B417-4999-B72C-1E0EADC2F2E3}" type="datetimeFigureOut">
              <a:rPr lang="en-US" smtClean="0"/>
              <a:t>3/11/2015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24DC9FF-F477-4A9D-989C-E5E2F7A8E39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A6B6542-B417-4999-B72C-1E0EADC2F2E3}" type="datetimeFigureOut">
              <a:rPr lang="en-US" smtClean="0"/>
              <a:t>3/11/2015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4DC9FF-F477-4A9D-989C-E5E2F7A8E39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B6542-B417-4999-B72C-1E0EADC2F2E3}" type="datetimeFigureOut">
              <a:rPr lang="en-US" smtClean="0"/>
              <a:t>3/11/2015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24DC9FF-F477-4A9D-989C-E5E2F7A8E39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6B6542-B417-4999-B72C-1E0EADC2F2E3}" type="datetimeFigureOut">
              <a:rPr lang="en-US" smtClean="0"/>
              <a:t>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4DC9FF-F477-4A9D-989C-E5E2F7A8E39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6B6542-B417-4999-B72C-1E0EADC2F2E3}" type="datetimeFigureOut">
              <a:rPr lang="en-US" smtClean="0"/>
              <a:t>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4DC9FF-F477-4A9D-989C-E5E2F7A8E39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6B6542-B417-4999-B72C-1E0EADC2F2E3}" type="datetimeFigureOut">
              <a:rPr lang="en-US" smtClean="0"/>
              <a:t>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4DC9FF-F477-4A9D-989C-E5E2F7A8E39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A6B6542-B417-4999-B72C-1E0EADC2F2E3}" type="datetimeFigureOut">
              <a:rPr lang="en-US" smtClean="0"/>
              <a:t>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4DC9FF-F477-4A9D-989C-E5E2F7A8E39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6B6542-B417-4999-B72C-1E0EADC2F2E3}" type="datetimeFigureOut">
              <a:rPr lang="en-US" smtClean="0"/>
              <a:t>3/11/2015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4DC9FF-F477-4A9D-989C-E5E2F7A8E390}"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Faction at the Court of Henry VIII 1540-47 - A Sometimes Deadly Pursuit</a:t>
            </a:r>
            <a:endParaRPr lang="en-GB" dirty="0"/>
          </a:p>
        </p:txBody>
      </p:sp>
      <p:pic>
        <p:nvPicPr>
          <p:cNvPr id="5" name="Picture 4" descr="oldhen8[1].jpg"/>
          <p:cNvPicPr>
            <a:picLocks noChangeAspect="1"/>
          </p:cNvPicPr>
          <p:nvPr/>
        </p:nvPicPr>
        <p:blipFill>
          <a:blip r:embed="rId2"/>
          <a:stretch>
            <a:fillRect/>
          </a:stretch>
        </p:blipFill>
        <p:spPr>
          <a:xfrm>
            <a:off x="2928926" y="2071678"/>
            <a:ext cx="3214710" cy="407196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Episode 1:1541</a:t>
            </a:r>
            <a:endParaRPr lang="en-GB" dirty="0"/>
          </a:p>
        </p:txBody>
      </p:sp>
      <p:sp>
        <p:nvSpPr>
          <p:cNvPr id="3" name="Content Placeholder 2"/>
          <p:cNvSpPr>
            <a:spLocks noGrp="1"/>
          </p:cNvSpPr>
          <p:nvPr>
            <p:ph sz="half" idx="1"/>
          </p:nvPr>
        </p:nvSpPr>
        <p:spPr/>
        <p:txBody>
          <a:bodyPr>
            <a:noAutofit/>
          </a:bodyPr>
          <a:lstStyle/>
          <a:p>
            <a:r>
              <a:rPr lang="en-GB" sz="3600" dirty="0" smtClean="0"/>
              <a:t>There seems to be proof of Catherine Howard’s adultery, November 1541</a:t>
            </a:r>
          </a:p>
          <a:p>
            <a:r>
              <a:rPr lang="en-GB" sz="3600" dirty="0" smtClean="0"/>
              <a:t>Opportunity? (Reformers)</a:t>
            </a:r>
            <a:endParaRPr lang="en-GB" sz="3600" dirty="0"/>
          </a:p>
        </p:txBody>
      </p:sp>
      <p:pic>
        <p:nvPicPr>
          <p:cNvPr id="6" name="Content Placeholder 5" descr="Catherine_Howard[1].png"/>
          <p:cNvPicPr>
            <a:picLocks noGrp="1" noChangeAspect="1"/>
          </p:cNvPicPr>
          <p:nvPr>
            <p:ph sz="half" idx="2"/>
          </p:nvPr>
        </p:nvPicPr>
        <p:blipFill>
          <a:blip r:embed="rId2"/>
          <a:stretch>
            <a:fillRect/>
          </a:stretch>
        </p:blipFill>
        <p:spPr>
          <a:xfrm>
            <a:off x="4929190" y="1714488"/>
            <a:ext cx="3262310" cy="4000528"/>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GB" dirty="0" smtClean="0"/>
              <a:t>Episode 2: 1543</a:t>
            </a:r>
            <a:endParaRPr lang="en-GB" dirty="0"/>
          </a:p>
        </p:txBody>
      </p:sp>
      <p:sp>
        <p:nvSpPr>
          <p:cNvPr id="3" name="Content Placeholder 2"/>
          <p:cNvSpPr>
            <a:spLocks noGrp="1"/>
          </p:cNvSpPr>
          <p:nvPr>
            <p:ph sz="half" idx="1"/>
          </p:nvPr>
        </p:nvSpPr>
        <p:spPr>
          <a:xfrm>
            <a:off x="611560" y="980728"/>
            <a:ext cx="4038600" cy="4525963"/>
          </a:xfrm>
        </p:spPr>
        <p:txBody>
          <a:bodyPr>
            <a:noAutofit/>
          </a:bodyPr>
          <a:lstStyle/>
          <a:p>
            <a:r>
              <a:rPr lang="en-GB" dirty="0" smtClean="0"/>
              <a:t>The so-called </a:t>
            </a:r>
            <a:r>
              <a:rPr lang="en-GB" dirty="0" err="1" smtClean="0"/>
              <a:t>Prebendearies</a:t>
            </a:r>
            <a:r>
              <a:rPr lang="en-GB" dirty="0" smtClean="0"/>
              <a:t> Plot.</a:t>
            </a:r>
          </a:p>
          <a:p>
            <a:r>
              <a:rPr lang="en-GB" dirty="0" smtClean="0"/>
              <a:t>There </a:t>
            </a:r>
            <a:r>
              <a:rPr lang="en-GB" dirty="0" smtClean="0"/>
              <a:t>are reports of heresy from the Cathedral Chapter at Canterbury.</a:t>
            </a:r>
          </a:p>
          <a:p>
            <a:r>
              <a:rPr lang="en-GB" dirty="0" smtClean="0"/>
              <a:t>Opportunity (</a:t>
            </a:r>
            <a:r>
              <a:rPr lang="en-GB" dirty="0" smtClean="0"/>
              <a:t>Conservatives – </a:t>
            </a:r>
            <a:r>
              <a:rPr lang="en-GB" dirty="0" err="1" smtClean="0"/>
              <a:t>Germayne</a:t>
            </a:r>
            <a:r>
              <a:rPr lang="en-GB" dirty="0" smtClean="0"/>
              <a:t> Gardiner)</a:t>
            </a:r>
            <a:endParaRPr lang="en-GB" dirty="0" smtClean="0"/>
          </a:p>
          <a:p>
            <a:r>
              <a:rPr lang="en-GB" dirty="0" smtClean="0"/>
              <a:t>Response (Cranmer)</a:t>
            </a:r>
            <a:endParaRPr lang="en-GB" dirty="0"/>
          </a:p>
        </p:txBody>
      </p:sp>
      <p:pic>
        <p:nvPicPr>
          <p:cNvPr id="5" name="Content Placeholder 4" descr="Flicke_Archbishop_Thomas_Cranmer_1545-6[1].jpg"/>
          <p:cNvPicPr>
            <a:picLocks noGrp="1" noChangeAspect="1"/>
          </p:cNvPicPr>
          <p:nvPr>
            <p:ph sz="half" idx="2"/>
          </p:nvPr>
        </p:nvPicPr>
        <p:blipFill>
          <a:blip r:embed="rId2" cstate="print"/>
          <a:stretch>
            <a:fillRect/>
          </a:stretch>
        </p:blipFill>
        <p:spPr>
          <a:xfrm>
            <a:off x="4854140" y="1600200"/>
            <a:ext cx="3626720" cy="4525963"/>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Episode 3: 1544</a:t>
            </a:r>
            <a:endParaRPr lang="en-GB" dirty="0"/>
          </a:p>
        </p:txBody>
      </p:sp>
      <p:sp>
        <p:nvSpPr>
          <p:cNvPr id="3" name="Content Placeholder 2"/>
          <p:cNvSpPr>
            <a:spLocks noGrp="1"/>
          </p:cNvSpPr>
          <p:nvPr>
            <p:ph sz="half" idx="1"/>
          </p:nvPr>
        </p:nvSpPr>
        <p:spPr/>
        <p:txBody>
          <a:bodyPr>
            <a:normAutofit lnSpcReduction="10000"/>
          </a:bodyPr>
          <a:lstStyle/>
          <a:p>
            <a:r>
              <a:rPr lang="en-GB" dirty="0" err="1" smtClean="0"/>
              <a:t>Germayne</a:t>
            </a:r>
            <a:r>
              <a:rPr lang="en-GB" dirty="0" smtClean="0"/>
              <a:t> Gardiner, nephew and secretary to Stephen Gardiner, has been executed for denying the royal </a:t>
            </a:r>
            <a:r>
              <a:rPr lang="en-GB" dirty="0" smtClean="0"/>
              <a:t>supremacy (accused of colluding with Reginald Pole)</a:t>
            </a:r>
            <a:endParaRPr lang="en-GB" dirty="0" smtClean="0"/>
          </a:p>
          <a:p>
            <a:r>
              <a:rPr lang="en-GB" dirty="0" smtClean="0"/>
              <a:t>Opportunity (Reformers)</a:t>
            </a:r>
          </a:p>
          <a:p>
            <a:r>
              <a:rPr lang="en-GB" dirty="0" smtClean="0"/>
              <a:t>Response (Gardiner)</a:t>
            </a:r>
            <a:endParaRPr lang="en-GB" dirty="0"/>
          </a:p>
        </p:txBody>
      </p:sp>
      <p:pic>
        <p:nvPicPr>
          <p:cNvPr id="5" name="Content Placeholder 4" descr="GardinerSte[1].jpg"/>
          <p:cNvPicPr>
            <a:picLocks noGrp="1" noChangeAspect="1"/>
          </p:cNvPicPr>
          <p:nvPr>
            <p:ph sz="half" idx="2"/>
          </p:nvPr>
        </p:nvPicPr>
        <p:blipFill>
          <a:blip r:embed="rId2"/>
          <a:stretch>
            <a:fillRect/>
          </a:stretch>
        </p:blipFill>
        <p:spPr>
          <a:xfrm>
            <a:off x="4572000" y="1714488"/>
            <a:ext cx="3689350" cy="4000528"/>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Episode 4: Summer 1546</a:t>
            </a:r>
            <a:endParaRPr lang="en-GB" dirty="0"/>
          </a:p>
        </p:txBody>
      </p:sp>
      <p:sp>
        <p:nvSpPr>
          <p:cNvPr id="3" name="Content Placeholder 2"/>
          <p:cNvSpPr>
            <a:spLocks noGrp="1"/>
          </p:cNvSpPr>
          <p:nvPr>
            <p:ph sz="half" idx="1"/>
          </p:nvPr>
        </p:nvSpPr>
        <p:spPr>
          <a:xfrm>
            <a:off x="457200" y="1600200"/>
            <a:ext cx="4186808" cy="4853136"/>
          </a:xfrm>
        </p:spPr>
        <p:txBody>
          <a:bodyPr>
            <a:normAutofit fontScale="92500" lnSpcReduction="20000"/>
          </a:bodyPr>
          <a:lstStyle/>
          <a:p>
            <a:r>
              <a:rPr lang="en-GB" sz="2400" dirty="0" smtClean="0"/>
              <a:t>A Lincolnshire woman Anne Askew has been arrested on a charge of heresy. She has admitted to heresy bur her interrogators, Sir Richard Rich and Sir Thomas </a:t>
            </a:r>
            <a:r>
              <a:rPr lang="en-GB" sz="2400" dirty="0" err="1" smtClean="0"/>
              <a:t>Wriothesley</a:t>
            </a:r>
            <a:r>
              <a:rPr lang="en-GB" sz="2400" dirty="0" smtClean="0"/>
              <a:t>, attempt to incriminate other members of the Court and torture Askew, suggesting that she is a member of a larger heretic cell which includes the Countess of Hertford and the wife of Sir Anthony Denny and also associates of the Queen.</a:t>
            </a:r>
          </a:p>
          <a:p>
            <a:r>
              <a:rPr lang="en-GB" sz="2400" dirty="0" smtClean="0"/>
              <a:t>Opportunity (Conservatives)</a:t>
            </a:r>
          </a:p>
          <a:p>
            <a:r>
              <a:rPr lang="en-GB" sz="2400" dirty="0" smtClean="0"/>
              <a:t>Response (Catherine Parr) </a:t>
            </a:r>
            <a:endParaRPr lang="en-GB" sz="2400" dirty="0"/>
          </a:p>
        </p:txBody>
      </p:sp>
      <p:pic>
        <p:nvPicPr>
          <p:cNvPr id="5" name="Content Placeholder 4" descr="2329746158_4068972a79[1].jpg"/>
          <p:cNvPicPr>
            <a:picLocks noGrp="1" noChangeAspect="1"/>
          </p:cNvPicPr>
          <p:nvPr>
            <p:ph sz="half" idx="2"/>
          </p:nvPr>
        </p:nvPicPr>
        <p:blipFill>
          <a:blip r:embed="rId2"/>
          <a:stretch>
            <a:fillRect/>
          </a:stretch>
        </p:blipFill>
        <p:spPr>
          <a:xfrm>
            <a:off x="4786314" y="1643050"/>
            <a:ext cx="3900486" cy="392909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dirty="0" smtClean="0"/>
              <a:t>Episode 5: December 1546</a:t>
            </a:r>
            <a:endParaRPr lang="en-GB" dirty="0"/>
          </a:p>
        </p:txBody>
      </p:sp>
      <p:sp>
        <p:nvSpPr>
          <p:cNvPr id="3" name="Content Placeholder 2"/>
          <p:cNvSpPr>
            <a:spLocks noGrp="1"/>
          </p:cNvSpPr>
          <p:nvPr>
            <p:ph sz="half" idx="1"/>
          </p:nvPr>
        </p:nvSpPr>
        <p:spPr>
          <a:xfrm>
            <a:off x="179512" y="1412776"/>
            <a:ext cx="4608512" cy="5445224"/>
          </a:xfrm>
        </p:spPr>
        <p:txBody>
          <a:bodyPr>
            <a:noAutofit/>
          </a:bodyPr>
          <a:lstStyle/>
          <a:p>
            <a:r>
              <a:rPr lang="en-GB" sz="2000" dirty="0" smtClean="0"/>
              <a:t>Henry Howard, Earl of Surrey and the son of Thomas Howard, Duke of Norfolk, has experienced failure as a military commander and is showing touches of hubris. He defence of Boulogne earlier in the year against the French was unconvincing. He has been arguing that his own family should have a prominent role in governing the realm during the minority of Edward VI and even worse has spliced his coat of arms with those of Edward the Confessor.</a:t>
            </a:r>
          </a:p>
          <a:p>
            <a:r>
              <a:rPr lang="en-GB" sz="2000" dirty="0" smtClean="0"/>
              <a:t>Opportunity (Reformers)</a:t>
            </a:r>
          </a:p>
          <a:p>
            <a:r>
              <a:rPr lang="en-GB" sz="2000" dirty="0" smtClean="0"/>
              <a:t>Response (Hertford) </a:t>
            </a:r>
            <a:endParaRPr lang="en-GB" sz="2000" dirty="0"/>
          </a:p>
        </p:txBody>
      </p:sp>
      <p:pic>
        <p:nvPicPr>
          <p:cNvPr id="5" name="Content Placeholder 4" descr="Henry_Howard_Earl_of_Surrey_1546[1].jpg"/>
          <p:cNvPicPr>
            <a:picLocks noGrp="1" noChangeAspect="1"/>
          </p:cNvPicPr>
          <p:nvPr>
            <p:ph sz="half" idx="2"/>
          </p:nvPr>
        </p:nvPicPr>
        <p:blipFill>
          <a:blip r:embed="rId2"/>
          <a:stretch>
            <a:fillRect/>
          </a:stretch>
        </p:blipFill>
        <p:spPr>
          <a:xfrm>
            <a:off x="4927092" y="1500174"/>
            <a:ext cx="3480816" cy="4500594"/>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Episode 6: December 1546 – January 1547</a:t>
            </a:r>
            <a:endParaRPr lang="en-GB" dirty="0"/>
          </a:p>
        </p:txBody>
      </p:sp>
      <p:sp>
        <p:nvSpPr>
          <p:cNvPr id="3" name="Content Placeholder 2"/>
          <p:cNvSpPr>
            <a:spLocks noGrp="1"/>
          </p:cNvSpPr>
          <p:nvPr>
            <p:ph sz="half" idx="1"/>
          </p:nvPr>
        </p:nvSpPr>
        <p:spPr/>
        <p:txBody>
          <a:bodyPr>
            <a:normAutofit fontScale="92500" lnSpcReduction="20000"/>
          </a:bodyPr>
          <a:lstStyle/>
          <a:p>
            <a:r>
              <a:rPr lang="en-GB" dirty="0" smtClean="0"/>
              <a:t>Henry VIII is dying. The reign of his son and heir Edward will shortly begin. Via his client  Sir Anthony Denny, Edward Seymour controls the Privy Chamber.</a:t>
            </a:r>
          </a:p>
          <a:p>
            <a:r>
              <a:rPr lang="en-GB" dirty="0" smtClean="0"/>
              <a:t>Opportunity (Hertford): what instructions to whom do you give to do what? How will this benefit you and your faction?</a:t>
            </a:r>
            <a:endParaRPr lang="en-GB" dirty="0"/>
          </a:p>
        </p:txBody>
      </p:sp>
      <p:pic>
        <p:nvPicPr>
          <p:cNvPr id="5" name="Content Placeholder 4" descr="edseymour2[1].jpg"/>
          <p:cNvPicPr>
            <a:picLocks noGrp="1" noChangeAspect="1"/>
          </p:cNvPicPr>
          <p:nvPr>
            <p:ph sz="half" idx="2"/>
          </p:nvPr>
        </p:nvPicPr>
        <p:blipFill>
          <a:blip r:embed="rId2"/>
          <a:stretch>
            <a:fillRect/>
          </a:stretch>
        </p:blipFill>
        <p:spPr>
          <a:xfrm>
            <a:off x="5072066" y="1428736"/>
            <a:ext cx="2854258" cy="4429156"/>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Lessons</a:t>
            </a:r>
            <a:endParaRPr lang="en-GB" dirty="0"/>
          </a:p>
        </p:txBody>
      </p:sp>
      <p:sp>
        <p:nvSpPr>
          <p:cNvPr id="3" name="Content Placeholder 2"/>
          <p:cNvSpPr>
            <a:spLocks noGrp="1"/>
          </p:cNvSpPr>
          <p:nvPr>
            <p:ph idx="1"/>
          </p:nvPr>
        </p:nvSpPr>
        <p:spPr/>
        <p:txBody>
          <a:bodyPr>
            <a:noAutofit/>
          </a:bodyPr>
          <a:lstStyle/>
          <a:p>
            <a:r>
              <a:rPr lang="en-GB" sz="3800" dirty="0" smtClean="0"/>
              <a:t>What have you learnt from this exercise about faction at the court of Henry VIII in the years 1540 to 1547?</a:t>
            </a:r>
          </a:p>
          <a:p>
            <a:r>
              <a:rPr lang="en-GB" sz="3800" dirty="0" smtClean="0"/>
              <a:t>What can this particular exercise not tell you about the process of faction at Henry’s court between 1540 and 1547? </a:t>
            </a:r>
            <a:endParaRPr lang="en-GB" sz="3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TotalTime>
  <Words>394</Words>
  <Application>Microsoft Office PowerPoint</Application>
  <PresentationFormat>On-screen Show (4:3)</PresentationFormat>
  <Paragraphs>27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Faction at the Court of Henry VIII 1540-47 - A Sometimes Deadly Pursuit</vt:lpstr>
      <vt:lpstr>Episode 1:1541</vt:lpstr>
      <vt:lpstr>Episode 2: 1543</vt:lpstr>
      <vt:lpstr>Episode 3: 1544</vt:lpstr>
      <vt:lpstr>Episode 4: Summer 1546</vt:lpstr>
      <vt:lpstr>Episode 5: December 1546</vt:lpstr>
      <vt:lpstr>Episode 6: December 1546 – January 1547</vt:lpstr>
      <vt:lpstr>Lessons</vt:lpstr>
    </vt:vector>
  </TitlesOfParts>
  <Company>RM plc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Faction at the Court of Henry VIII 1540-47 – A Sometimes Deadly Pursuit</dc:title>
  <dc:creator>O.Edwards</dc:creator>
  <cp:lastModifiedBy>S.Matthews</cp:lastModifiedBy>
  <cp:revision>11</cp:revision>
  <dcterms:created xsi:type="dcterms:W3CDTF">2010-03-01T16:40:58Z</dcterms:created>
  <dcterms:modified xsi:type="dcterms:W3CDTF">2015-03-11T10:20:08Z</dcterms:modified>
</cp:coreProperties>
</file>