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6"/>
  </p:notesMasterIdLst>
  <p:handoutMasterIdLst>
    <p:handoutMasterId r:id="rId37"/>
  </p:handoutMasterIdLst>
  <p:sldIdLst>
    <p:sldId id="256" r:id="rId2"/>
    <p:sldId id="257" r:id="rId3"/>
    <p:sldId id="258" r:id="rId4"/>
    <p:sldId id="289" r:id="rId5"/>
    <p:sldId id="259" r:id="rId6"/>
    <p:sldId id="260" r:id="rId7"/>
    <p:sldId id="261" r:id="rId8"/>
    <p:sldId id="262" r:id="rId9"/>
    <p:sldId id="290" r:id="rId10"/>
    <p:sldId id="263" r:id="rId11"/>
    <p:sldId id="264" r:id="rId12"/>
    <p:sldId id="265" r:id="rId13"/>
    <p:sldId id="266" r:id="rId14"/>
    <p:sldId id="267" r:id="rId15"/>
    <p:sldId id="268" r:id="rId16"/>
    <p:sldId id="283" r:id="rId17"/>
    <p:sldId id="284" r:id="rId18"/>
    <p:sldId id="269" r:id="rId19"/>
    <p:sldId id="270" r:id="rId20"/>
    <p:sldId id="285" r:id="rId21"/>
    <p:sldId id="271" r:id="rId22"/>
    <p:sldId id="286" r:id="rId23"/>
    <p:sldId id="288" r:id="rId24"/>
    <p:sldId id="272" r:id="rId25"/>
    <p:sldId id="273" r:id="rId26"/>
    <p:sldId id="274" r:id="rId27"/>
    <p:sldId id="275" r:id="rId28"/>
    <p:sldId id="276" r:id="rId29"/>
    <p:sldId id="277" r:id="rId30"/>
    <p:sldId id="279" r:id="rId31"/>
    <p:sldId id="280" r:id="rId32"/>
    <p:sldId id="282" r:id="rId33"/>
    <p:sldId id="281" r:id="rId34"/>
    <p:sldId id="287" r:id="rId35"/>
  </p:sldIdLst>
  <p:sldSz cx="9144000" cy="6858000" type="screen4x3"/>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546" y="-8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0E60175B-0E17-46EB-9D43-382D07827054}" type="datetimeFigureOut">
              <a:rPr lang="en-GB" smtClean="0"/>
              <a:t>17/03/2015</a:t>
            </a:fld>
            <a:endParaRPr lang="en-GB"/>
          </a:p>
        </p:txBody>
      </p:sp>
      <p:sp>
        <p:nvSpPr>
          <p:cNvPr id="4" name="Footer Placeholder 3"/>
          <p:cNvSpPr>
            <a:spLocks noGrp="1"/>
          </p:cNvSpPr>
          <p:nvPr>
            <p:ph type="ftr" sz="quarter" idx="2"/>
          </p:nvPr>
        </p:nvSpPr>
        <p:spPr>
          <a:xfrm>
            <a:off x="0" y="9428163"/>
            <a:ext cx="2946400" cy="4968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49688" y="9428163"/>
            <a:ext cx="2946400" cy="496887"/>
          </a:xfrm>
          <a:prstGeom prst="rect">
            <a:avLst/>
          </a:prstGeom>
        </p:spPr>
        <p:txBody>
          <a:bodyPr vert="horz" lIns="91440" tIns="45720" rIns="91440" bIns="45720" rtlCol="0" anchor="b"/>
          <a:lstStyle>
            <a:lvl1pPr algn="r">
              <a:defRPr sz="1200"/>
            </a:lvl1pPr>
          </a:lstStyle>
          <a:p>
            <a:fld id="{A3101CE0-F730-488F-8B3E-C97D19AC2A9F}" type="slidenum">
              <a:rPr lang="en-GB" smtClean="0"/>
              <a:t>‹#›</a:t>
            </a:fld>
            <a:endParaRPr lang="en-GB"/>
          </a:p>
        </p:txBody>
      </p:sp>
    </p:spTree>
    <p:extLst>
      <p:ext uri="{BB962C8B-B14F-4D97-AF65-F5344CB8AC3E}">
        <p14:creationId xmlns:p14="http://schemas.microsoft.com/office/powerpoint/2010/main" val="50475475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ED85DAD1-7647-49B3-A5EB-E2472170B2CE}" type="datetimeFigureOut">
              <a:rPr lang="en-GB" smtClean="0"/>
              <a:t>17/03/2015</a:t>
            </a:fld>
            <a:endParaRPr lang="en-GB"/>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450" y="4714875"/>
            <a:ext cx="5438775" cy="4467225"/>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428163"/>
            <a:ext cx="2946400" cy="4968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49688" y="9428163"/>
            <a:ext cx="2946400" cy="496887"/>
          </a:xfrm>
          <a:prstGeom prst="rect">
            <a:avLst/>
          </a:prstGeom>
        </p:spPr>
        <p:txBody>
          <a:bodyPr vert="horz" lIns="91440" tIns="45720" rIns="91440" bIns="45720" rtlCol="0" anchor="b"/>
          <a:lstStyle>
            <a:lvl1pPr algn="r">
              <a:defRPr sz="1200"/>
            </a:lvl1pPr>
          </a:lstStyle>
          <a:p>
            <a:fld id="{4C1AB85D-3899-4539-9125-1B319019A3B9}" type="slidenum">
              <a:rPr lang="en-GB" smtClean="0"/>
              <a:t>‹#›</a:t>
            </a:fld>
            <a:endParaRPr lang="en-GB"/>
          </a:p>
        </p:txBody>
      </p:sp>
    </p:spTree>
    <p:extLst>
      <p:ext uri="{BB962C8B-B14F-4D97-AF65-F5344CB8AC3E}">
        <p14:creationId xmlns:p14="http://schemas.microsoft.com/office/powerpoint/2010/main" val="29000461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I.e.</a:t>
            </a:r>
            <a:r>
              <a:rPr lang="en-GB" baseline="0" dirty="0" smtClean="0"/>
              <a:t> Guy who is a traditional </a:t>
            </a:r>
            <a:r>
              <a:rPr lang="en-GB" baseline="0" dirty="0" err="1" smtClean="0"/>
              <a:t>tudor</a:t>
            </a:r>
            <a:r>
              <a:rPr lang="en-GB" baseline="0" dirty="0" smtClean="0"/>
              <a:t> – no change in terms of ambitions in France.  Ironically his best years are spent wading through domestic nonsense</a:t>
            </a:r>
          </a:p>
          <a:p>
            <a:endParaRPr lang="en-GB" dirty="0"/>
          </a:p>
        </p:txBody>
      </p:sp>
      <p:sp>
        <p:nvSpPr>
          <p:cNvPr id="4" name="Slide Number Placeholder 3"/>
          <p:cNvSpPr>
            <a:spLocks noGrp="1"/>
          </p:cNvSpPr>
          <p:nvPr>
            <p:ph type="sldNum" sz="quarter" idx="10"/>
          </p:nvPr>
        </p:nvSpPr>
        <p:spPr/>
        <p:txBody>
          <a:bodyPr/>
          <a:lstStyle/>
          <a:p>
            <a:fld id="{4C1AB85D-3899-4539-9125-1B319019A3B9}" type="slidenum">
              <a:rPr lang="en-GB" smtClean="0"/>
              <a:t>2</a:t>
            </a:fld>
            <a:endParaRPr lang="en-GB"/>
          </a:p>
        </p:txBody>
      </p:sp>
    </p:spTree>
    <p:extLst>
      <p:ext uri="{BB962C8B-B14F-4D97-AF65-F5344CB8AC3E}">
        <p14:creationId xmlns:p14="http://schemas.microsoft.com/office/powerpoint/2010/main" val="35763130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i.e.</a:t>
            </a:r>
            <a:r>
              <a:rPr lang="en-GB" baseline="0" dirty="0" smtClean="0"/>
              <a:t> spends a great deal of money on coastal defences and fear of isolation after 1534;</a:t>
            </a:r>
            <a:endParaRPr lang="en-GB" dirty="0"/>
          </a:p>
        </p:txBody>
      </p:sp>
      <p:sp>
        <p:nvSpPr>
          <p:cNvPr id="4" name="Slide Number Placeholder 3"/>
          <p:cNvSpPr>
            <a:spLocks noGrp="1"/>
          </p:cNvSpPr>
          <p:nvPr>
            <p:ph type="sldNum" sz="quarter" idx="10"/>
          </p:nvPr>
        </p:nvSpPr>
        <p:spPr/>
        <p:txBody>
          <a:bodyPr/>
          <a:lstStyle/>
          <a:p>
            <a:fld id="{4C1AB85D-3899-4539-9125-1B319019A3B9}" type="slidenum">
              <a:rPr lang="en-GB" smtClean="0"/>
              <a:t>5</a:t>
            </a:fld>
            <a:endParaRPr lang="en-GB"/>
          </a:p>
        </p:txBody>
      </p:sp>
    </p:spTree>
    <p:extLst>
      <p:ext uri="{BB962C8B-B14F-4D97-AF65-F5344CB8AC3E}">
        <p14:creationId xmlns:p14="http://schemas.microsoft.com/office/powerpoint/2010/main" val="26209947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en-US" smtClean="0"/>
              <a:t>Click to edit Master title style</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fld id="{7DB03AE8-F7A3-4463-809B-13400156AFDD}" type="datetimeFigureOut">
              <a:rPr lang="en-GB" smtClean="0"/>
              <a:t>17/03/2015</a:t>
            </a:fld>
            <a:endParaRPr lang="en-GB"/>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endParaRPr lang="en-GB"/>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fld id="{4ED84D2A-2E25-428C-940C-ACE669FB6321}" type="slidenum">
              <a:rPr lang="en-GB" smtClean="0"/>
              <a:t>‹#›</a:t>
            </a:fld>
            <a:endParaRPr lang="en-GB"/>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DB03AE8-F7A3-4463-809B-13400156AFDD}" type="datetimeFigureOut">
              <a:rPr lang="en-GB" smtClean="0"/>
              <a:t>17/03/2015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ED84D2A-2E25-428C-940C-ACE669FB6321}" type="slidenum">
              <a:rPr lang="en-GB" smtClean="0"/>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DB03AE8-F7A3-4463-809B-13400156AFDD}" type="datetimeFigureOut">
              <a:rPr lang="en-GB" smtClean="0"/>
              <a:t>17/03/2015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ED84D2A-2E25-428C-940C-ACE669FB6321}" type="slidenum">
              <a:rPr lang="en-GB" smtClean="0"/>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7DB03AE8-F7A3-4463-809B-13400156AFDD}" type="datetimeFigureOut">
              <a:rPr lang="en-GB" smtClean="0"/>
              <a:t>17/03/2015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ED84D2A-2E25-428C-940C-ACE669FB6321}" type="slidenum">
              <a:rPr lang="en-GB" smtClean="0"/>
              <a:t>‹#›</a:t>
            </a:fld>
            <a:endParaRPr lang="en-GB"/>
          </a:p>
        </p:txBody>
      </p:sp>
      <p:sp>
        <p:nvSpPr>
          <p:cNvPr id="9" name="Content Placeholder 8"/>
          <p:cNvSpPr>
            <a:spLocks noGrp="1"/>
          </p:cNvSpPr>
          <p:nvPr>
            <p:ph sz="quarter" idx="13"/>
          </p:nvPr>
        </p:nvSpPr>
        <p:spPr>
          <a:xfrm>
            <a:off x="1042416" y="2313432"/>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7DB03AE8-F7A3-4463-809B-13400156AFDD}" type="datetimeFigureOut">
              <a:rPr lang="en-GB" smtClean="0"/>
              <a:t>17/03/2015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ED84D2A-2E25-428C-940C-ACE669FB6321}" type="slidenum">
              <a:rPr lang="en-GB" smtClean="0"/>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DB03AE8-F7A3-4463-809B-13400156AFDD}" type="datetimeFigureOut">
              <a:rPr lang="en-GB" smtClean="0"/>
              <a:t>17/03/2015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ED84D2A-2E25-428C-940C-ACE669FB6321}"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B03AE8-F7A3-4463-809B-13400156AFDD}" type="datetimeFigureOut">
              <a:rPr lang="en-GB" smtClean="0"/>
              <a:t>17/03/2015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ED84D2A-2E25-428C-940C-ACE669FB6321}"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7DB03AE8-F7A3-4463-809B-13400156AFDD}" type="datetimeFigureOut">
              <a:rPr lang="en-GB" smtClean="0"/>
              <a:t>17/03/2015</a:t>
            </a:fld>
            <a:endParaRPr lang="en-GB"/>
          </a:p>
        </p:txBody>
      </p:sp>
      <p:sp>
        <p:nvSpPr>
          <p:cNvPr id="7" name="Slide Number Placeholder 6"/>
          <p:cNvSpPr>
            <a:spLocks noGrp="1"/>
          </p:cNvSpPr>
          <p:nvPr>
            <p:ph type="sldNum" sz="quarter" idx="12"/>
          </p:nvPr>
        </p:nvSpPr>
        <p:spPr/>
        <p:txBody>
          <a:bodyPr/>
          <a:lstStyle/>
          <a:p>
            <a:fld id="{4ED84D2A-2E25-428C-940C-ACE669FB6321}" type="slidenum">
              <a:rPr lang="en-GB" smtClean="0"/>
              <a:t>‹#›</a:t>
            </a:fld>
            <a:endParaRPr lang="en-GB"/>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GB"/>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en-US" smtClean="0"/>
              <a:t>Click to edit Master title style</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en-US" smtClean="0"/>
              <a:t>Click to edit Master title style</a:t>
            </a:r>
            <a:endParaRPr lang="en-US"/>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DB03AE8-F7A3-4463-809B-13400156AFDD}" type="datetimeFigureOut">
              <a:rPr lang="en-GB" smtClean="0"/>
              <a:t>17/03/2015</a:t>
            </a:fld>
            <a:endParaRPr lang="en-GB"/>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GB"/>
          </a:p>
        </p:txBody>
      </p:sp>
      <p:sp>
        <p:nvSpPr>
          <p:cNvPr id="7" name="Slide Number Placeholder 6"/>
          <p:cNvSpPr>
            <a:spLocks noGrp="1"/>
          </p:cNvSpPr>
          <p:nvPr>
            <p:ph type="sldNum" sz="quarter" idx="12"/>
          </p:nvPr>
        </p:nvSpPr>
        <p:spPr/>
        <p:txBody>
          <a:bodyPr/>
          <a:lstStyle/>
          <a:p>
            <a:fld id="{4ED84D2A-2E25-428C-940C-ACE669FB6321}" type="slidenum">
              <a:rPr lang="en-GB" smtClean="0"/>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DB03AE8-F7A3-4463-809B-13400156AFDD}" type="datetimeFigureOut">
              <a:rPr lang="en-GB" smtClean="0"/>
              <a:t>17/03/2015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ED84D2A-2E25-428C-940C-ACE669FB6321}"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en-US" smtClean="0"/>
              <a:t>Click to edit Master title style</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DB03AE8-F7A3-4463-809B-13400156AFDD}" type="datetimeFigureOut">
              <a:rPr lang="en-GB" smtClean="0"/>
              <a:t>17/03/2015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ED84D2A-2E25-428C-940C-ACE669FB6321}"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val="FEFEFE"/>
                </a:solidFill>
              </a:defRPr>
            </a:lvl1pPr>
          </a:lstStyle>
          <a:p>
            <a:fld id="{7DB03AE8-F7A3-4463-809B-13400156AFDD}" type="datetimeFigureOut">
              <a:rPr lang="en-GB" smtClean="0"/>
              <a:t>17/03/2015</a:t>
            </a:fld>
            <a:endParaRPr lang="en-GB"/>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endParaRPr lang="en-GB"/>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val="FEFEFE"/>
                </a:solidFill>
              </a:defRPr>
            </a:lvl1pPr>
          </a:lstStyle>
          <a:p>
            <a:fld id="{4ED84D2A-2E25-428C-940C-ACE669FB6321}" type="slidenum">
              <a:rPr lang="en-GB" smtClean="0"/>
              <a:t>‹#›</a:t>
            </a:fld>
            <a:endParaRPr lang="en-GB"/>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Henry VIII</a:t>
            </a:r>
            <a:endParaRPr lang="en-GB" dirty="0"/>
          </a:p>
        </p:txBody>
      </p:sp>
      <p:sp>
        <p:nvSpPr>
          <p:cNvPr id="3" name="Subtitle 2"/>
          <p:cNvSpPr>
            <a:spLocks noGrp="1"/>
          </p:cNvSpPr>
          <p:nvPr>
            <p:ph type="subTitle" idx="1"/>
          </p:nvPr>
        </p:nvSpPr>
        <p:spPr/>
        <p:txBody>
          <a:bodyPr/>
          <a:lstStyle/>
          <a:p>
            <a:r>
              <a:rPr lang="en-GB" dirty="0" smtClean="0"/>
              <a:t>Foreign Policy</a:t>
            </a:r>
          </a:p>
          <a:p>
            <a:r>
              <a:rPr lang="en-GB" dirty="0" smtClean="0"/>
              <a:t>Success or Failure?</a:t>
            </a:r>
            <a:endParaRPr lang="en-GB" dirty="0"/>
          </a:p>
        </p:txBody>
      </p:sp>
    </p:spTree>
    <p:extLst>
      <p:ext uri="{BB962C8B-B14F-4D97-AF65-F5344CB8AC3E}">
        <p14:creationId xmlns:p14="http://schemas.microsoft.com/office/powerpoint/2010/main" val="11827432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9592" y="1124744"/>
            <a:ext cx="7024744" cy="673144"/>
          </a:xfrm>
        </p:spPr>
        <p:txBody>
          <a:bodyPr>
            <a:normAutofit fontScale="90000"/>
          </a:bodyPr>
          <a:lstStyle/>
          <a:p>
            <a:r>
              <a:rPr lang="en-GB" dirty="0" smtClean="0"/>
              <a:t>Overview of Henry’s Foreign policy to 1547</a:t>
            </a:r>
            <a:endParaRPr lang="en-GB" dirty="0"/>
          </a:p>
        </p:txBody>
      </p:sp>
      <p:sp>
        <p:nvSpPr>
          <p:cNvPr id="3" name="Content Placeholder 2"/>
          <p:cNvSpPr>
            <a:spLocks noGrp="1"/>
          </p:cNvSpPr>
          <p:nvPr>
            <p:ph idx="1"/>
          </p:nvPr>
        </p:nvSpPr>
        <p:spPr>
          <a:xfrm>
            <a:off x="467544" y="2323652"/>
            <a:ext cx="8208912" cy="4345708"/>
          </a:xfrm>
        </p:spPr>
        <p:txBody>
          <a:bodyPr>
            <a:normAutofit/>
          </a:bodyPr>
          <a:lstStyle/>
          <a:p>
            <a:r>
              <a:rPr lang="en-GB" dirty="0"/>
              <a:t>Is it an irony that so much change occurred in the 1530’s during the reign of a monarch who was essentially a medieval king in his approach to foreign affairs?</a:t>
            </a:r>
          </a:p>
          <a:p>
            <a:r>
              <a:rPr lang="en-GB" dirty="0"/>
              <a:t>Domestic affairs meant that much of Henry’s foreign ambitions were put on hold during the 1530’s. But 1540-47 saw a revival of his aims and these would add to the problems of his people.</a:t>
            </a:r>
          </a:p>
          <a:p>
            <a:pPr marL="68580" indent="0">
              <a:buNone/>
            </a:pPr>
            <a:endParaRPr lang="en-GB" dirty="0"/>
          </a:p>
        </p:txBody>
      </p:sp>
    </p:spTree>
    <p:extLst>
      <p:ext uri="{BB962C8B-B14F-4D97-AF65-F5344CB8AC3E}">
        <p14:creationId xmlns:p14="http://schemas.microsoft.com/office/powerpoint/2010/main" val="12199324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9552" y="1434568"/>
            <a:ext cx="8073461" cy="5234792"/>
          </a:xfrm>
        </p:spPr>
        <p:txBody>
          <a:bodyPr>
            <a:normAutofit lnSpcReduction="10000"/>
          </a:bodyPr>
          <a:lstStyle/>
          <a:p>
            <a:r>
              <a:rPr lang="en-GB" dirty="0" smtClean="0"/>
              <a:t>Interest </a:t>
            </a:r>
            <a:r>
              <a:rPr lang="en-GB" dirty="0"/>
              <a:t>in Scotland centred on large-scale plan to rule all of Britain.</a:t>
            </a:r>
          </a:p>
          <a:p>
            <a:pPr lvl="1"/>
            <a:r>
              <a:rPr lang="en-GB" dirty="0" smtClean="0"/>
              <a:t>Supporting evidence:</a:t>
            </a:r>
          </a:p>
          <a:p>
            <a:pPr lvl="2"/>
            <a:r>
              <a:rPr lang="en-GB" dirty="0" smtClean="0"/>
              <a:t>Incorporation of Wales into England between 1536 and 1543</a:t>
            </a:r>
          </a:p>
          <a:p>
            <a:pPr lvl="2"/>
            <a:r>
              <a:rPr lang="en-GB" dirty="0" smtClean="0"/>
              <a:t>Council of the North reformed in 1537</a:t>
            </a:r>
          </a:p>
          <a:p>
            <a:pPr lvl="2"/>
            <a:r>
              <a:rPr lang="en-GB" dirty="0" smtClean="0"/>
              <a:t>Council of the West formed in 1539</a:t>
            </a:r>
          </a:p>
          <a:p>
            <a:pPr lvl="2"/>
            <a:r>
              <a:rPr lang="en-GB" dirty="0" smtClean="0"/>
              <a:t>Henry assumes title ‘King of Ireland’ in 1541.</a:t>
            </a:r>
          </a:p>
          <a:p>
            <a:pPr lvl="1"/>
            <a:r>
              <a:rPr lang="en-GB" dirty="0" smtClean="0"/>
              <a:t>Therefore war with Scotland is part of this ‘grand design’ of a unified Britain.</a:t>
            </a:r>
          </a:p>
          <a:p>
            <a:pPr lvl="2"/>
            <a:r>
              <a:rPr lang="en-GB" dirty="0" smtClean="0"/>
              <a:t>Hence the ‘rough wooing’ – the engagement of Edward to the infant Mary Queen of Scots</a:t>
            </a:r>
          </a:p>
          <a:p>
            <a:pPr lvl="1"/>
            <a:r>
              <a:rPr lang="en-GB" dirty="0" smtClean="0"/>
              <a:t>The war with France </a:t>
            </a:r>
            <a:r>
              <a:rPr lang="en-GB" dirty="0"/>
              <a:t>was more personal and a product of martial ambition</a:t>
            </a:r>
            <a:r>
              <a:rPr lang="en-GB" dirty="0" smtClean="0"/>
              <a:t>.  It was an interruption to Henry’s main business in the north.</a:t>
            </a:r>
            <a:endParaRPr lang="en-GB" dirty="0"/>
          </a:p>
          <a:p>
            <a:pPr lvl="2"/>
            <a:endParaRPr lang="en-GB" dirty="0"/>
          </a:p>
          <a:p>
            <a:pPr marL="68580" indent="0">
              <a:buNone/>
            </a:pPr>
            <a:endParaRPr lang="en-GB" dirty="0"/>
          </a:p>
        </p:txBody>
      </p:sp>
      <p:sp>
        <p:nvSpPr>
          <p:cNvPr id="2" name="Rectangle 1"/>
          <p:cNvSpPr/>
          <p:nvPr/>
        </p:nvSpPr>
        <p:spPr>
          <a:xfrm>
            <a:off x="539552" y="788237"/>
            <a:ext cx="7344816" cy="646331"/>
          </a:xfrm>
          <a:prstGeom prst="rect">
            <a:avLst/>
          </a:prstGeom>
        </p:spPr>
        <p:txBody>
          <a:bodyPr wrap="square">
            <a:spAutoFit/>
          </a:bodyPr>
          <a:lstStyle/>
          <a:p>
            <a:r>
              <a:rPr lang="en-GB" b="1" dirty="0">
                <a:solidFill>
                  <a:srgbClr val="FF0000"/>
                </a:solidFill>
              </a:rPr>
              <a:t>Traditional view: A.F. Pollard, Henry VIII (1902), followed by R. B. </a:t>
            </a:r>
            <a:r>
              <a:rPr lang="en-GB" b="1" dirty="0" err="1">
                <a:solidFill>
                  <a:srgbClr val="FF0000"/>
                </a:solidFill>
              </a:rPr>
              <a:t>Wernham</a:t>
            </a:r>
            <a:r>
              <a:rPr lang="en-GB" b="1" dirty="0">
                <a:solidFill>
                  <a:srgbClr val="FF0000"/>
                </a:solidFill>
              </a:rPr>
              <a:t>, </a:t>
            </a:r>
            <a:r>
              <a:rPr lang="en-GB" b="1" i="1" dirty="0">
                <a:solidFill>
                  <a:srgbClr val="FF0000"/>
                </a:solidFill>
              </a:rPr>
              <a:t>Before the Armada</a:t>
            </a:r>
            <a:r>
              <a:rPr lang="en-GB" b="1" dirty="0">
                <a:solidFill>
                  <a:srgbClr val="FF0000"/>
                </a:solidFill>
              </a:rPr>
              <a:t> (1966)</a:t>
            </a:r>
          </a:p>
        </p:txBody>
      </p:sp>
    </p:spTree>
    <p:extLst>
      <p:ext uri="{BB962C8B-B14F-4D97-AF65-F5344CB8AC3E}">
        <p14:creationId xmlns:p14="http://schemas.microsoft.com/office/powerpoint/2010/main" val="376909381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692696"/>
            <a:ext cx="7024744" cy="745152"/>
          </a:xfrm>
        </p:spPr>
        <p:txBody>
          <a:bodyPr>
            <a:normAutofit/>
          </a:bodyPr>
          <a:lstStyle/>
          <a:p>
            <a:r>
              <a:rPr lang="en-GB" sz="2800" b="1" dirty="0" smtClean="0">
                <a:solidFill>
                  <a:srgbClr val="FF0000"/>
                </a:solidFill>
              </a:rPr>
              <a:t>Revisionist view: </a:t>
            </a:r>
            <a:r>
              <a:rPr lang="en-GB" sz="2800" b="1" dirty="0" err="1" smtClean="0">
                <a:solidFill>
                  <a:srgbClr val="FF0000"/>
                </a:solidFill>
              </a:rPr>
              <a:t>Scarisbrick</a:t>
            </a:r>
            <a:r>
              <a:rPr lang="en-GB" sz="2800" b="1" dirty="0" smtClean="0">
                <a:solidFill>
                  <a:srgbClr val="FF0000"/>
                </a:solidFill>
              </a:rPr>
              <a:t> (1968)</a:t>
            </a:r>
            <a:endParaRPr lang="en-GB" sz="2800" b="1" dirty="0">
              <a:solidFill>
                <a:srgbClr val="FF0000"/>
              </a:solidFill>
            </a:endParaRPr>
          </a:p>
        </p:txBody>
      </p:sp>
      <p:sp>
        <p:nvSpPr>
          <p:cNvPr id="3" name="Content Placeholder 2"/>
          <p:cNvSpPr>
            <a:spLocks noGrp="1"/>
          </p:cNvSpPr>
          <p:nvPr>
            <p:ph idx="1"/>
          </p:nvPr>
        </p:nvSpPr>
        <p:spPr>
          <a:xfrm>
            <a:off x="467544" y="1628800"/>
            <a:ext cx="8208912" cy="4680520"/>
          </a:xfrm>
        </p:spPr>
        <p:txBody>
          <a:bodyPr>
            <a:normAutofit/>
          </a:bodyPr>
          <a:lstStyle/>
          <a:p>
            <a:r>
              <a:rPr lang="en-GB" b="1" dirty="0" smtClean="0"/>
              <a:t>Scotland was secondary to France:</a:t>
            </a:r>
            <a:endParaRPr lang="en-GB" b="1" dirty="0"/>
          </a:p>
          <a:p>
            <a:r>
              <a:rPr lang="en-GB" dirty="0"/>
              <a:t>Henry becomes involved in Scotland to prevent back door attack prior to attack against France.</a:t>
            </a:r>
          </a:p>
          <a:p>
            <a:r>
              <a:rPr lang="en-GB" dirty="0"/>
              <a:t>Early success in Scotland ‘sucked’ Henry into Scottish affairs more deeply than originally intended</a:t>
            </a:r>
            <a:r>
              <a:rPr lang="en-GB" dirty="0" smtClean="0"/>
              <a:t>.</a:t>
            </a:r>
          </a:p>
          <a:p>
            <a:pPr lvl="1"/>
            <a:r>
              <a:rPr lang="en-GB" dirty="0" smtClean="0"/>
              <a:t>The administrative reforms of the </a:t>
            </a:r>
            <a:r>
              <a:rPr lang="en-GB" dirty="0" smtClean="0"/>
              <a:t>1530s </a:t>
            </a:r>
            <a:r>
              <a:rPr lang="en-GB" dirty="0" smtClean="0"/>
              <a:t>(of which more later), including council of the North, Union with Wales, Council of the West, were more a result of Cromwell’s policy rather than anything initiated by Henry himself.</a:t>
            </a:r>
            <a:endParaRPr lang="en-GB" dirty="0"/>
          </a:p>
          <a:p>
            <a:endParaRPr lang="en-GB" dirty="0"/>
          </a:p>
        </p:txBody>
      </p:sp>
    </p:spTree>
    <p:extLst>
      <p:ext uri="{BB962C8B-B14F-4D97-AF65-F5344CB8AC3E}">
        <p14:creationId xmlns:p14="http://schemas.microsoft.com/office/powerpoint/2010/main" val="33121253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9552" y="1052736"/>
            <a:ext cx="7281257" cy="5328592"/>
          </a:xfrm>
        </p:spPr>
        <p:txBody>
          <a:bodyPr>
            <a:normAutofit fontScale="85000" lnSpcReduction="20000"/>
          </a:bodyPr>
          <a:lstStyle/>
          <a:p>
            <a:r>
              <a:rPr lang="en-GB" sz="3600" dirty="0"/>
              <a:t>The 1530’s </a:t>
            </a:r>
            <a:r>
              <a:rPr lang="en-GB" sz="3600" dirty="0" smtClean="0"/>
              <a:t>sees Henry mainly in a </a:t>
            </a:r>
            <a:r>
              <a:rPr lang="en-GB" sz="3600" dirty="0"/>
              <a:t>defensive role – </a:t>
            </a:r>
            <a:r>
              <a:rPr lang="en-GB" sz="3600" dirty="0" smtClean="0"/>
              <a:t>which went against </a:t>
            </a:r>
            <a:r>
              <a:rPr lang="en-GB" sz="3600" dirty="0"/>
              <a:t>the grain for Henry</a:t>
            </a:r>
            <a:r>
              <a:rPr lang="en-GB" sz="3600" dirty="0" smtClean="0"/>
              <a:t>.</a:t>
            </a:r>
          </a:p>
          <a:p>
            <a:r>
              <a:rPr lang="en-GB" sz="3600" dirty="0" smtClean="0"/>
              <a:t>Up </a:t>
            </a:r>
            <a:r>
              <a:rPr lang="en-GB" sz="3600" dirty="0"/>
              <a:t>to the time of the divorce Henry’s main ally had been Charles V – through marriage and trade (England and Netherlands). </a:t>
            </a:r>
            <a:r>
              <a:rPr lang="en-GB" sz="3600" dirty="0" smtClean="0"/>
              <a:t>Also </a:t>
            </a:r>
            <a:r>
              <a:rPr lang="en-GB" sz="3600" dirty="0"/>
              <a:t>because Scotland allied with France and Henry claimed the French throne.</a:t>
            </a:r>
          </a:p>
          <a:p>
            <a:r>
              <a:rPr lang="en-GB" sz="3600" b="1" u="sng" dirty="0"/>
              <a:t>Divorce and religion split the alliance between Charles and Henry.</a:t>
            </a:r>
          </a:p>
          <a:p>
            <a:endParaRPr lang="en-GB" dirty="0"/>
          </a:p>
        </p:txBody>
      </p:sp>
    </p:spTree>
    <p:extLst>
      <p:ext uri="{BB962C8B-B14F-4D97-AF65-F5344CB8AC3E}">
        <p14:creationId xmlns:p14="http://schemas.microsoft.com/office/powerpoint/2010/main" val="62609966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idx="1"/>
          </p:nvPr>
        </p:nvSpPr>
        <p:spPr>
          <a:xfrm>
            <a:off x="1042988" y="1052513"/>
            <a:ext cx="6777037" cy="4779962"/>
          </a:xfrm>
        </p:spPr>
        <p:txBody>
          <a:bodyPr/>
          <a:lstStyle/>
          <a:p>
            <a:r>
              <a:rPr lang="en-GB" dirty="0"/>
              <a:t>Therefore an Anglo-French alliance seemed a distinct possibility except for the fact that Charles and Francis remained at peace from 1529-36.</a:t>
            </a:r>
          </a:p>
          <a:p>
            <a:r>
              <a:rPr lang="en-GB" dirty="0"/>
              <a:t>1536 saw renewal of conflict between the two great powers over claims on Milan. </a:t>
            </a:r>
          </a:p>
          <a:p>
            <a:r>
              <a:rPr lang="en-GB" dirty="0"/>
              <a:t>The death of Catherine of Aragon made the renewal of Anglo-Hapsburg alliance a possibility. (Also Anne Boleyn was executed in 1536).</a:t>
            </a:r>
          </a:p>
          <a:p>
            <a:pPr marL="68580" indent="0">
              <a:buNone/>
            </a:pPr>
            <a:r>
              <a:rPr lang="en-GB" b="1" dirty="0"/>
              <a:t>BUT </a:t>
            </a:r>
            <a:r>
              <a:rPr lang="en-GB" dirty="0"/>
              <a:t>1536 was not a year for military action abroad due to the pilgrimage of Grace.</a:t>
            </a:r>
          </a:p>
          <a:p>
            <a:pPr marL="68580" indent="0">
              <a:buNone/>
            </a:pPr>
            <a:endParaRPr lang="en-GB" dirty="0"/>
          </a:p>
        </p:txBody>
      </p:sp>
    </p:spTree>
    <p:extLst>
      <p:ext uri="{BB962C8B-B14F-4D97-AF65-F5344CB8AC3E}">
        <p14:creationId xmlns:p14="http://schemas.microsoft.com/office/powerpoint/2010/main" val="307511522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idx="1"/>
          </p:nvPr>
        </p:nvSpPr>
        <p:spPr>
          <a:xfrm>
            <a:off x="539552" y="836612"/>
            <a:ext cx="7280473" cy="5400699"/>
          </a:xfrm>
        </p:spPr>
        <p:txBody>
          <a:bodyPr/>
          <a:lstStyle/>
          <a:p>
            <a:endParaRPr lang="en-GB" dirty="0" smtClean="0"/>
          </a:p>
          <a:p>
            <a:r>
              <a:rPr lang="en-GB" sz="2800" dirty="0" smtClean="0"/>
              <a:t>Worse was to follow:</a:t>
            </a:r>
          </a:p>
          <a:p>
            <a:r>
              <a:rPr lang="en-GB" sz="2800" dirty="0" smtClean="0"/>
              <a:t>1538 </a:t>
            </a:r>
            <a:r>
              <a:rPr lang="en-GB" sz="2800" dirty="0"/>
              <a:t>saw the declaration of a ten-year truce between Francis and Charles. With the urging of the Pope they even considered a crusade against England!! With Scotland there as well, England felt particularly vulnerable. </a:t>
            </a:r>
          </a:p>
          <a:p>
            <a:r>
              <a:rPr lang="en-GB" sz="2800" dirty="0"/>
              <a:t>‘</a:t>
            </a:r>
            <a:r>
              <a:rPr lang="en-GB" sz="2800" i="1" dirty="0"/>
              <a:t>A morsel amongst these choppers’ Thomas </a:t>
            </a:r>
            <a:r>
              <a:rPr lang="en-GB" sz="2800" i="1" dirty="0" err="1"/>
              <a:t>Wriothsley</a:t>
            </a:r>
            <a:r>
              <a:rPr lang="en-GB" sz="2800" i="1" dirty="0"/>
              <a:t>.</a:t>
            </a:r>
            <a:endParaRPr lang="en-GB" sz="2800" dirty="0"/>
          </a:p>
          <a:p>
            <a:endParaRPr lang="en-GB" sz="2800" dirty="0"/>
          </a:p>
        </p:txBody>
      </p:sp>
    </p:spTree>
    <p:extLst>
      <p:ext uri="{BB962C8B-B14F-4D97-AF65-F5344CB8AC3E}">
        <p14:creationId xmlns:p14="http://schemas.microsoft.com/office/powerpoint/2010/main" val="161880529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9552" y="908720"/>
            <a:ext cx="7281257" cy="5616624"/>
          </a:xfrm>
        </p:spPr>
        <p:txBody>
          <a:bodyPr>
            <a:normAutofit/>
          </a:bodyPr>
          <a:lstStyle/>
          <a:p>
            <a:r>
              <a:rPr lang="en-GB" dirty="0" smtClean="0"/>
              <a:t>The Truce of Nice helps explain the disastrous Cleves marriage.</a:t>
            </a:r>
          </a:p>
          <a:p>
            <a:r>
              <a:rPr lang="en-GB" dirty="0"/>
              <a:t>It was about making overtures to the German Protestant </a:t>
            </a:r>
            <a:r>
              <a:rPr lang="en-GB" dirty="0" smtClean="0"/>
              <a:t>princes and thereby placing pressure on Charles V.</a:t>
            </a:r>
            <a:endParaRPr lang="en-GB" dirty="0"/>
          </a:p>
          <a:p>
            <a:r>
              <a:rPr lang="en-GB" dirty="0" smtClean="0"/>
              <a:t>Henry did not trust the Lutheran ‘justification by faith alone’ so the Cleves marriage represented an alternative to doctrinal compromise.</a:t>
            </a:r>
          </a:p>
          <a:p>
            <a:r>
              <a:rPr lang="en-GB" dirty="0" smtClean="0"/>
              <a:t>Additional motives may have included the possibility of more heirs…</a:t>
            </a:r>
          </a:p>
        </p:txBody>
      </p:sp>
    </p:spTree>
    <p:extLst>
      <p:ext uri="{BB962C8B-B14F-4D97-AF65-F5344CB8AC3E}">
        <p14:creationId xmlns:p14="http://schemas.microsoft.com/office/powerpoint/2010/main" val="378662669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1027664"/>
            <a:ext cx="7024744" cy="601136"/>
          </a:xfrm>
        </p:spPr>
        <p:txBody>
          <a:bodyPr>
            <a:normAutofit fontScale="90000"/>
          </a:bodyPr>
          <a:lstStyle/>
          <a:p>
            <a:r>
              <a:rPr lang="en-GB" dirty="0" smtClean="0"/>
              <a:t>The fall of the white rose</a:t>
            </a:r>
            <a:endParaRPr lang="en-GB" dirty="0"/>
          </a:p>
        </p:txBody>
      </p:sp>
      <p:sp>
        <p:nvSpPr>
          <p:cNvPr id="3" name="Content Placeholder 2"/>
          <p:cNvSpPr>
            <a:spLocks noGrp="1"/>
          </p:cNvSpPr>
          <p:nvPr>
            <p:ph idx="1"/>
          </p:nvPr>
        </p:nvSpPr>
        <p:spPr>
          <a:xfrm>
            <a:off x="539552" y="1772816"/>
            <a:ext cx="7569289" cy="4680520"/>
          </a:xfrm>
        </p:spPr>
        <p:txBody>
          <a:bodyPr>
            <a:normAutofit lnSpcReduction="10000"/>
          </a:bodyPr>
          <a:lstStyle/>
          <a:p>
            <a:r>
              <a:rPr lang="en-GB" dirty="0" smtClean="0"/>
              <a:t>The Truce of Nice also helps explain the downfall of the remaining </a:t>
            </a:r>
            <a:r>
              <a:rPr lang="en-GB" dirty="0" err="1" smtClean="0"/>
              <a:t>Yorkists</a:t>
            </a:r>
            <a:r>
              <a:rPr lang="en-GB" dirty="0" smtClean="0"/>
              <a:t>.</a:t>
            </a:r>
          </a:p>
          <a:p>
            <a:r>
              <a:rPr lang="en-GB" dirty="0" smtClean="0"/>
              <a:t>Two </a:t>
            </a:r>
            <a:r>
              <a:rPr lang="en-GB" dirty="0"/>
              <a:t>families were the Poles and the </a:t>
            </a:r>
            <a:r>
              <a:rPr lang="en-GB" dirty="0" err="1"/>
              <a:t>Courtenays</a:t>
            </a:r>
            <a:r>
              <a:rPr lang="en-GB" dirty="0" smtClean="0"/>
              <a:t>.</a:t>
            </a:r>
          </a:p>
          <a:p>
            <a:r>
              <a:rPr lang="en-GB" dirty="0" smtClean="0"/>
              <a:t>The immediate </a:t>
            </a:r>
            <a:r>
              <a:rPr lang="en-GB" dirty="0"/>
              <a:t>cause was the involvement of Reginald pole in the proposed crusade against England. </a:t>
            </a:r>
          </a:p>
          <a:p>
            <a:r>
              <a:rPr lang="en-GB" dirty="0" smtClean="0"/>
              <a:t>November </a:t>
            </a:r>
            <a:r>
              <a:rPr lang="en-GB" dirty="0"/>
              <a:t>1538 saw the arrest of Henry Pole, Henry Courtenay, Marquis of Exeter and Sir Edward Neville. </a:t>
            </a:r>
          </a:p>
          <a:p>
            <a:r>
              <a:rPr lang="en-GB" dirty="0"/>
              <a:t>Execution followed in December. Margaret, Countess of Salisbury was imprisoned.</a:t>
            </a:r>
          </a:p>
          <a:p>
            <a:endParaRPr lang="en-GB" dirty="0"/>
          </a:p>
        </p:txBody>
      </p:sp>
    </p:spTree>
    <p:extLst>
      <p:ext uri="{BB962C8B-B14F-4D97-AF65-F5344CB8AC3E}">
        <p14:creationId xmlns:p14="http://schemas.microsoft.com/office/powerpoint/2010/main" val="89648596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43492" y="980728"/>
            <a:ext cx="6777317" cy="4851901"/>
          </a:xfrm>
        </p:spPr>
        <p:txBody>
          <a:bodyPr>
            <a:normAutofit/>
          </a:bodyPr>
          <a:lstStyle/>
          <a:p>
            <a:r>
              <a:rPr lang="en-GB" dirty="0" smtClean="0"/>
              <a:t>His </a:t>
            </a:r>
            <a:r>
              <a:rPr lang="en-GB" dirty="0"/>
              <a:t>brother Geoffrey confessed to family involvement in treasonable activities. </a:t>
            </a:r>
            <a:endParaRPr lang="en-GB" dirty="0" smtClean="0"/>
          </a:p>
          <a:p>
            <a:r>
              <a:rPr lang="en-GB" dirty="0" smtClean="0"/>
              <a:t>Margaret </a:t>
            </a:r>
            <a:r>
              <a:rPr lang="en-GB" dirty="0"/>
              <a:t>was executed in 1541, 42 years after the execution of her brother the Earl of Warwick by Henry VII. </a:t>
            </a:r>
            <a:endParaRPr lang="en-GB" dirty="0" smtClean="0"/>
          </a:p>
          <a:p>
            <a:r>
              <a:rPr lang="en-GB" dirty="0" smtClean="0"/>
              <a:t>Spookily </a:t>
            </a:r>
            <a:r>
              <a:rPr lang="en-GB" dirty="0"/>
              <a:t>Henry Pole’s small son was imprisoned and disappeared.</a:t>
            </a:r>
          </a:p>
          <a:p>
            <a:r>
              <a:rPr lang="en-GB" dirty="0"/>
              <a:t>But ultimately, the resumption of hostilities between Charles and Francis left Henry with a marriage he neither needed nor </a:t>
            </a:r>
            <a:r>
              <a:rPr lang="en-GB" dirty="0" smtClean="0"/>
              <a:t>wanted but the possibility that he could finally go on the offensive.</a:t>
            </a:r>
            <a:endParaRPr lang="en-GB" dirty="0"/>
          </a:p>
          <a:p>
            <a:endParaRPr lang="en-GB" dirty="0"/>
          </a:p>
        </p:txBody>
      </p:sp>
    </p:spTree>
    <p:extLst>
      <p:ext uri="{BB962C8B-B14F-4D97-AF65-F5344CB8AC3E}">
        <p14:creationId xmlns:p14="http://schemas.microsoft.com/office/powerpoint/2010/main" val="398142284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43492" y="908720"/>
            <a:ext cx="6777317" cy="4923909"/>
          </a:xfrm>
        </p:spPr>
        <p:txBody>
          <a:bodyPr>
            <a:normAutofit/>
          </a:bodyPr>
          <a:lstStyle/>
          <a:p>
            <a:pPr marL="68580" indent="0">
              <a:buNone/>
            </a:pPr>
            <a:r>
              <a:rPr lang="en-GB" dirty="0"/>
              <a:t>After 30 years on the throne the last ten years must have galled Henry in respect of his involvement in Europe. After the changes of the 1530’s he could now get back to his real purpose in life and let rip in France</a:t>
            </a:r>
            <a:r>
              <a:rPr lang="en-GB" dirty="0" smtClean="0"/>
              <a:t>!</a:t>
            </a:r>
          </a:p>
          <a:p>
            <a:pPr marL="68580" indent="0">
              <a:buNone/>
            </a:pPr>
            <a:endParaRPr lang="en-GB" dirty="0"/>
          </a:p>
          <a:p>
            <a:pPr marL="68580" indent="0">
              <a:buNone/>
            </a:pPr>
            <a:r>
              <a:rPr lang="en-GB" dirty="0" smtClean="0"/>
              <a:t>There’s a sense of trying to recover his ‘lost youth’!</a:t>
            </a:r>
          </a:p>
          <a:p>
            <a:pPr marL="68580" indent="0">
              <a:buNone/>
            </a:pPr>
            <a:endParaRPr lang="en-GB" dirty="0"/>
          </a:p>
          <a:p>
            <a:pPr marL="68580" indent="0">
              <a:buNone/>
            </a:pPr>
            <a:endParaRPr lang="en-GB" dirty="0"/>
          </a:p>
        </p:txBody>
      </p:sp>
    </p:spTree>
    <p:extLst>
      <p:ext uri="{BB962C8B-B14F-4D97-AF65-F5344CB8AC3E}">
        <p14:creationId xmlns:p14="http://schemas.microsoft.com/office/powerpoint/2010/main" val="346761329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980728"/>
            <a:ext cx="7353265" cy="5544616"/>
          </a:xfrm>
        </p:spPr>
        <p:txBody>
          <a:bodyPr>
            <a:normAutofit/>
          </a:bodyPr>
          <a:lstStyle/>
          <a:p>
            <a:r>
              <a:rPr lang="en-GB" b="1" u="sng" dirty="0"/>
              <a:t>Anglo-Scottish relations</a:t>
            </a:r>
            <a:r>
              <a:rPr lang="en-GB" u="sng" dirty="0"/>
              <a:t> </a:t>
            </a:r>
          </a:p>
          <a:p>
            <a:r>
              <a:rPr lang="en-GB" dirty="0" smtClean="0"/>
              <a:t>By </a:t>
            </a:r>
            <a:r>
              <a:rPr lang="en-GB" dirty="0"/>
              <a:t>1540 the Franco-Hapsburg alliance was in trouble and Henry would have hoped to rebuild the Anglo-Hapsburg alliance.</a:t>
            </a:r>
          </a:p>
          <a:p>
            <a:r>
              <a:rPr lang="en-GB" dirty="0"/>
              <a:t>Firstly he needed to subdue the Scots and his nephew James V. Henry felt that James lacked the proper respect that he was due as his uncle and as a major European monarch.</a:t>
            </a:r>
          </a:p>
          <a:p>
            <a:r>
              <a:rPr lang="en-GB" dirty="0"/>
              <a:t>The Scots however were anti-English and anti-Protestant as exemplified by the leading churchman in the Scottish court, Cardinal-Archbishop David Beaton. Noticeably James had married twice, both times to French princesses, most recently Mary of Guise.</a:t>
            </a:r>
          </a:p>
          <a:p>
            <a:endParaRPr lang="en-GB" dirty="0"/>
          </a:p>
        </p:txBody>
      </p:sp>
    </p:spTree>
    <p:extLst>
      <p:ext uri="{BB962C8B-B14F-4D97-AF65-F5344CB8AC3E}">
        <p14:creationId xmlns:p14="http://schemas.microsoft.com/office/powerpoint/2010/main" val="137928855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11560" y="908720"/>
            <a:ext cx="7209249" cy="5616624"/>
          </a:xfrm>
        </p:spPr>
        <p:txBody>
          <a:bodyPr>
            <a:normAutofit fontScale="92500" lnSpcReduction="20000"/>
          </a:bodyPr>
          <a:lstStyle/>
          <a:p>
            <a:r>
              <a:rPr lang="en-GB" dirty="0"/>
              <a:t>In 1541 Henry arranged to meet James at York to impress upon him his views and personality. This was Henry’s first journey north. James failed to arrive at York and Henry suitably snubbed prepared an assault upon Scotland.</a:t>
            </a:r>
          </a:p>
          <a:p>
            <a:endParaRPr lang="en-GB" dirty="0" smtClean="0"/>
          </a:p>
          <a:p>
            <a:r>
              <a:rPr lang="en-GB" dirty="0" smtClean="0"/>
              <a:t>1541 </a:t>
            </a:r>
            <a:r>
              <a:rPr lang="en-GB" dirty="0"/>
              <a:t>also saw the end of the Franco-Hapsburg alliance. </a:t>
            </a:r>
            <a:r>
              <a:rPr lang="en-GB" dirty="0" smtClean="0"/>
              <a:t>In summer of </a:t>
            </a:r>
            <a:r>
              <a:rPr lang="en-GB" dirty="0"/>
              <a:t>1542 Henry and Charles </a:t>
            </a:r>
            <a:r>
              <a:rPr lang="en-GB" dirty="0" smtClean="0"/>
              <a:t>agreed </a:t>
            </a:r>
            <a:r>
              <a:rPr lang="en-GB" dirty="0"/>
              <a:t>a joint attack on France in the summer of </a:t>
            </a:r>
            <a:r>
              <a:rPr lang="en-GB" dirty="0" smtClean="0"/>
              <a:t>1543… </a:t>
            </a:r>
            <a:r>
              <a:rPr lang="en-GB" dirty="0"/>
              <a:t>but first he needed to </a:t>
            </a:r>
            <a:r>
              <a:rPr lang="en-GB" dirty="0" smtClean="0"/>
              <a:t>subdue the Scots at his rear!</a:t>
            </a:r>
            <a:endParaRPr lang="en-GB" dirty="0"/>
          </a:p>
          <a:p>
            <a:endParaRPr lang="en-GB" dirty="0"/>
          </a:p>
          <a:p>
            <a:r>
              <a:rPr lang="en-GB" dirty="0" smtClean="0"/>
              <a:t>In </a:t>
            </a:r>
            <a:r>
              <a:rPr lang="en-GB" dirty="0"/>
              <a:t>October 1542 Henry launched his attack on Scotland. The Duke of Norfolk led his forces. Initially wary of going to war the Scots’ mood was altered by the savagery and destruction of Norfolk’s initial campaign where six days were spent looting, burning and wrecking before returning to Berwick.</a:t>
            </a:r>
          </a:p>
          <a:p>
            <a:endParaRPr lang="en-GB" dirty="0"/>
          </a:p>
        </p:txBody>
      </p:sp>
    </p:spTree>
    <p:extLst>
      <p:ext uri="{BB962C8B-B14F-4D97-AF65-F5344CB8AC3E}">
        <p14:creationId xmlns:p14="http://schemas.microsoft.com/office/powerpoint/2010/main" val="66011735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9552" y="980728"/>
            <a:ext cx="7281257" cy="5616624"/>
          </a:xfrm>
        </p:spPr>
        <p:txBody>
          <a:bodyPr>
            <a:normAutofit/>
          </a:bodyPr>
          <a:lstStyle/>
          <a:p>
            <a:r>
              <a:rPr lang="en-GB" dirty="0"/>
              <a:t>On the 23</a:t>
            </a:r>
            <a:r>
              <a:rPr lang="en-GB" baseline="30000" dirty="0"/>
              <a:t>rd</a:t>
            </a:r>
            <a:r>
              <a:rPr lang="en-GB" dirty="0"/>
              <a:t> November a Scottish force of around 20,000 men advanced on smaller English army at Solway Moss. </a:t>
            </a:r>
            <a:r>
              <a:rPr lang="en-GB" dirty="0" smtClean="0"/>
              <a:t>The Scots were routed </a:t>
            </a:r>
            <a:r>
              <a:rPr lang="en-GB" dirty="0"/>
              <a:t>and two weeks later James V died (supposedly from shame). He was succeeded by his infant daughter Mary Queen </a:t>
            </a:r>
            <a:r>
              <a:rPr lang="en-GB" dirty="0" smtClean="0"/>
              <a:t>of </a:t>
            </a:r>
            <a:r>
              <a:rPr lang="en-GB" dirty="0"/>
              <a:t>Scots.</a:t>
            </a:r>
          </a:p>
          <a:p>
            <a:r>
              <a:rPr lang="en-GB" dirty="0"/>
              <a:t>Unexpectedly the door was open for Henry to gain clear and permanent control of Scotland whereas the original aim had been to ensure Scottish passivity whilst attacking France. It was enough of a possibility for Henry to postpone the French campaign for a year.</a:t>
            </a:r>
          </a:p>
          <a:p>
            <a:pPr marL="68580" indent="0">
              <a:buNone/>
            </a:pPr>
            <a:endParaRPr lang="en-GB" dirty="0"/>
          </a:p>
        </p:txBody>
      </p:sp>
    </p:spTree>
    <p:extLst>
      <p:ext uri="{BB962C8B-B14F-4D97-AF65-F5344CB8AC3E}">
        <p14:creationId xmlns:p14="http://schemas.microsoft.com/office/powerpoint/2010/main" val="359106557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836712"/>
            <a:ext cx="7353265" cy="5832648"/>
          </a:xfrm>
        </p:spPr>
        <p:txBody>
          <a:bodyPr>
            <a:normAutofit lnSpcReduction="10000"/>
          </a:bodyPr>
          <a:lstStyle/>
          <a:p>
            <a:r>
              <a:rPr lang="en-GB" dirty="0" smtClean="0"/>
              <a:t>Initially things </a:t>
            </a:r>
            <a:r>
              <a:rPr lang="en-GB" dirty="0"/>
              <a:t>looked promising. The new Regent of Scotland, the Earl of Arran, seemed ready to co-operate with Henry and arrested </a:t>
            </a:r>
            <a:r>
              <a:rPr lang="en-GB" dirty="0" smtClean="0"/>
              <a:t>David Beaton. </a:t>
            </a:r>
          </a:p>
          <a:p>
            <a:r>
              <a:rPr lang="en-GB" dirty="0" smtClean="0"/>
              <a:t>The </a:t>
            </a:r>
            <a:r>
              <a:rPr lang="en-GB" dirty="0"/>
              <a:t>Scottish parliament sanctioned a translation of the Bible. Most importantly negotiations began to marry Prince Edward to the infant Queen Mary. This was enshrined in the Treaty of Greenwich of 1543.</a:t>
            </a:r>
          </a:p>
          <a:p>
            <a:r>
              <a:rPr lang="en-GB" dirty="0"/>
              <a:t>Arran had hopes of being King as next in </a:t>
            </a:r>
            <a:r>
              <a:rPr lang="en-GB" dirty="0" smtClean="0"/>
              <a:t>line: </a:t>
            </a:r>
            <a:r>
              <a:rPr lang="en-GB" dirty="0"/>
              <a:t>he was stringing Henry along. </a:t>
            </a:r>
            <a:r>
              <a:rPr lang="en-GB" dirty="0" smtClean="0"/>
              <a:t> When </a:t>
            </a:r>
            <a:r>
              <a:rPr lang="en-GB" dirty="0"/>
              <a:t>Henry demanded the end of the French alliance Arran and the Scots parliament repudiated the Treaty of Greenwich, Beaton came back to power and the ‘Auld Alliance’ was firmly re-established.</a:t>
            </a:r>
          </a:p>
          <a:p>
            <a:pPr marL="68580" indent="0">
              <a:buNone/>
            </a:pPr>
            <a:endParaRPr lang="en-GB" dirty="0"/>
          </a:p>
        </p:txBody>
      </p:sp>
    </p:spTree>
    <p:extLst>
      <p:ext uri="{BB962C8B-B14F-4D97-AF65-F5344CB8AC3E}">
        <p14:creationId xmlns:p14="http://schemas.microsoft.com/office/powerpoint/2010/main" val="130905775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4005064"/>
            <a:ext cx="4104574" cy="1143000"/>
          </a:xfrm>
        </p:spPr>
        <p:txBody>
          <a:bodyPr>
            <a:normAutofit fontScale="90000"/>
          </a:bodyPr>
          <a:lstStyle/>
          <a:p>
            <a:r>
              <a:rPr lang="en-GB" dirty="0" smtClean="0">
                <a:solidFill>
                  <a:srgbClr val="FF0000"/>
                </a:solidFill>
              </a:rPr>
              <a:t>Cardinal-Archbishop David Beaton of St Andrews, </a:t>
            </a:r>
            <a:r>
              <a:rPr lang="en-GB" dirty="0">
                <a:solidFill>
                  <a:srgbClr val="FF0000"/>
                </a:solidFill>
              </a:rPr>
              <a:t>the pillar of the Franco-Scottish alliance</a:t>
            </a:r>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572000" y="980728"/>
            <a:ext cx="3903995" cy="4876527"/>
          </a:xfrm>
        </p:spPr>
      </p:pic>
    </p:spTree>
    <p:extLst>
      <p:ext uri="{BB962C8B-B14F-4D97-AF65-F5344CB8AC3E}">
        <p14:creationId xmlns:p14="http://schemas.microsoft.com/office/powerpoint/2010/main" val="354280812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95936" y="1988840"/>
            <a:ext cx="4144306" cy="1143000"/>
          </a:xfrm>
        </p:spPr>
        <p:txBody>
          <a:bodyPr>
            <a:normAutofit fontScale="90000"/>
          </a:bodyPr>
          <a:lstStyle/>
          <a:p>
            <a:r>
              <a:rPr lang="en-GB" dirty="0" smtClean="0">
                <a:solidFill>
                  <a:srgbClr val="FF0000"/>
                </a:solidFill>
              </a:rPr>
              <a:t>James Hamilton,</a:t>
            </a:r>
            <a:br>
              <a:rPr lang="en-GB" dirty="0" smtClean="0">
                <a:solidFill>
                  <a:srgbClr val="FF0000"/>
                </a:solidFill>
              </a:rPr>
            </a:br>
            <a:r>
              <a:rPr lang="en-GB" dirty="0" smtClean="0">
                <a:solidFill>
                  <a:srgbClr val="FF0000"/>
                </a:solidFill>
              </a:rPr>
              <a:t>Earl of Arran (1516-75)</a:t>
            </a:r>
            <a:endParaRPr lang="en-GB" dirty="0">
              <a:solidFill>
                <a:srgbClr val="FF0000"/>
              </a:solidFill>
            </a:endParaRP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99592" y="980728"/>
            <a:ext cx="2736261" cy="3508375"/>
          </a:xfrm>
        </p:spPr>
      </p:pic>
    </p:spTree>
    <p:extLst>
      <p:ext uri="{BB962C8B-B14F-4D97-AF65-F5344CB8AC3E}">
        <p14:creationId xmlns:p14="http://schemas.microsoft.com/office/powerpoint/2010/main" val="90667369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43492" y="908720"/>
            <a:ext cx="6777317" cy="4923909"/>
          </a:xfrm>
        </p:spPr>
        <p:txBody>
          <a:bodyPr>
            <a:normAutofit lnSpcReduction="10000"/>
          </a:bodyPr>
          <a:lstStyle/>
          <a:p>
            <a:r>
              <a:rPr lang="en-GB" dirty="0"/>
              <a:t>If only Henry had realised that only armed conquest could win Scotland on a permanent basis. Henry’s reaction to being outmanoeuvred was to instigate the ‘rough wooing’ – the burning of Edinburgh and the lowlands by the Earl of </a:t>
            </a:r>
            <a:r>
              <a:rPr lang="en-GB" dirty="0" smtClean="0"/>
              <a:t>Hertford, Edward Seymour </a:t>
            </a:r>
            <a:r>
              <a:rPr lang="en-GB" dirty="0"/>
              <a:t>(the future </a:t>
            </a:r>
            <a:r>
              <a:rPr lang="en-GB" dirty="0" smtClean="0"/>
              <a:t>1</a:t>
            </a:r>
            <a:r>
              <a:rPr lang="en-GB" baseline="30000" dirty="0" smtClean="0"/>
              <a:t>st</a:t>
            </a:r>
            <a:r>
              <a:rPr lang="en-GB" dirty="0" smtClean="0"/>
              <a:t> Duke of Somerset) in 1544.</a:t>
            </a:r>
            <a:endParaRPr lang="en-GB" dirty="0"/>
          </a:p>
          <a:p>
            <a:r>
              <a:rPr lang="en-GB" dirty="0"/>
              <a:t>Despite the vicious and efficient execution of this policy and despite its repeat in 1545 there was no chance of the Scots surrendering to this type of pressure. In reality it cemented the alliance between France and the Scots</a:t>
            </a:r>
          </a:p>
          <a:p>
            <a:endParaRPr lang="en-GB" dirty="0"/>
          </a:p>
        </p:txBody>
      </p:sp>
    </p:spTree>
    <p:extLst>
      <p:ext uri="{BB962C8B-B14F-4D97-AF65-F5344CB8AC3E}">
        <p14:creationId xmlns:p14="http://schemas.microsoft.com/office/powerpoint/2010/main" val="243799407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548680"/>
            <a:ext cx="5040560" cy="504056"/>
          </a:xfrm>
        </p:spPr>
        <p:txBody>
          <a:bodyPr>
            <a:noAutofit/>
          </a:bodyPr>
          <a:lstStyle/>
          <a:p>
            <a:r>
              <a:rPr lang="en-GB" sz="3200" b="1" dirty="0"/>
              <a:t>Foreign Policy in France</a:t>
            </a:r>
          </a:p>
        </p:txBody>
      </p:sp>
      <p:sp>
        <p:nvSpPr>
          <p:cNvPr id="3" name="Content Placeholder 2"/>
          <p:cNvSpPr>
            <a:spLocks noGrp="1"/>
          </p:cNvSpPr>
          <p:nvPr>
            <p:ph idx="1"/>
          </p:nvPr>
        </p:nvSpPr>
        <p:spPr>
          <a:xfrm>
            <a:off x="539552" y="1124744"/>
            <a:ext cx="7992888" cy="5328592"/>
          </a:xfrm>
        </p:spPr>
        <p:txBody>
          <a:bodyPr>
            <a:noAutofit/>
          </a:bodyPr>
          <a:lstStyle/>
          <a:p>
            <a:r>
              <a:rPr lang="en-GB" sz="2000" dirty="0"/>
              <a:t>In 1544 Henry launched his attack on France.</a:t>
            </a:r>
          </a:p>
          <a:p>
            <a:r>
              <a:rPr lang="en-GB" sz="2000" dirty="0"/>
              <a:t>The plan was a two-pronged attack on Paris, which would quickly bring France to her knees.</a:t>
            </a:r>
          </a:p>
          <a:p>
            <a:r>
              <a:rPr lang="en-GB" sz="2000" dirty="0"/>
              <a:t>Lacking decisiveness Henry (and his army) lacked the necessary speed.</a:t>
            </a:r>
          </a:p>
          <a:p>
            <a:r>
              <a:rPr lang="en-GB" sz="2000" dirty="0"/>
              <a:t>Despite the size of the army (48,000 men left England) success was always unlikely, not only due to the lack of speed, the age of not only Henry but also the two principal English commanders, the Dukes of Norfolk and Suffolk, but also because of the inherent mistrust between Charles and Henry. </a:t>
            </a:r>
            <a:endParaRPr lang="en-GB" sz="2000" dirty="0" smtClean="0"/>
          </a:p>
          <a:p>
            <a:r>
              <a:rPr lang="en-GB" sz="2000" dirty="0" smtClean="0"/>
              <a:t>Henry </a:t>
            </a:r>
            <a:r>
              <a:rPr lang="en-GB" sz="2000" dirty="0"/>
              <a:t>had thirty years experience of being let down by his ‘allies’. The result was </a:t>
            </a:r>
            <a:r>
              <a:rPr lang="en-GB" sz="2000" dirty="0" smtClean="0"/>
              <a:t>that neither </a:t>
            </a:r>
            <a:r>
              <a:rPr lang="en-GB" sz="2000" dirty="0"/>
              <a:t>followed the plan through and both sided blamed each other for the failure of the plan</a:t>
            </a:r>
            <a:r>
              <a:rPr lang="en-GB" sz="2000" dirty="0" smtClean="0"/>
              <a:t>.</a:t>
            </a:r>
            <a:endParaRPr lang="en-GB" sz="2000" dirty="0"/>
          </a:p>
        </p:txBody>
      </p:sp>
    </p:spTree>
    <p:extLst>
      <p:ext uri="{BB962C8B-B14F-4D97-AF65-F5344CB8AC3E}">
        <p14:creationId xmlns:p14="http://schemas.microsoft.com/office/powerpoint/2010/main" val="79037165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3568" y="1628800"/>
            <a:ext cx="7704856" cy="4680520"/>
          </a:xfrm>
        </p:spPr>
        <p:txBody>
          <a:bodyPr>
            <a:normAutofit/>
          </a:bodyPr>
          <a:lstStyle/>
          <a:p>
            <a:r>
              <a:rPr lang="en-GB" sz="2800" dirty="0"/>
              <a:t>Henry ignored Paris and divided his forces. Norfolk unsuccessfully besieged Montreuil but Suffolk and Henry captured Boulogne on 18</a:t>
            </a:r>
            <a:r>
              <a:rPr lang="en-GB" sz="2800" baseline="30000" dirty="0"/>
              <a:t>th</a:t>
            </a:r>
            <a:r>
              <a:rPr lang="en-GB" sz="2800" dirty="0"/>
              <a:t> September, the same day that Charles made peace with France.</a:t>
            </a:r>
          </a:p>
          <a:p>
            <a:r>
              <a:rPr lang="en-GB" sz="2800" dirty="0"/>
              <a:t>The only prize of this expedition then was Boulogne and Henry would not let this go! This decision had important implications for England.</a:t>
            </a:r>
          </a:p>
          <a:p>
            <a:endParaRPr lang="en-GB" sz="2800" dirty="0"/>
          </a:p>
        </p:txBody>
      </p:sp>
      <p:sp>
        <p:nvSpPr>
          <p:cNvPr id="4" name="Title 1"/>
          <p:cNvSpPr>
            <a:spLocks noGrp="1"/>
          </p:cNvSpPr>
          <p:nvPr>
            <p:ph type="title"/>
          </p:nvPr>
        </p:nvSpPr>
        <p:spPr>
          <a:xfrm>
            <a:off x="1043490" y="1027664"/>
            <a:ext cx="7024744" cy="601136"/>
          </a:xfrm>
        </p:spPr>
        <p:txBody>
          <a:bodyPr>
            <a:noAutofit/>
          </a:bodyPr>
          <a:lstStyle/>
          <a:p>
            <a:r>
              <a:rPr lang="en-GB" sz="3200" b="1" dirty="0"/>
              <a:t>Foreign Policy in France</a:t>
            </a:r>
          </a:p>
        </p:txBody>
      </p:sp>
    </p:spTree>
    <p:extLst>
      <p:ext uri="{BB962C8B-B14F-4D97-AF65-F5344CB8AC3E}">
        <p14:creationId xmlns:p14="http://schemas.microsoft.com/office/powerpoint/2010/main" val="33939826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11560" y="908720"/>
            <a:ext cx="7704856" cy="5616624"/>
          </a:xfrm>
        </p:spPr>
        <p:txBody>
          <a:bodyPr>
            <a:normAutofit fontScale="92500"/>
          </a:bodyPr>
          <a:lstStyle/>
          <a:p>
            <a:r>
              <a:rPr lang="en-GB" dirty="0"/>
              <a:t>As </a:t>
            </a:r>
            <a:r>
              <a:rPr lang="en-GB" dirty="0" smtClean="0"/>
              <a:t>a </a:t>
            </a:r>
            <a:r>
              <a:rPr lang="en-GB" dirty="0"/>
              <a:t>port it was difficult to defend but Henry had it garrisoned and rebuilt to withstand French attacks. In 1544 the cost of its maintenance was £130,000. This brought the total cost of the campaign to £1 million. </a:t>
            </a:r>
            <a:endParaRPr lang="en-GB" dirty="0" smtClean="0"/>
          </a:p>
          <a:p>
            <a:r>
              <a:rPr lang="en-GB" dirty="0" smtClean="0"/>
              <a:t>In </a:t>
            </a:r>
            <a:r>
              <a:rPr lang="en-GB" dirty="0"/>
              <a:t>1545 the French launched a counter-invasion against the English coast with the intention of capturing the </a:t>
            </a:r>
            <a:r>
              <a:rPr lang="en-GB" dirty="0" smtClean="0"/>
              <a:t>Isle-of-Wight.</a:t>
            </a:r>
          </a:p>
          <a:p>
            <a:r>
              <a:rPr lang="en-GB" dirty="0" smtClean="0"/>
              <a:t>Henry’s </a:t>
            </a:r>
            <a:r>
              <a:rPr lang="en-GB" dirty="0"/>
              <a:t>pride and joy, the Mary Rose, was sunk with the loss of 500men.</a:t>
            </a:r>
          </a:p>
          <a:p>
            <a:r>
              <a:rPr lang="en-GB" dirty="0"/>
              <a:t>In 1546 Henry signed the Treaty of Camp in June. Henry was allowed to keep Boulogne for eight years and was granted a resumption of the pension won by Edward IV in 1475.</a:t>
            </a:r>
          </a:p>
          <a:p>
            <a:r>
              <a:rPr lang="en-GB" dirty="0"/>
              <a:t>Henry’s final foreign escapade had been a futile disaster.</a:t>
            </a:r>
          </a:p>
          <a:p>
            <a:endParaRPr lang="en-GB" dirty="0"/>
          </a:p>
        </p:txBody>
      </p:sp>
    </p:spTree>
    <p:extLst>
      <p:ext uri="{BB962C8B-B14F-4D97-AF65-F5344CB8AC3E}">
        <p14:creationId xmlns:p14="http://schemas.microsoft.com/office/powerpoint/2010/main" val="309322274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4509120"/>
            <a:ext cx="2808312" cy="757888"/>
          </a:xfrm>
        </p:spPr>
        <p:txBody>
          <a:bodyPr>
            <a:normAutofit fontScale="90000"/>
          </a:bodyPr>
          <a:lstStyle/>
          <a:p>
            <a:r>
              <a:rPr lang="en-GB" dirty="0" smtClean="0">
                <a:solidFill>
                  <a:srgbClr val="FF0000"/>
                </a:solidFill>
              </a:rPr>
              <a:t>Henry’s pride and joy: launched in 1511, </a:t>
            </a:r>
            <a:br>
              <a:rPr lang="en-GB" dirty="0" smtClean="0">
                <a:solidFill>
                  <a:srgbClr val="FF0000"/>
                </a:solidFill>
              </a:rPr>
            </a:br>
            <a:r>
              <a:rPr lang="en-GB" dirty="0" smtClean="0">
                <a:solidFill>
                  <a:srgbClr val="FF0000"/>
                </a:solidFill>
              </a:rPr>
              <a:t>rebuilt in 1536, </a:t>
            </a:r>
            <a:br>
              <a:rPr lang="en-GB" dirty="0" smtClean="0">
                <a:solidFill>
                  <a:srgbClr val="FF0000"/>
                </a:solidFill>
              </a:rPr>
            </a:br>
            <a:r>
              <a:rPr lang="en-GB" dirty="0" smtClean="0">
                <a:solidFill>
                  <a:srgbClr val="FF0000"/>
                </a:solidFill>
              </a:rPr>
              <a:t>sunk in 1545</a:t>
            </a:r>
            <a:endParaRPr lang="en-GB" dirty="0">
              <a:solidFill>
                <a:srgbClr val="FF0000"/>
              </a:solidFill>
            </a:endParaRPr>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635896" y="1412776"/>
            <a:ext cx="4853796" cy="3591807"/>
          </a:xfrm>
        </p:spPr>
      </p:pic>
    </p:spTree>
    <p:extLst>
      <p:ext uri="{BB962C8B-B14F-4D97-AF65-F5344CB8AC3E}">
        <p14:creationId xmlns:p14="http://schemas.microsoft.com/office/powerpoint/2010/main" val="60048092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smtClean="0">
                <a:solidFill>
                  <a:srgbClr val="FF0000"/>
                </a:solidFill>
              </a:rPr>
              <a:t>Southsea</a:t>
            </a:r>
            <a:r>
              <a:rPr lang="en-GB" dirty="0" smtClean="0">
                <a:solidFill>
                  <a:srgbClr val="FF0000"/>
                </a:solidFill>
              </a:rPr>
              <a:t> Castle</a:t>
            </a:r>
            <a:endParaRPr lang="en-GB" dirty="0">
              <a:solidFill>
                <a:srgbClr val="FF0000"/>
              </a:solidFill>
            </a:endParaRPr>
          </a:p>
        </p:txBody>
      </p:sp>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845154" y="2324100"/>
            <a:ext cx="5172704" cy="3508375"/>
          </a:xfrm>
        </p:spPr>
      </p:pic>
    </p:spTree>
    <p:extLst>
      <p:ext uri="{BB962C8B-B14F-4D97-AF65-F5344CB8AC3E}">
        <p14:creationId xmlns:p14="http://schemas.microsoft.com/office/powerpoint/2010/main" val="315526121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9552" y="692696"/>
            <a:ext cx="7992888" cy="5832648"/>
          </a:xfrm>
        </p:spPr>
        <p:txBody>
          <a:bodyPr>
            <a:normAutofit/>
          </a:bodyPr>
          <a:lstStyle/>
          <a:p>
            <a:r>
              <a:rPr lang="en-GB" dirty="0" smtClean="0"/>
              <a:t>We tend to see the divorce, the break with Rome and the Royal Supremacy as the central events of Henry’s reign – but it is likely that Henry saw these as necessary interruptions in his primary task as king – winning glory on the battlefield.</a:t>
            </a:r>
          </a:p>
          <a:p>
            <a:r>
              <a:rPr lang="en-GB" dirty="0" smtClean="0"/>
              <a:t>Henry </a:t>
            </a:r>
            <a:r>
              <a:rPr lang="en-GB" dirty="0"/>
              <a:t>dictated policy personally. Even in 1546 when councillors were urging peace upon him, Henry was ordering different groups of councillors to negotiate with France and the Emperor, oblivious to the other group’s orders.</a:t>
            </a:r>
          </a:p>
          <a:p>
            <a:endParaRPr lang="en-GB" dirty="0" smtClean="0"/>
          </a:p>
          <a:p>
            <a:r>
              <a:rPr lang="en-GB" dirty="0" smtClean="0"/>
              <a:t>But also, Henry </a:t>
            </a:r>
            <a:r>
              <a:rPr lang="en-GB" dirty="0"/>
              <a:t>had no Wolsey or </a:t>
            </a:r>
            <a:r>
              <a:rPr lang="en-GB" dirty="0" smtClean="0"/>
              <a:t>a </a:t>
            </a:r>
            <a:r>
              <a:rPr lang="en-GB" dirty="0"/>
              <a:t>Cromwell to act for </a:t>
            </a:r>
            <a:r>
              <a:rPr lang="en-GB" dirty="0" smtClean="0"/>
              <a:t>him – both of whom would undoubtedly have urged caution... </a:t>
            </a:r>
          </a:p>
          <a:p>
            <a:pPr marL="68580" indent="0">
              <a:buNone/>
            </a:pPr>
            <a:endParaRPr lang="en-GB" dirty="0"/>
          </a:p>
        </p:txBody>
      </p:sp>
    </p:spTree>
    <p:extLst>
      <p:ext uri="{BB962C8B-B14F-4D97-AF65-F5344CB8AC3E}">
        <p14:creationId xmlns:p14="http://schemas.microsoft.com/office/powerpoint/2010/main" val="251569307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7584" y="980728"/>
            <a:ext cx="7560840" cy="5616624"/>
          </a:xfrm>
        </p:spPr>
        <p:txBody>
          <a:bodyPr>
            <a:normAutofit/>
          </a:bodyPr>
          <a:lstStyle/>
          <a:p>
            <a:r>
              <a:rPr lang="en-GB" dirty="0"/>
              <a:t>By himself his diplomatic and military skills did not match up to his own dreams. The final word lies with Stephen Gardiner:</a:t>
            </a:r>
          </a:p>
          <a:p>
            <a:endParaRPr lang="en-GB" dirty="0" smtClean="0"/>
          </a:p>
          <a:p>
            <a:r>
              <a:rPr lang="en-GB" dirty="0" smtClean="0"/>
              <a:t>‘</a:t>
            </a:r>
            <a:r>
              <a:rPr lang="en-GB" dirty="0"/>
              <a:t>We are at war with France and Scotland, we have enmity with the Bishop of Rome; we have no assured friendship here with the emperor and we have received from the landgrave, chief captain of the </a:t>
            </a:r>
            <a:r>
              <a:rPr lang="en-GB" dirty="0" smtClean="0"/>
              <a:t>Protestants, </a:t>
            </a:r>
            <a:r>
              <a:rPr lang="en-GB" dirty="0"/>
              <a:t>such displeasure that he has cause to think us angry with him…. Our war is noisome to our realm and to all our merchants that traffic through the Narrow Seas’.</a:t>
            </a:r>
          </a:p>
          <a:p>
            <a:pPr marL="68580" indent="0">
              <a:buNone/>
            </a:pPr>
            <a:endParaRPr lang="en-GB" dirty="0"/>
          </a:p>
        </p:txBody>
      </p:sp>
    </p:spTree>
    <p:extLst>
      <p:ext uri="{BB962C8B-B14F-4D97-AF65-F5344CB8AC3E}">
        <p14:creationId xmlns:p14="http://schemas.microsoft.com/office/powerpoint/2010/main" val="307165325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5576" y="548680"/>
            <a:ext cx="7024744" cy="457120"/>
          </a:xfrm>
        </p:spPr>
        <p:txBody>
          <a:bodyPr>
            <a:normAutofit fontScale="90000"/>
          </a:bodyPr>
          <a:lstStyle/>
          <a:p>
            <a:r>
              <a:rPr lang="en-GB" sz="3200" dirty="0" smtClean="0"/>
              <a:t>Economic Policy</a:t>
            </a:r>
            <a:endParaRPr lang="en-GB" sz="3200" dirty="0"/>
          </a:p>
        </p:txBody>
      </p:sp>
      <p:sp>
        <p:nvSpPr>
          <p:cNvPr id="3" name="Content Placeholder 2"/>
          <p:cNvSpPr>
            <a:spLocks noGrp="1"/>
          </p:cNvSpPr>
          <p:nvPr>
            <p:ph idx="1"/>
          </p:nvPr>
        </p:nvSpPr>
        <p:spPr>
          <a:xfrm>
            <a:off x="611560" y="1340768"/>
            <a:ext cx="7560956" cy="4851901"/>
          </a:xfrm>
        </p:spPr>
        <p:txBody>
          <a:bodyPr>
            <a:normAutofit fontScale="92500" lnSpcReduction="10000"/>
          </a:bodyPr>
          <a:lstStyle/>
          <a:p>
            <a:r>
              <a:rPr lang="en-GB" dirty="0"/>
              <a:t>By the 1540’s the cost of war had risen enormously. The economic planning of Henry’s council was defeated by the huge cost of defences (at Berwick, Calais, Boulogne and south-coast ports). Mercenaries were expensive, the army was huge and the wars lasted longer than planned for.</a:t>
            </a:r>
          </a:p>
          <a:p>
            <a:r>
              <a:rPr lang="en-GB" dirty="0"/>
              <a:t>The financial impact on the English economy of Henry’s wars was disastrous.</a:t>
            </a:r>
          </a:p>
          <a:p>
            <a:r>
              <a:rPr lang="en-GB" dirty="0"/>
              <a:t>Prices rose dramatically between 1540 and 1560</a:t>
            </a:r>
          </a:p>
          <a:p>
            <a:r>
              <a:rPr lang="en-GB" dirty="0"/>
              <a:t>The major cause of this was the measures taken to pay for Henry’s wars, which affected everybody in England in the most harmful and practical way by increasing the prices of the food, they ate and devaluing the wages they received.</a:t>
            </a:r>
          </a:p>
          <a:p>
            <a:pPr marL="68580" indent="0">
              <a:buNone/>
            </a:pPr>
            <a:endParaRPr lang="en-GB" dirty="0"/>
          </a:p>
        </p:txBody>
      </p:sp>
    </p:spTree>
    <p:extLst>
      <p:ext uri="{BB962C8B-B14F-4D97-AF65-F5344CB8AC3E}">
        <p14:creationId xmlns:p14="http://schemas.microsoft.com/office/powerpoint/2010/main" val="383120628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71600" y="980728"/>
            <a:ext cx="6777317" cy="4877129"/>
          </a:xfrm>
        </p:spPr>
        <p:txBody>
          <a:bodyPr/>
          <a:lstStyle/>
          <a:p>
            <a:r>
              <a:rPr lang="en-GB" dirty="0"/>
              <a:t>The basic equation is a familiar one. The ordinary revenue was inadequate for war. </a:t>
            </a:r>
          </a:p>
          <a:p>
            <a:r>
              <a:rPr lang="en-GB" dirty="0"/>
              <a:t>Therefore taxation was necessary to cover the costs. This equalled an annual extraordinary income twice as big as Henry’s normal revenue. BUT even this parliamentary taxation could not make up the shortfall. </a:t>
            </a:r>
          </a:p>
          <a:p>
            <a:r>
              <a:rPr lang="en-GB" dirty="0"/>
              <a:t>The council had to come up with new measures at the same time as inflation defeated their calculations.</a:t>
            </a:r>
          </a:p>
          <a:p>
            <a:pPr marL="68580" indent="0">
              <a:buNone/>
            </a:pPr>
            <a:endParaRPr lang="en-GB" dirty="0"/>
          </a:p>
        </p:txBody>
      </p:sp>
    </p:spTree>
    <p:extLst>
      <p:ext uri="{BB962C8B-B14F-4D97-AF65-F5344CB8AC3E}">
        <p14:creationId xmlns:p14="http://schemas.microsoft.com/office/powerpoint/2010/main" val="342818556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43492" y="1052736"/>
            <a:ext cx="6777317" cy="4779893"/>
          </a:xfrm>
        </p:spPr>
        <p:txBody>
          <a:bodyPr/>
          <a:lstStyle/>
          <a:p>
            <a:r>
              <a:rPr lang="en-GB" dirty="0"/>
              <a:t>War demonstrated the limitations of parliamentary taxation. </a:t>
            </a:r>
            <a:r>
              <a:rPr lang="en-GB" dirty="0" smtClean="0"/>
              <a:t>Subsidies were granted in 1543 and 1545 but were still being collected in 1544 and 1546. £430,00 was collected, a huge amount in such a short time. However the actual amount was still six per cent less than the target yield (as opposed to the usual 1 per cent).</a:t>
            </a:r>
          </a:p>
          <a:p>
            <a:r>
              <a:rPr lang="en-GB" dirty="0" smtClean="0"/>
              <a:t>In 1542 and 1545 Henry also raised forced loans of over £110,000. This brought him a total of £650,000 from traditional extraordinary sources.</a:t>
            </a:r>
          </a:p>
          <a:p>
            <a:endParaRPr lang="en-GB" dirty="0"/>
          </a:p>
        </p:txBody>
      </p:sp>
    </p:spTree>
    <p:extLst>
      <p:ext uri="{BB962C8B-B14F-4D97-AF65-F5344CB8AC3E}">
        <p14:creationId xmlns:p14="http://schemas.microsoft.com/office/powerpoint/2010/main" val="343689355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43492" y="980728"/>
            <a:ext cx="7344932" cy="4851901"/>
          </a:xfrm>
        </p:spPr>
        <p:txBody>
          <a:bodyPr>
            <a:normAutofit/>
          </a:bodyPr>
          <a:lstStyle/>
          <a:p>
            <a:r>
              <a:rPr lang="en-GB" dirty="0"/>
              <a:t>Yet this was only one-quarter of what was needed. Desperate needs equal desperate </a:t>
            </a:r>
            <a:r>
              <a:rPr lang="en-GB" dirty="0" smtClean="0"/>
              <a:t>measures.  The </a:t>
            </a:r>
            <a:r>
              <a:rPr lang="en-GB" dirty="0"/>
              <a:t>sale of royal lands and the debasement of the coinage.</a:t>
            </a:r>
          </a:p>
          <a:p>
            <a:r>
              <a:rPr lang="en-GB" dirty="0"/>
              <a:t>Cromwell would have turned in his grave as around half the lands gained in the 1530’s were disposed of. Although around one million pounds were raised the long-term implications for the crown were significant as the loss of land and income would further the crown’s reliance on parliament.</a:t>
            </a:r>
          </a:p>
          <a:p>
            <a:pPr marL="68580" indent="0">
              <a:buNone/>
            </a:pPr>
            <a:endParaRPr lang="en-GB" dirty="0"/>
          </a:p>
        </p:txBody>
      </p:sp>
    </p:spTree>
    <p:extLst>
      <p:ext uri="{BB962C8B-B14F-4D97-AF65-F5344CB8AC3E}">
        <p14:creationId xmlns:p14="http://schemas.microsoft.com/office/powerpoint/2010/main" val="219460431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1027664"/>
            <a:ext cx="7024744" cy="601136"/>
          </a:xfrm>
        </p:spPr>
        <p:txBody>
          <a:bodyPr>
            <a:normAutofit fontScale="90000"/>
          </a:bodyPr>
          <a:lstStyle/>
          <a:p>
            <a:r>
              <a:rPr lang="en-GB" dirty="0" smtClean="0"/>
              <a:t>Ireland</a:t>
            </a:r>
            <a:endParaRPr lang="en-GB" dirty="0"/>
          </a:p>
        </p:txBody>
      </p:sp>
      <p:sp>
        <p:nvSpPr>
          <p:cNvPr id="3" name="Content Placeholder 2"/>
          <p:cNvSpPr>
            <a:spLocks noGrp="1"/>
          </p:cNvSpPr>
          <p:nvPr>
            <p:ph idx="1"/>
          </p:nvPr>
        </p:nvSpPr>
        <p:spPr>
          <a:xfrm>
            <a:off x="1043492" y="1772816"/>
            <a:ext cx="6777317" cy="4059813"/>
          </a:xfrm>
        </p:spPr>
        <p:txBody>
          <a:bodyPr>
            <a:normAutofit/>
          </a:bodyPr>
          <a:lstStyle/>
          <a:p>
            <a:r>
              <a:rPr lang="en-GB" dirty="0"/>
              <a:t>England had never controlled the whole of Ireland. </a:t>
            </a:r>
            <a:r>
              <a:rPr lang="en-GB" dirty="0" smtClean="0"/>
              <a:t>Costs </a:t>
            </a:r>
            <a:r>
              <a:rPr lang="en-GB" dirty="0"/>
              <a:t>were high and it was virtually impossible to gain complete control due to expense. But from prestige, strategy, dynastic and nationalist perspectives it was inconceivable to give Ireland up. In deed under Henry VIII commitment to Ireland increased. </a:t>
            </a:r>
          </a:p>
          <a:p>
            <a:endParaRPr lang="en-GB" dirty="0"/>
          </a:p>
        </p:txBody>
      </p:sp>
    </p:spTree>
    <p:extLst>
      <p:ext uri="{BB962C8B-B14F-4D97-AF65-F5344CB8AC3E}">
        <p14:creationId xmlns:p14="http://schemas.microsoft.com/office/powerpoint/2010/main" val="272395354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43492" y="980728"/>
            <a:ext cx="6777317" cy="4851901"/>
          </a:xfrm>
        </p:spPr>
        <p:txBody>
          <a:bodyPr>
            <a:normAutofit lnSpcReduction="10000"/>
          </a:bodyPr>
          <a:lstStyle/>
          <a:p>
            <a:r>
              <a:rPr lang="en-GB" b="1" dirty="0"/>
              <a:t>Stage One: 1509 – 1530</a:t>
            </a:r>
            <a:endParaRPr lang="en-GB" dirty="0"/>
          </a:p>
          <a:p>
            <a:r>
              <a:rPr lang="en-GB" dirty="0"/>
              <a:t>Henry rules like his father through leading Anglo-Irish nobleman, Earl of </a:t>
            </a:r>
            <a:r>
              <a:rPr lang="en-GB" dirty="0" smtClean="0"/>
              <a:t>Kildare</a:t>
            </a:r>
          </a:p>
          <a:p>
            <a:r>
              <a:rPr lang="en-GB" b="1" dirty="0"/>
              <a:t>Stage Two: 1530-1540</a:t>
            </a:r>
            <a:endParaRPr lang="en-GB" dirty="0"/>
          </a:p>
          <a:p>
            <a:r>
              <a:rPr lang="en-GB" dirty="0"/>
              <a:t>1534 saw the rebellion by Kildare’s son, known as Silken Thomas.</a:t>
            </a:r>
          </a:p>
          <a:p>
            <a:r>
              <a:rPr lang="en-GB" dirty="0"/>
              <a:t>Thomas was captured and executed in 1537</a:t>
            </a:r>
          </a:p>
          <a:p>
            <a:r>
              <a:rPr lang="en-GB" dirty="0"/>
              <a:t>Kildare died in prison</a:t>
            </a:r>
          </a:p>
          <a:p>
            <a:r>
              <a:rPr lang="en-GB" dirty="0"/>
              <a:t>Suppression of the rebellion cost £40,000 and took 14 months.</a:t>
            </a:r>
          </a:p>
          <a:p>
            <a:r>
              <a:rPr lang="en-GB" dirty="0"/>
              <a:t>Cromwell changed policy.</a:t>
            </a:r>
          </a:p>
          <a:p>
            <a:pPr marL="68580" indent="0">
              <a:buNone/>
            </a:pPr>
            <a:endParaRPr lang="en-GB" dirty="0" smtClean="0"/>
          </a:p>
          <a:p>
            <a:pPr marL="68580" indent="0">
              <a:buNone/>
            </a:pPr>
            <a:endParaRPr lang="en-GB" dirty="0"/>
          </a:p>
        </p:txBody>
      </p:sp>
    </p:spTree>
    <p:extLst>
      <p:ext uri="{BB962C8B-B14F-4D97-AF65-F5344CB8AC3E}">
        <p14:creationId xmlns:p14="http://schemas.microsoft.com/office/powerpoint/2010/main" val="424198576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43492" y="908720"/>
            <a:ext cx="6777317" cy="4923909"/>
          </a:xfrm>
        </p:spPr>
        <p:txBody>
          <a:bodyPr>
            <a:normAutofit lnSpcReduction="10000"/>
          </a:bodyPr>
          <a:lstStyle/>
          <a:p>
            <a:r>
              <a:rPr lang="en-GB" dirty="0"/>
              <a:t>End of delegating power to the Earls. A Lord Deputy who would be English would rule Ireland.</a:t>
            </a:r>
          </a:p>
          <a:p>
            <a:r>
              <a:rPr lang="en-GB" dirty="0"/>
              <a:t>Irish parliament revived and permanent military garrison in the Pale.</a:t>
            </a:r>
          </a:p>
          <a:p>
            <a:r>
              <a:rPr lang="en-GB" dirty="0"/>
              <a:t>Aim seems to have been to have effective rule in non-Gaelic Ireland but without the intention to extend rule into Gaelic Ireland.</a:t>
            </a:r>
          </a:p>
          <a:p>
            <a:r>
              <a:rPr lang="en-GB" dirty="0"/>
              <a:t>In 1536 the Irish Parliament passed legislation which introduced the Reformation, mirroring the laws passed in England including the dissolution of the monasteries.</a:t>
            </a:r>
          </a:p>
        </p:txBody>
      </p:sp>
    </p:spTree>
    <p:extLst>
      <p:ext uri="{BB962C8B-B14F-4D97-AF65-F5344CB8AC3E}">
        <p14:creationId xmlns:p14="http://schemas.microsoft.com/office/powerpoint/2010/main" val="409066348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43492" y="1052736"/>
            <a:ext cx="6777317" cy="4779893"/>
          </a:xfrm>
        </p:spPr>
        <p:txBody>
          <a:bodyPr>
            <a:normAutofit fontScale="92500" lnSpcReduction="20000"/>
          </a:bodyPr>
          <a:lstStyle/>
          <a:p>
            <a:r>
              <a:rPr lang="en-GB" b="1" dirty="0"/>
              <a:t>Stage Three: 1540-1547</a:t>
            </a:r>
            <a:endParaRPr lang="en-GB" dirty="0"/>
          </a:p>
          <a:p>
            <a:r>
              <a:rPr lang="en-GB" dirty="0"/>
              <a:t>1540 – new Deputy, </a:t>
            </a:r>
            <a:r>
              <a:rPr lang="en-GB" dirty="0" smtClean="0"/>
              <a:t>Sir </a:t>
            </a:r>
            <a:r>
              <a:rPr lang="en-GB" dirty="0"/>
              <a:t>Anthony St. Leger attempted to bring Gaelic Ireland under English control in one national state.</a:t>
            </a:r>
          </a:p>
          <a:p>
            <a:pPr lvl="0"/>
            <a:r>
              <a:rPr lang="en-GB" dirty="0"/>
              <a:t>In 1541 Henry was declared King of Ireland replacing the previous title of Lord.</a:t>
            </a:r>
          </a:p>
          <a:p>
            <a:pPr lvl="0"/>
            <a:r>
              <a:rPr lang="en-GB" dirty="0"/>
              <a:t>Policy of ‘surrender and </a:t>
            </a:r>
            <a:r>
              <a:rPr lang="en-GB" dirty="0" err="1"/>
              <a:t>regrant</a:t>
            </a:r>
            <a:r>
              <a:rPr lang="en-GB" dirty="0"/>
              <a:t>’- Irish lords gave up their lands which were then </a:t>
            </a:r>
            <a:r>
              <a:rPr lang="en-GB" dirty="0" err="1"/>
              <a:t>regranted</a:t>
            </a:r>
            <a:r>
              <a:rPr lang="en-GB" dirty="0"/>
              <a:t> to them by the king in return for them becoming vassals of the English crown and introducing English laws to their lands.</a:t>
            </a:r>
          </a:p>
          <a:p>
            <a:pPr lvl="0"/>
            <a:r>
              <a:rPr lang="en-GB" dirty="0"/>
              <a:t>Irish chiefs gained the security of the king’s support against rival claimants.</a:t>
            </a:r>
          </a:p>
          <a:p>
            <a:r>
              <a:rPr lang="en-GB" dirty="0"/>
              <a:t>Potentially successful plan which halted in 1543 due to the cost.</a:t>
            </a:r>
          </a:p>
        </p:txBody>
      </p:sp>
    </p:spTree>
    <p:extLst>
      <p:ext uri="{BB962C8B-B14F-4D97-AF65-F5344CB8AC3E}">
        <p14:creationId xmlns:p14="http://schemas.microsoft.com/office/powerpoint/2010/main" val="118897926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Battle of the Solent</a:t>
            </a:r>
            <a:endParaRPr lang="en-GB"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9512" y="2348880"/>
            <a:ext cx="8792764" cy="2930921"/>
          </a:xfrm>
        </p:spPr>
      </p:pic>
    </p:spTree>
    <p:extLst>
      <p:ext uri="{BB962C8B-B14F-4D97-AF65-F5344CB8AC3E}">
        <p14:creationId xmlns:p14="http://schemas.microsoft.com/office/powerpoint/2010/main" val="117788083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ustin">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Austin</Template>
  <TotalTime>257</TotalTime>
  <Words>2586</Words>
  <Application>Microsoft Office PowerPoint</Application>
  <PresentationFormat>On-screen Show (4:3)</PresentationFormat>
  <Paragraphs>127</Paragraphs>
  <Slides>34</Slides>
  <Notes>2</Notes>
  <HiddenSlides>0</HiddenSlides>
  <MMClips>0</MMClips>
  <ScaleCrop>false</ScaleCrop>
  <HeadingPairs>
    <vt:vector size="4" baseType="variant">
      <vt:variant>
        <vt:lpstr>Theme</vt:lpstr>
      </vt:variant>
      <vt:variant>
        <vt:i4>1</vt:i4>
      </vt:variant>
      <vt:variant>
        <vt:lpstr>Slide Titles</vt:lpstr>
      </vt:variant>
      <vt:variant>
        <vt:i4>34</vt:i4>
      </vt:variant>
    </vt:vector>
  </HeadingPairs>
  <TitlesOfParts>
    <vt:vector size="35" baseType="lpstr">
      <vt:lpstr>Austin</vt:lpstr>
      <vt:lpstr>Henry VIII</vt:lpstr>
      <vt:lpstr>Overview of Henry’s Foreign policy to 1547</vt:lpstr>
      <vt:lpstr>PowerPoint Presentation</vt:lpstr>
      <vt:lpstr>Revisionist view: Scarisbrick (1968)</vt:lpstr>
      <vt:lpstr>PowerPoint Presentation</vt:lpstr>
      <vt:lpstr>PowerPoint Presentation</vt:lpstr>
      <vt:lpstr>PowerPoint Presentation</vt:lpstr>
      <vt:lpstr>PowerPoint Presentation</vt:lpstr>
      <vt:lpstr>The fall of the white rose</vt:lpstr>
      <vt:lpstr>PowerPoint Presentation</vt:lpstr>
      <vt:lpstr>PowerPoint Presentation</vt:lpstr>
      <vt:lpstr>PowerPoint Presentation</vt:lpstr>
      <vt:lpstr>PowerPoint Presentation</vt:lpstr>
      <vt:lpstr>PowerPoint Presentation</vt:lpstr>
      <vt:lpstr>PowerPoint Presentation</vt:lpstr>
      <vt:lpstr>Cardinal-Archbishop David Beaton of St Andrews, the pillar of the Franco-Scottish alliance</vt:lpstr>
      <vt:lpstr>James Hamilton, Earl of Arran (1516-75)</vt:lpstr>
      <vt:lpstr>PowerPoint Presentation</vt:lpstr>
      <vt:lpstr>Foreign Policy in France</vt:lpstr>
      <vt:lpstr>Foreign Policy in France</vt:lpstr>
      <vt:lpstr>PowerPoint Presentation</vt:lpstr>
      <vt:lpstr>Henry’s pride and joy: launched in 1511,  rebuilt in 1536,  sunk in 1545</vt:lpstr>
      <vt:lpstr>Southsea Castle</vt:lpstr>
      <vt:lpstr>PowerPoint Presentation</vt:lpstr>
      <vt:lpstr>PowerPoint Presentation</vt:lpstr>
      <vt:lpstr>Economic Policy</vt:lpstr>
      <vt:lpstr>PowerPoint Presentation</vt:lpstr>
      <vt:lpstr>PowerPoint Presentation</vt:lpstr>
      <vt:lpstr>PowerPoint Presentation</vt:lpstr>
      <vt:lpstr>Ireland</vt:lpstr>
      <vt:lpstr>PowerPoint Presentation</vt:lpstr>
      <vt:lpstr>PowerPoint Presentation</vt:lpstr>
      <vt:lpstr>PowerPoint Presentation</vt:lpstr>
      <vt:lpstr>The Battle of the Solent</vt:lpstr>
    </vt:vector>
  </TitlesOfParts>
  <Company>RM plc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Henry VIII</dc:title>
  <dc:creator>Orange IS</dc:creator>
  <cp:lastModifiedBy>S.Matthews</cp:lastModifiedBy>
  <cp:revision>26</cp:revision>
  <cp:lastPrinted>2014-02-06T13:41:13Z</cp:lastPrinted>
  <dcterms:created xsi:type="dcterms:W3CDTF">2014-02-06T09:46:05Z</dcterms:created>
  <dcterms:modified xsi:type="dcterms:W3CDTF">2015-03-17T16:01:40Z</dcterms:modified>
</cp:coreProperties>
</file>