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62" r:id="rId4"/>
    <p:sldId id="264" r:id="rId5"/>
    <p:sldId id="265" r:id="rId6"/>
    <p:sldId id="261" r:id="rId7"/>
    <p:sldId id="266" r:id="rId8"/>
    <p:sldId id="270" r:id="rId9"/>
    <p:sldId id="268" r:id="rId10"/>
    <p:sldId id="269" r:id="rId11"/>
    <p:sldId id="260" r:id="rId12"/>
    <p:sldId id="257"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35BEC07-6F2D-44F7-A944-557E52CBA77D}" type="datetimeFigureOut">
              <a:rPr lang="en-GB" smtClean="0"/>
              <a:t>12/02/2015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4099244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5BEC07-6F2D-44F7-A944-557E52CBA77D}" type="datetimeFigureOut">
              <a:rPr lang="en-GB" smtClean="0"/>
              <a:t>12/02/2015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2289921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5BEC07-6F2D-44F7-A944-557E52CBA77D}" type="datetimeFigureOut">
              <a:rPr lang="en-GB" smtClean="0"/>
              <a:t>12/02/2015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2229175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35BEC07-6F2D-44F7-A944-557E52CBA77D}" type="datetimeFigureOut">
              <a:rPr lang="en-GB" smtClean="0"/>
              <a:t>12/02/2015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3874308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35BEC07-6F2D-44F7-A944-557E52CBA77D}" type="datetimeFigureOut">
              <a:rPr lang="en-GB" smtClean="0"/>
              <a:t>12/02/2015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140377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35BEC07-6F2D-44F7-A944-557E52CBA77D}" type="datetimeFigureOut">
              <a:rPr lang="en-GB" smtClean="0"/>
              <a:t>12/02/2015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360682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5BEC07-6F2D-44F7-A944-557E52CBA77D}" type="datetimeFigureOut">
              <a:rPr lang="en-GB" smtClean="0"/>
              <a:t>12/02/2015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4064607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5BEC07-6F2D-44F7-A944-557E52CBA77D}" type="datetimeFigureOut">
              <a:rPr lang="en-GB" smtClean="0"/>
              <a:t>12/02/2015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351711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5BEC07-6F2D-44F7-A944-557E52CBA77D}" type="datetimeFigureOut">
              <a:rPr lang="en-GB" smtClean="0"/>
              <a:t>12/02/2015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1276321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5BEC07-6F2D-44F7-A944-557E52CBA77D}" type="datetimeFigureOut">
              <a:rPr lang="en-GB" smtClean="0"/>
              <a:t>12/02/2015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2726791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5BEC07-6F2D-44F7-A944-557E52CBA77D}" type="datetimeFigureOut">
              <a:rPr lang="en-GB" smtClean="0"/>
              <a:t>12/02/2015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E96B7B-095D-4252-9DCC-0540C806CD6A}" type="slidenum">
              <a:rPr lang="en-GB" smtClean="0"/>
              <a:t>‹#›</a:t>
            </a:fld>
            <a:endParaRPr lang="en-GB"/>
          </a:p>
        </p:txBody>
      </p:sp>
    </p:spTree>
    <p:extLst>
      <p:ext uri="{BB962C8B-B14F-4D97-AF65-F5344CB8AC3E}">
        <p14:creationId xmlns:p14="http://schemas.microsoft.com/office/powerpoint/2010/main" val="3982914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790708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BEC07-6F2D-44F7-A944-557E52CBA77D}" type="datetimeFigureOut">
              <a:rPr lang="en-GB" smtClean="0"/>
              <a:t>12/02/2015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96B7B-095D-4252-9DCC-0540C806CD6A}" type="slidenum">
              <a:rPr lang="en-GB" smtClean="0"/>
              <a:t>‹#›</a:t>
            </a:fld>
            <a:endParaRPr lang="en-GB"/>
          </a:p>
        </p:txBody>
      </p:sp>
    </p:spTree>
    <p:extLst>
      <p:ext uri="{BB962C8B-B14F-4D97-AF65-F5344CB8AC3E}">
        <p14:creationId xmlns:p14="http://schemas.microsoft.com/office/powerpoint/2010/main" val="1318876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Starter activity</a:t>
            </a:r>
            <a:endParaRPr lang="en-GB" dirty="0"/>
          </a:p>
        </p:txBody>
      </p:sp>
      <p:sp>
        <p:nvSpPr>
          <p:cNvPr id="3" name="Content Placeholder 2"/>
          <p:cNvSpPr>
            <a:spLocks noGrp="1"/>
          </p:cNvSpPr>
          <p:nvPr>
            <p:ph idx="1"/>
          </p:nvPr>
        </p:nvSpPr>
        <p:spPr/>
        <p:txBody>
          <a:bodyPr/>
          <a:lstStyle/>
          <a:p>
            <a:r>
              <a:rPr lang="en-GB" dirty="0" smtClean="0"/>
              <a:t>What are the key differences between evangelical and catholic belief/practice?</a:t>
            </a:r>
          </a:p>
          <a:p>
            <a:endParaRPr lang="en-GB" dirty="0"/>
          </a:p>
          <a:p>
            <a:r>
              <a:rPr lang="en-GB" dirty="0" smtClean="0"/>
              <a:t>Identify at least 4 key differences</a:t>
            </a:r>
            <a:endParaRPr lang="en-GB" dirty="0"/>
          </a:p>
        </p:txBody>
      </p:sp>
    </p:spTree>
    <p:extLst>
      <p:ext uri="{BB962C8B-B14F-4D97-AF65-F5344CB8AC3E}">
        <p14:creationId xmlns:p14="http://schemas.microsoft.com/office/powerpoint/2010/main" val="438007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church 1536-1547 </a:t>
            </a:r>
            <a:br>
              <a:rPr lang="en-GB" dirty="0" smtClean="0"/>
            </a:br>
            <a:r>
              <a:rPr lang="en-GB" dirty="0" smtClean="0"/>
              <a:t>– Change or Continuity?</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13681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Catholic </a:t>
            </a:r>
            <a:r>
              <a:rPr lang="en-GB" dirty="0" err="1" smtClean="0"/>
              <a:t>vs</a:t>
            </a:r>
            <a:r>
              <a:rPr lang="en-GB" dirty="0" smtClean="0"/>
              <a:t> Protestant</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The position of the pope</a:t>
            </a:r>
          </a:p>
          <a:p>
            <a:r>
              <a:rPr lang="en-GB" dirty="0" smtClean="0"/>
              <a:t>the number of sacraments</a:t>
            </a:r>
          </a:p>
          <a:p>
            <a:r>
              <a:rPr lang="en-GB" dirty="0" smtClean="0"/>
              <a:t>The role of bishops</a:t>
            </a:r>
          </a:p>
          <a:p>
            <a:r>
              <a:rPr lang="en-GB" dirty="0" smtClean="0"/>
              <a:t>The availability of the bible – in Latin or English?</a:t>
            </a:r>
          </a:p>
          <a:p>
            <a:r>
              <a:rPr lang="en-GB" dirty="0" smtClean="0"/>
              <a:t>The religious role of monasteries</a:t>
            </a:r>
          </a:p>
          <a:p>
            <a:r>
              <a:rPr lang="en-GB" dirty="0" smtClean="0"/>
              <a:t>The look of churches (e.g. the use of images)</a:t>
            </a:r>
          </a:p>
          <a:p>
            <a:r>
              <a:rPr lang="en-GB" dirty="0" smtClean="0"/>
              <a:t>Influential figures within the church</a:t>
            </a:r>
          </a:p>
          <a:p>
            <a:r>
              <a:rPr lang="en-GB" dirty="0" smtClean="0"/>
              <a:t>Belief in transubstantiation and purgatory</a:t>
            </a:r>
          </a:p>
          <a:p>
            <a:r>
              <a:rPr lang="en-GB" dirty="0" smtClean="0"/>
              <a:t>The role of preaching</a:t>
            </a:r>
          </a:p>
          <a:p>
            <a:r>
              <a:rPr lang="en-GB" dirty="0" smtClean="0"/>
              <a:t>Emphasis on faith rather than works</a:t>
            </a:r>
          </a:p>
        </p:txBody>
      </p:sp>
    </p:spTree>
    <p:extLst>
      <p:ext uri="{BB962C8B-B14F-4D97-AF65-F5344CB8AC3E}">
        <p14:creationId xmlns:p14="http://schemas.microsoft.com/office/powerpoint/2010/main" val="33766142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Graphing the Reformation</a:t>
            </a:r>
            <a:endParaRPr lang="en-GB" dirty="0"/>
          </a:p>
        </p:txBody>
      </p:sp>
      <p:sp>
        <p:nvSpPr>
          <p:cNvPr id="3" name="Content Placeholder 2"/>
          <p:cNvSpPr>
            <a:spLocks noGrp="1"/>
          </p:cNvSpPr>
          <p:nvPr>
            <p:ph idx="1"/>
          </p:nvPr>
        </p:nvSpPr>
        <p:spPr/>
        <p:txBody>
          <a:bodyPr/>
          <a:lstStyle/>
          <a:p>
            <a:r>
              <a:rPr lang="en-GB" dirty="0" smtClean="0"/>
              <a:t>Use the timeline on pp. 116-118 of SHP</a:t>
            </a:r>
          </a:p>
          <a:p>
            <a:r>
              <a:rPr lang="en-GB" dirty="0" smtClean="0"/>
              <a:t>Plot a graph to get an overview of the tension between Catholic and Evangelical teaching in the church of England.</a:t>
            </a:r>
          </a:p>
          <a:p>
            <a:pPr marL="400050" lvl="1" indent="0">
              <a:buNone/>
            </a:pPr>
            <a:r>
              <a:rPr lang="en-GB" dirty="0" smtClean="0"/>
              <a:t>0 = out and out Catholic</a:t>
            </a:r>
          </a:p>
          <a:p>
            <a:pPr marL="400050" lvl="1" indent="0">
              <a:buNone/>
            </a:pPr>
            <a:r>
              <a:rPr lang="en-GB" dirty="0" smtClean="0"/>
              <a:t>5 = a balance of Catholic and Protestantism</a:t>
            </a:r>
          </a:p>
          <a:p>
            <a:pPr marL="400050" lvl="1" indent="0">
              <a:buNone/>
            </a:pPr>
            <a:r>
              <a:rPr lang="en-GB" dirty="0" smtClean="0"/>
              <a:t>10 =out-and-out Protestantism</a:t>
            </a:r>
          </a:p>
          <a:p>
            <a:endParaRPr lang="en-GB" dirty="0" smtClean="0"/>
          </a:p>
          <a:p>
            <a:endParaRPr lang="en-GB" dirty="0"/>
          </a:p>
        </p:txBody>
      </p:sp>
    </p:spTree>
    <p:extLst>
      <p:ext uri="{BB962C8B-B14F-4D97-AF65-F5344CB8AC3E}">
        <p14:creationId xmlns:p14="http://schemas.microsoft.com/office/powerpoint/2010/main" val="10700724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Homework Question</a:t>
            </a:r>
            <a:endParaRPr lang="en-GB" dirty="0"/>
          </a:p>
        </p:txBody>
      </p:sp>
      <p:sp>
        <p:nvSpPr>
          <p:cNvPr id="3" name="Content Placeholder 2"/>
          <p:cNvSpPr>
            <a:spLocks noGrp="1"/>
          </p:cNvSpPr>
          <p:nvPr>
            <p:ph idx="1"/>
          </p:nvPr>
        </p:nvSpPr>
        <p:spPr/>
        <p:txBody>
          <a:bodyPr/>
          <a:lstStyle/>
          <a:p>
            <a:r>
              <a:rPr lang="en-GB" dirty="0" smtClean="0"/>
              <a:t>‘The government of Henry VIII did not significantly change the doctrine of the Church of England between 1537 and 1547’.  </a:t>
            </a:r>
          </a:p>
          <a:p>
            <a:pPr marL="0" indent="0">
              <a:buNone/>
            </a:pPr>
            <a:r>
              <a:rPr lang="en-GB" dirty="0"/>
              <a:t>	</a:t>
            </a:r>
            <a:r>
              <a:rPr lang="en-GB" dirty="0" smtClean="0"/>
              <a:t>Explain why you agree or disagree with 	this view.</a:t>
            </a:r>
          </a:p>
          <a:p>
            <a:pPr marL="0" indent="0">
              <a:buNone/>
            </a:pPr>
            <a:endParaRPr lang="en-GB" dirty="0"/>
          </a:p>
          <a:p>
            <a:pPr marL="0" indent="0">
              <a:buNone/>
            </a:pPr>
            <a:r>
              <a:rPr lang="en-GB" dirty="0" smtClean="0"/>
              <a:t>Really this is a question about whether there was a Reformation.</a:t>
            </a:r>
            <a:endParaRPr lang="en-GB" dirty="0"/>
          </a:p>
        </p:txBody>
      </p:sp>
    </p:spTree>
    <p:extLst>
      <p:ext uri="{BB962C8B-B14F-4D97-AF65-F5344CB8AC3E}">
        <p14:creationId xmlns:p14="http://schemas.microsoft.com/office/powerpoint/2010/main" val="2469171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Debate</a:t>
            </a:r>
            <a:endParaRPr lang="en-GB" dirty="0"/>
          </a:p>
        </p:txBody>
      </p:sp>
      <p:sp>
        <p:nvSpPr>
          <p:cNvPr id="3" name="Content Placeholder 2"/>
          <p:cNvSpPr>
            <a:spLocks noGrp="1"/>
          </p:cNvSpPr>
          <p:nvPr>
            <p:ph idx="1"/>
          </p:nvPr>
        </p:nvSpPr>
        <p:spPr/>
        <p:txBody>
          <a:bodyPr>
            <a:normAutofit/>
          </a:bodyPr>
          <a:lstStyle/>
          <a:p>
            <a:r>
              <a:rPr lang="en-GB" dirty="0" smtClean="0"/>
              <a:t>The very idea of a Reformation in England under Henry is challenged by Christopher Haig:</a:t>
            </a:r>
          </a:p>
          <a:p>
            <a:pPr lvl="1"/>
            <a:r>
              <a:rPr lang="en-US" dirty="0" smtClean="0"/>
              <a:t>It is a ‘conceptual </a:t>
            </a:r>
            <a:r>
              <a:rPr lang="en-US" dirty="0"/>
              <a:t>sham’ as Christopher </a:t>
            </a:r>
            <a:r>
              <a:rPr lang="en-US" dirty="0" err="1"/>
              <a:t>Haigh</a:t>
            </a:r>
            <a:r>
              <a:rPr lang="en-US" dirty="0"/>
              <a:t> suggests, ‘so theologically half-baked that it ought not to be called a Reformation at all</a:t>
            </a:r>
            <a:r>
              <a:rPr lang="en-US" dirty="0" smtClean="0"/>
              <a:t>’.</a:t>
            </a:r>
          </a:p>
          <a:p>
            <a:pPr lvl="1"/>
            <a:r>
              <a:rPr lang="en-US" dirty="0" smtClean="0"/>
              <a:t>Runs counter to the traditional view (e.g. A.G. Dickens) that a Reformation did take place (but of course!).</a:t>
            </a:r>
          </a:p>
        </p:txBody>
      </p:sp>
    </p:spTree>
    <p:extLst>
      <p:ext uri="{BB962C8B-B14F-4D97-AF65-F5344CB8AC3E}">
        <p14:creationId xmlns:p14="http://schemas.microsoft.com/office/powerpoint/2010/main" val="2772402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Task</a:t>
            </a:r>
            <a:endParaRPr lang="en-GB" dirty="0"/>
          </a:p>
        </p:txBody>
      </p:sp>
      <p:sp>
        <p:nvSpPr>
          <p:cNvPr id="3" name="Content Placeholder 2"/>
          <p:cNvSpPr>
            <a:spLocks noGrp="1"/>
          </p:cNvSpPr>
          <p:nvPr>
            <p:ph idx="1"/>
          </p:nvPr>
        </p:nvSpPr>
        <p:spPr/>
        <p:txBody>
          <a:bodyPr/>
          <a:lstStyle/>
          <a:p>
            <a:r>
              <a:rPr lang="en-GB" dirty="0" smtClean="0"/>
              <a:t>Go through the list of religious actions…</a:t>
            </a:r>
          </a:p>
          <a:p>
            <a:r>
              <a:rPr lang="en-GB" dirty="0" smtClean="0"/>
              <a:t>Which suggest evangelical reform, which maintaining </a:t>
            </a:r>
            <a:r>
              <a:rPr lang="en-GB" dirty="0" err="1" smtClean="0"/>
              <a:t>catholicism</a:t>
            </a:r>
            <a:r>
              <a:rPr lang="en-GB" dirty="0" smtClean="0"/>
              <a:t>?</a:t>
            </a:r>
          </a:p>
          <a:p>
            <a:r>
              <a:rPr lang="en-GB" dirty="0" smtClean="0"/>
              <a:t>Which items are ecclesiological, doctrinal or liturgical (i.e. to do with services).</a:t>
            </a:r>
          </a:p>
          <a:p>
            <a:r>
              <a:rPr lang="en-GB" dirty="0" smtClean="0"/>
              <a:t>Which changes (where there is change) might be considered packaging rather than substance?</a:t>
            </a:r>
            <a:endParaRPr lang="en-GB" dirty="0"/>
          </a:p>
        </p:txBody>
      </p:sp>
    </p:spTree>
    <p:extLst>
      <p:ext uri="{BB962C8B-B14F-4D97-AF65-F5344CB8AC3E}">
        <p14:creationId xmlns:p14="http://schemas.microsoft.com/office/powerpoint/2010/main" val="7160843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Tensions and Ambiguities</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You need to be aware that there is some debate over some measures.</a:t>
            </a:r>
          </a:p>
          <a:p>
            <a:r>
              <a:rPr lang="en-GB" dirty="0" smtClean="0"/>
              <a:t>The Act of Ten Articles does not represent a rejection of four of the sacraments – it just doesn’t mention them.</a:t>
            </a:r>
          </a:p>
          <a:p>
            <a:r>
              <a:rPr lang="en-GB" dirty="0" smtClean="0"/>
              <a:t>Yet Latimer and </a:t>
            </a:r>
            <a:r>
              <a:rPr lang="en-GB" dirty="0" err="1" smtClean="0"/>
              <a:t>Shaxton’s</a:t>
            </a:r>
            <a:r>
              <a:rPr lang="en-GB" dirty="0" smtClean="0"/>
              <a:t> resignation after the Act of Six Articles suggests that they really did see it as a U-turn.</a:t>
            </a:r>
          </a:p>
          <a:p>
            <a:r>
              <a:rPr lang="en-GB" dirty="0" smtClean="0"/>
              <a:t>The Dissolution of the Monasteries looks like a protestant measure, and perhaps it was from Cromwell’s point of view.  But from Henry’s perspective it was </a:t>
            </a:r>
            <a:r>
              <a:rPr lang="en-GB" dirty="0" err="1" smtClean="0"/>
              <a:t>Erasmian</a:t>
            </a:r>
            <a:r>
              <a:rPr lang="en-GB" dirty="0" smtClean="0"/>
              <a:t> and it was financial.  You didn’t need to be a protestant to dissolve monasteries.</a:t>
            </a:r>
          </a:p>
          <a:p>
            <a:r>
              <a:rPr lang="en-GB" dirty="0" smtClean="0"/>
              <a:t>Yet the dissolution of the monasteries and the later </a:t>
            </a:r>
            <a:r>
              <a:rPr lang="en-GB" dirty="0" err="1" smtClean="0"/>
              <a:t>Chantries</a:t>
            </a:r>
            <a:r>
              <a:rPr lang="en-GB" dirty="0" smtClean="0"/>
              <a:t> Act served to undermine the doctrine of purgatory in practice even if in theory it was never completely rejected.  Henry himself was still ordering masses for his soul in the 1530s and 1540s.</a:t>
            </a:r>
          </a:p>
        </p:txBody>
      </p:sp>
    </p:spTree>
    <p:extLst>
      <p:ext uri="{BB962C8B-B14F-4D97-AF65-F5344CB8AC3E}">
        <p14:creationId xmlns:p14="http://schemas.microsoft.com/office/powerpoint/2010/main" val="1876706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0"/>
            <a:ext cx="4618856" cy="1143000"/>
          </a:xfrm>
        </p:spPr>
        <p:txBody>
          <a:bodyPr>
            <a:normAutofit fontScale="90000"/>
          </a:bodyPr>
          <a:lstStyle/>
          <a:p>
            <a:r>
              <a:rPr lang="en-GB" dirty="0" smtClean="0"/>
              <a:t>What is Henry doing?</a:t>
            </a:r>
            <a:endParaRPr lang="en-GB" dirty="0"/>
          </a:p>
        </p:txBody>
      </p:sp>
      <p:pic>
        <p:nvPicPr>
          <p:cNvPr id="4" name="image1.jpeg"/>
          <p:cNvPicPr>
            <a:picLocks noGrp="1"/>
          </p:cNvPicPr>
          <p:nvPr>
            <p:ph idx="1"/>
          </p:nvPr>
        </p:nvPicPr>
        <p:blipFill>
          <a:blip r:embed="rId2">
            <a:extLst/>
          </a:blip>
          <a:stretch>
            <a:fillRect/>
          </a:stretch>
        </p:blipFill>
        <p:spPr>
          <a:xfrm>
            <a:off x="2195736" y="1124744"/>
            <a:ext cx="3456384" cy="5400600"/>
          </a:xfrm>
          <a:prstGeom prst="rect">
            <a:avLst/>
          </a:prstGeom>
          <a:ln w="12700">
            <a:miter lim="400000"/>
          </a:ln>
        </p:spPr>
      </p:pic>
    </p:spTree>
    <p:extLst>
      <p:ext uri="{BB962C8B-B14F-4D97-AF65-F5344CB8AC3E}">
        <p14:creationId xmlns:p14="http://schemas.microsoft.com/office/powerpoint/2010/main" val="2664982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age1.jpeg"/>
          <p:cNvPicPr/>
          <p:nvPr/>
        </p:nvPicPr>
        <p:blipFill>
          <a:blip r:embed="rId2">
            <a:extLst/>
          </a:blip>
          <a:srcRect l="17531" r="17531" b="43406"/>
          <a:stretch>
            <a:fillRect/>
          </a:stretch>
        </p:blipFill>
        <p:spPr>
          <a:xfrm>
            <a:off x="187802" y="-550708"/>
            <a:ext cx="8768426" cy="11179759"/>
          </a:xfrm>
          <a:prstGeom prst="rect">
            <a:avLst/>
          </a:prstGeom>
          <a:ln w="12700">
            <a:miter lim="400000"/>
          </a:ln>
        </p:spPr>
      </p:pic>
      <p:sp>
        <p:nvSpPr>
          <p:cNvPr id="72" name="Shape 72"/>
          <p:cNvSpPr/>
          <p:nvPr/>
        </p:nvSpPr>
        <p:spPr>
          <a:xfrm>
            <a:off x="616201" y="4290041"/>
            <a:ext cx="7911598" cy="1768079"/>
          </a:xfrm>
          <a:prstGeom prst="rect">
            <a:avLst/>
          </a:prstGeom>
          <a:solidFill>
            <a:srgbClr val="00882B"/>
          </a:solidFill>
          <a:ln w="25400">
            <a:solidFill>
              <a:srgbClr val="00631F"/>
            </a:solidFill>
          </a:ln>
          <a:effectLst>
            <a:outerShdw blurRad="38100" dist="25400" dir="5400000" rotWithShape="0">
              <a:srgbClr val="000000">
                <a:alpha val="50000"/>
              </a:srgbClr>
            </a:outerShdw>
          </a:effectLst>
          <a:extLst>
            <a:ext uri="{C572A759-6A51-4108-AA02-DFA0A04FC94B}">
              <ma14:wrappingTextBoxFlag xmlns="" xmlns:ma14="http://schemas.microsoft.com/office/mac/drawingml/2011/main" val="1"/>
            </a:ext>
          </a:extLst>
        </p:spPr>
        <p:txBody>
          <a:bodyPr lIns="267881" tIns="267881" rIns="267881" bIns="267881" anchor="ctr">
            <a:spAutoFit/>
          </a:bodyPr>
          <a:lstStyle/>
          <a:p>
            <a:pPr defTabSz="321457">
              <a:defRPr sz="1800"/>
            </a:pPr>
            <a:r>
              <a:rPr sz="2000">
                <a:solidFill>
                  <a:srgbClr val="FFFFFF"/>
                </a:solidFill>
              </a:rPr>
              <a:t>Haec me constitutum est decretum ut in universo imperio et regno meo tremiscant et pareant deum - </a:t>
            </a:r>
            <a:endParaRPr sz="2000">
              <a:solidFill>
                <a:srgbClr val="FFFFFF"/>
              </a:solidFill>
              <a:latin typeface="Helvetica Light"/>
              <a:ea typeface="Helvetica Light"/>
              <a:cs typeface="Helvetica Light"/>
              <a:sym typeface="Helvetica Light"/>
            </a:endParaRPr>
          </a:p>
          <a:p>
            <a:pPr defTabSz="321457">
              <a:defRPr sz="1800"/>
            </a:pPr>
            <a:r>
              <a:rPr sz="2000">
                <a:solidFill>
                  <a:srgbClr val="FFFFFF"/>
                </a:solidFill>
              </a:rPr>
              <a:t>This has been decreed so that  everyone in my entire kingdom and empire might fear and obey the living God.</a:t>
            </a:r>
          </a:p>
        </p:txBody>
      </p:sp>
    </p:spTree>
    <p:extLst>
      <p:ext uri="{BB962C8B-B14F-4D97-AF65-F5344CB8AC3E}">
        <p14:creationId xmlns:p14="http://schemas.microsoft.com/office/powerpoint/2010/main" val="2021918789"/>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Interpreting what Henry is doing</a:t>
            </a:r>
            <a:endParaRPr lang="en-GB" dirty="0"/>
          </a:p>
        </p:txBody>
      </p:sp>
      <p:sp>
        <p:nvSpPr>
          <p:cNvPr id="3" name="Content Placeholder 2"/>
          <p:cNvSpPr>
            <a:spLocks noGrp="1"/>
          </p:cNvSpPr>
          <p:nvPr>
            <p:ph idx="1"/>
          </p:nvPr>
        </p:nvSpPr>
        <p:spPr>
          <a:xfrm>
            <a:off x="0" y="1196752"/>
            <a:ext cx="9036496" cy="5544616"/>
          </a:xfrm>
        </p:spPr>
        <p:txBody>
          <a:bodyPr>
            <a:normAutofit fontScale="62500" lnSpcReduction="20000"/>
          </a:bodyPr>
          <a:lstStyle/>
          <a:p>
            <a:r>
              <a:rPr lang="en-GB" dirty="0"/>
              <a:t>What Henry wanted was a settlement between the </a:t>
            </a:r>
            <a:r>
              <a:rPr lang="en-GB" dirty="0" smtClean="0"/>
              <a:t>evangelical </a:t>
            </a:r>
            <a:r>
              <a:rPr lang="en-GB" dirty="0"/>
              <a:t>bishops he had appointed (like </a:t>
            </a:r>
            <a:r>
              <a:rPr lang="en-GB" dirty="0" err="1"/>
              <a:t>Shaxton</a:t>
            </a:r>
            <a:r>
              <a:rPr lang="en-GB" dirty="0"/>
              <a:t>, Latimer, Ridley, Cranmer) on the one hand and the conservatives (like Cuthbert </a:t>
            </a:r>
            <a:r>
              <a:rPr lang="en-GB" dirty="0" err="1"/>
              <a:t>Tunstall</a:t>
            </a:r>
            <a:r>
              <a:rPr lang="en-GB" dirty="0"/>
              <a:t> and Stephen Gardiner) on the other. </a:t>
            </a:r>
          </a:p>
          <a:p>
            <a:r>
              <a:rPr lang="en-GB" dirty="0" smtClean="0"/>
              <a:t>He wants stability.</a:t>
            </a:r>
          </a:p>
          <a:p>
            <a:r>
              <a:rPr lang="en-GB" dirty="0" smtClean="0"/>
              <a:t>Henry was worried about the implications of protestant teaching for his realm… particularly the idea that salvation comes by faith alone (which suggests no need for a mediator of any kind… and that the believer has direct access to God).</a:t>
            </a:r>
            <a:endParaRPr lang="en-GB" dirty="0" smtClean="0"/>
          </a:p>
          <a:p>
            <a:r>
              <a:rPr lang="en-GB" dirty="0" smtClean="0"/>
              <a:t>For Henry salvation comes not by faith alone but by obedience to the word of God – handed down by God to Henry and then to his bishops</a:t>
            </a:r>
            <a:r>
              <a:rPr lang="en-GB" dirty="0" smtClean="0"/>
              <a:t>.</a:t>
            </a:r>
          </a:p>
          <a:p>
            <a:r>
              <a:rPr lang="en-GB" dirty="0" smtClean="0"/>
              <a:t>Henry’s emphasis on the authority of scripture was already clear in the debate about the annulment (his appeals to Leviticus as above even papal dispensation.)</a:t>
            </a:r>
          </a:p>
          <a:p>
            <a:r>
              <a:rPr lang="en-GB" dirty="0" smtClean="0"/>
              <a:t>This is why the English Bible was not mere packaging but substance… and it is also why he wanted to restrict access to it.</a:t>
            </a:r>
          </a:p>
          <a:p>
            <a:r>
              <a:rPr lang="en-GB" dirty="0" smtClean="0"/>
              <a:t>Obedience to the word of God means obedience to the king.</a:t>
            </a:r>
            <a:endParaRPr lang="en-GB" dirty="0" smtClean="0"/>
          </a:p>
          <a:p>
            <a:r>
              <a:rPr lang="en-GB" dirty="0" smtClean="0"/>
              <a:t>Henry </a:t>
            </a:r>
            <a:r>
              <a:rPr lang="en-GB" dirty="0" smtClean="0"/>
              <a:t>sees himself as the Old Testament</a:t>
            </a:r>
            <a:r>
              <a:rPr lang="en-GB" dirty="0" smtClean="0"/>
              <a:t> </a:t>
            </a:r>
            <a:r>
              <a:rPr lang="en-GB" dirty="0" smtClean="0"/>
              <a:t>King David</a:t>
            </a:r>
            <a:r>
              <a:rPr lang="en-GB" dirty="0" smtClean="0"/>
              <a:t>… priest and king – this is why he takes such I</a:t>
            </a:r>
          </a:p>
          <a:p>
            <a:r>
              <a:rPr lang="en-GB" dirty="0"/>
              <a:t>It is about reform – but it is </a:t>
            </a:r>
            <a:r>
              <a:rPr lang="en-GB" dirty="0" err="1"/>
              <a:t>Erasmian</a:t>
            </a:r>
            <a:r>
              <a:rPr lang="en-GB" dirty="0"/>
              <a:t> rather than </a:t>
            </a:r>
            <a:r>
              <a:rPr lang="en-GB" dirty="0" smtClean="0"/>
              <a:t>Lutheran reform…</a:t>
            </a:r>
            <a:endParaRPr lang="en-GB" dirty="0"/>
          </a:p>
          <a:p>
            <a:r>
              <a:rPr lang="en-GB" dirty="0" smtClean="0"/>
              <a:t>But it </a:t>
            </a:r>
            <a:r>
              <a:rPr lang="en-GB" dirty="0"/>
              <a:t>also about power and </a:t>
            </a:r>
            <a:r>
              <a:rPr lang="en-GB" dirty="0" smtClean="0"/>
              <a:t>control…</a:t>
            </a:r>
            <a:endParaRPr lang="en-GB" dirty="0"/>
          </a:p>
        </p:txBody>
      </p:sp>
    </p:spTree>
    <p:extLst>
      <p:ext uri="{BB962C8B-B14F-4D97-AF65-F5344CB8AC3E}">
        <p14:creationId xmlns:p14="http://schemas.microsoft.com/office/powerpoint/2010/main" val="1732602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Reformation</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A Difficult </a:t>
            </a:r>
            <a:r>
              <a:rPr lang="en-GB" dirty="0" smtClean="0"/>
              <a:t>concept</a:t>
            </a:r>
          </a:p>
          <a:p>
            <a:r>
              <a:rPr lang="en-GB" dirty="0" smtClean="0"/>
              <a:t>Is the idea of a </a:t>
            </a:r>
            <a:r>
              <a:rPr lang="en-GB" dirty="0" err="1" smtClean="0"/>
              <a:t>Henrician</a:t>
            </a:r>
            <a:r>
              <a:rPr lang="en-GB" dirty="0" smtClean="0"/>
              <a:t> reformation a conceptual </a:t>
            </a:r>
            <a:r>
              <a:rPr lang="en-GB" dirty="0" smtClean="0"/>
              <a:t>sham (Christopher Haig)?</a:t>
            </a:r>
            <a:endParaRPr lang="en-GB" dirty="0" smtClean="0"/>
          </a:p>
          <a:p>
            <a:r>
              <a:rPr lang="en-GB" dirty="0" smtClean="0"/>
              <a:t>NO </a:t>
            </a:r>
            <a:r>
              <a:rPr lang="en-GB" dirty="0" smtClean="0"/>
              <a:t>– there clearly was a Reformation but it was more ecclesiological and liturgical than doctrinal. </a:t>
            </a:r>
            <a:endParaRPr lang="en-GB" dirty="0" smtClean="0"/>
          </a:p>
          <a:p>
            <a:r>
              <a:rPr lang="en-GB" dirty="0"/>
              <a:t>It is clearly reform from </a:t>
            </a:r>
            <a:r>
              <a:rPr lang="en-GB" dirty="0" smtClean="0"/>
              <a:t>above, </a:t>
            </a:r>
            <a:r>
              <a:rPr lang="en-GB" dirty="0"/>
              <a:t>not from </a:t>
            </a:r>
            <a:r>
              <a:rPr lang="en-GB" dirty="0" smtClean="0"/>
              <a:t>below (an official rather than a popular Reformation)… </a:t>
            </a:r>
            <a:endParaRPr lang="en-GB" dirty="0"/>
          </a:p>
          <a:p>
            <a:r>
              <a:rPr lang="en-GB" dirty="0" smtClean="0"/>
              <a:t>It represents </a:t>
            </a:r>
            <a:r>
              <a:rPr lang="en-GB" dirty="0" smtClean="0"/>
              <a:t>a VIA MEDIA – a middle path between Rome and Luther</a:t>
            </a:r>
            <a:r>
              <a:rPr lang="en-GB" dirty="0" smtClean="0"/>
              <a:t>.</a:t>
            </a:r>
          </a:p>
          <a:p>
            <a:r>
              <a:rPr lang="en-GB" dirty="0" smtClean="0"/>
              <a:t>Bernard</a:t>
            </a:r>
            <a:r>
              <a:rPr lang="en-GB" dirty="0"/>
              <a:t>: ‘This is a man who is absorbed into the intellectual and theological world of </a:t>
            </a:r>
            <a:r>
              <a:rPr lang="en-GB" dirty="0" err="1"/>
              <a:t>Erasmian</a:t>
            </a:r>
            <a:r>
              <a:rPr lang="en-GB" dirty="0"/>
              <a:t> </a:t>
            </a:r>
            <a:r>
              <a:rPr lang="en-GB" dirty="0" smtClean="0"/>
              <a:t>humanism</a:t>
            </a:r>
            <a:r>
              <a:rPr lang="en-GB" dirty="0"/>
              <a:t>’</a:t>
            </a:r>
          </a:p>
          <a:p>
            <a:endParaRPr lang="en-GB" dirty="0"/>
          </a:p>
        </p:txBody>
      </p:sp>
    </p:spTree>
    <p:extLst>
      <p:ext uri="{BB962C8B-B14F-4D97-AF65-F5344CB8AC3E}">
        <p14:creationId xmlns:p14="http://schemas.microsoft.com/office/powerpoint/2010/main" val="938888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a:xfrm>
            <a:off x="251520" y="1412776"/>
            <a:ext cx="8784976" cy="5257800"/>
          </a:xfrm>
        </p:spPr>
        <p:txBody>
          <a:bodyPr>
            <a:normAutofit fontScale="77500" lnSpcReduction="20000"/>
          </a:bodyPr>
          <a:lstStyle/>
          <a:p>
            <a:r>
              <a:rPr lang="en-GB" dirty="0" smtClean="0"/>
              <a:t>Essay should be structured in two halves.</a:t>
            </a:r>
          </a:p>
          <a:p>
            <a:r>
              <a:rPr lang="en-GB" dirty="0" smtClean="0"/>
              <a:t>One half concerned to show there was change (i.e. yes there was a </a:t>
            </a:r>
            <a:r>
              <a:rPr lang="en-GB" dirty="0" smtClean="0"/>
              <a:t>Reformation)…</a:t>
            </a:r>
            <a:endParaRPr lang="en-GB" dirty="0" smtClean="0"/>
          </a:p>
          <a:p>
            <a:r>
              <a:rPr lang="en-GB" dirty="0" smtClean="0"/>
              <a:t>The second half to say there wasn’t </a:t>
            </a:r>
          </a:p>
          <a:p>
            <a:endParaRPr lang="en-GB" dirty="0"/>
          </a:p>
          <a:p>
            <a:r>
              <a:rPr lang="en-GB" dirty="0" smtClean="0"/>
              <a:t>Introduction/Conclusion </a:t>
            </a:r>
            <a:r>
              <a:rPr lang="en-GB" dirty="0" smtClean="0"/>
              <a:t>– was there a reformation? Yes </a:t>
            </a:r>
            <a:r>
              <a:rPr lang="en-GB" dirty="0" smtClean="0"/>
              <a:t>in some senses, but not in another… </a:t>
            </a:r>
            <a:endParaRPr lang="en-GB" dirty="0" smtClean="0"/>
          </a:p>
          <a:p>
            <a:r>
              <a:rPr lang="en-GB" dirty="0" smtClean="0"/>
              <a:t>Make use of technical vocabulary – ecclesiological, theological/doctrinal, liturgical;</a:t>
            </a:r>
          </a:p>
          <a:p>
            <a:r>
              <a:rPr lang="en-GB" dirty="0" smtClean="0"/>
              <a:t>What was Henry doing?</a:t>
            </a:r>
          </a:p>
          <a:p>
            <a:r>
              <a:rPr lang="en-GB" dirty="0" smtClean="0"/>
              <a:t>He was clearly evangelically inclined in some ways but not in others…</a:t>
            </a:r>
          </a:p>
          <a:p>
            <a:r>
              <a:rPr lang="en-GB" dirty="0" smtClean="0"/>
              <a:t>It was about Reform – but it was also about power and control: the two go hand in hand for him.</a:t>
            </a:r>
            <a:endParaRPr lang="en-GB" dirty="0"/>
          </a:p>
        </p:txBody>
      </p:sp>
    </p:spTree>
    <p:extLst>
      <p:ext uri="{BB962C8B-B14F-4D97-AF65-F5344CB8AC3E}">
        <p14:creationId xmlns:p14="http://schemas.microsoft.com/office/powerpoint/2010/main" val="829864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898</Words>
  <Application>Microsoft Office PowerPoint</Application>
  <PresentationFormat>On-screen Show (4:3)</PresentationFormat>
  <Paragraphs>73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Starter activity</vt:lpstr>
      <vt:lpstr>The church 1536-1547  – Change or Continuity?</vt:lpstr>
      <vt:lpstr>Catholic vs Protestant</vt:lpstr>
      <vt:lpstr>Graphing the Reformation</vt:lpstr>
      <vt:lpstr>Homework Question</vt:lpstr>
      <vt:lpstr>The Debate</vt:lpstr>
      <vt:lpstr>Task</vt:lpstr>
      <vt:lpstr>Tensions and Ambiguities</vt:lpstr>
      <vt:lpstr>What is Henry doing?</vt:lpstr>
      <vt:lpstr>PowerPoint Presentation</vt:lpstr>
      <vt:lpstr>Interpreting what Henry is doing</vt:lpstr>
      <vt:lpstr>Reformation</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S.Matthews</dc:creator>
  <cp:lastModifiedBy>S.Matthews</cp:lastModifiedBy>
  <cp:revision>13</cp:revision>
  <dcterms:created xsi:type="dcterms:W3CDTF">2015-02-11T13:21:18Z</dcterms:created>
  <dcterms:modified xsi:type="dcterms:W3CDTF">2015-02-12T11:58:05Z</dcterms:modified>
</cp:coreProperties>
</file>