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78" r:id="rId4"/>
    <p:sldId id="256" r:id="rId5"/>
    <p:sldId id="257" r:id="rId6"/>
    <p:sldId id="258" r:id="rId7"/>
    <p:sldId id="259" r:id="rId8"/>
    <p:sldId id="260" r:id="rId9"/>
    <p:sldId id="272" r:id="rId10"/>
    <p:sldId id="261" r:id="rId11"/>
    <p:sldId id="262" r:id="rId12"/>
    <p:sldId id="263" r:id="rId13"/>
    <p:sldId id="264" r:id="rId14"/>
    <p:sldId id="265" r:id="rId15"/>
    <p:sldId id="266" r:id="rId16"/>
    <p:sldId id="267" r:id="rId17"/>
    <p:sldId id="274" r:id="rId18"/>
    <p:sldId id="268" r:id="rId19"/>
    <p:sldId id="269" r:id="rId20"/>
    <p:sldId id="270" r:id="rId21"/>
    <p:sldId id="271"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82AD723-2BC7-48D5-BFDB-979D6F55035E}" type="datetimeFigureOut">
              <a:rPr lang="en-GB" smtClean="0"/>
              <a:t>21/11/2014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2961584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2AD723-2BC7-48D5-BFDB-979D6F55035E}" type="datetimeFigureOut">
              <a:rPr lang="en-GB" smtClean="0"/>
              <a:t>21/11/2014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2461628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2AD723-2BC7-48D5-BFDB-979D6F55035E}" type="datetimeFigureOut">
              <a:rPr lang="en-GB" smtClean="0"/>
              <a:t>21/11/2014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86293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82AD723-2BC7-48D5-BFDB-979D6F55035E}" type="datetimeFigureOut">
              <a:rPr lang="en-GB" smtClean="0"/>
              <a:t>21/11/2014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268684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82AD723-2BC7-48D5-BFDB-979D6F55035E}" type="datetimeFigureOut">
              <a:rPr lang="en-GB" smtClean="0"/>
              <a:t>21/11/2014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425393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82AD723-2BC7-48D5-BFDB-979D6F55035E}" type="datetimeFigureOut">
              <a:rPr lang="en-GB" smtClean="0"/>
              <a:t>21/11/2014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1095911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2AD723-2BC7-48D5-BFDB-979D6F55035E}" type="datetimeFigureOut">
              <a:rPr lang="en-GB" smtClean="0"/>
              <a:t>21/11/2014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440084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2AD723-2BC7-48D5-BFDB-979D6F55035E}" type="datetimeFigureOut">
              <a:rPr lang="en-GB" smtClean="0"/>
              <a:t>21/11/2014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90645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2AD723-2BC7-48D5-BFDB-979D6F55035E}" type="datetimeFigureOut">
              <a:rPr lang="en-GB" smtClean="0"/>
              <a:t>21/11/2014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3541262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2AD723-2BC7-48D5-BFDB-979D6F55035E}" type="datetimeFigureOut">
              <a:rPr lang="en-GB" smtClean="0"/>
              <a:t>21/11/2014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1807516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82AD723-2BC7-48D5-BFDB-979D6F55035E}" type="datetimeFigureOut">
              <a:rPr lang="en-GB" smtClean="0"/>
              <a:t>21/11/2014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6B072-D549-43C6-B1CE-9CD87A3F901A}" type="slidenum">
              <a:rPr lang="en-GB" smtClean="0"/>
              <a:t>‹#›</a:t>
            </a:fld>
            <a:endParaRPr lang="en-GB"/>
          </a:p>
        </p:txBody>
      </p:sp>
    </p:spTree>
    <p:extLst>
      <p:ext uri="{BB962C8B-B14F-4D97-AF65-F5344CB8AC3E}">
        <p14:creationId xmlns:p14="http://schemas.microsoft.com/office/powerpoint/2010/main" val="1369463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9" name="Shape 19"/>
          <p:cNvSpPr>
            <a:spLocks noGrp="1"/>
          </p:cNvSpPr>
          <p:nvPr>
            <p:ph type="title"/>
          </p:nvPr>
        </p:nvSpPr>
        <p:spPr>
          <a:xfrm>
            <a:off x="669727" y="312539"/>
            <a:ext cx="7804547" cy="1518047"/>
          </a:xfrm>
          <a:prstGeom prst="rect">
            <a:avLst/>
          </a:prstGeom>
        </p:spPr>
        <p:txBody>
          <a:bodyPr lIns="0" tIns="0" rIns="0" bIns="0">
            <a:normAutofit/>
          </a:bodyPr>
          <a:lstStyle>
            <a:lvl1pPr defTabSz="410751">
              <a:defRPr sz="5600">
                <a:latin typeface="+mn-lt"/>
                <a:ea typeface="+mn-ea"/>
                <a:cs typeface="+mn-cs"/>
                <a:sym typeface="Helvetica Light"/>
              </a:defRPr>
            </a:lvl1pPr>
          </a:lstStyle>
          <a:p>
            <a:pPr lvl="0">
              <a:defRPr sz="1800"/>
            </a:pPr>
            <a:r>
              <a:rPr sz="5600"/>
              <a:t>Title Text</a:t>
            </a:r>
          </a:p>
        </p:txBody>
      </p:sp>
      <p:sp>
        <p:nvSpPr>
          <p:cNvPr id="20" name="Shape 20"/>
          <p:cNvSpPr>
            <a:spLocks noGrp="1"/>
          </p:cNvSpPr>
          <p:nvPr>
            <p:ph type="body" idx="1"/>
          </p:nvPr>
        </p:nvSpPr>
        <p:spPr>
          <a:xfrm>
            <a:off x="669727" y="1830586"/>
            <a:ext cx="7804547" cy="4420195"/>
          </a:xfrm>
          <a:prstGeom prst="rect">
            <a:avLst/>
          </a:prstGeom>
        </p:spPr>
        <p:txBody>
          <a:bodyPr lIns="0" tIns="0" rIns="0" bIns="0" anchor="ctr">
            <a:normAutofit/>
          </a:bodyPr>
          <a:lstStyle>
            <a:lvl1pPr marL="312528" indent="-312528" defTabSz="410751">
              <a:spcBef>
                <a:spcPts val="2953"/>
              </a:spcBef>
              <a:buSzPct val="75000"/>
              <a:buChar char="•"/>
              <a:defRPr sz="2500">
                <a:latin typeface="+mn-lt"/>
                <a:ea typeface="+mn-ea"/>
                <a:cs typeface="+mn-cs"/>
                <a:sym typeface="Helvetica Light"/>
              </a:defRPr>
            </a:lvl1pPr>
            <a:lvl2pPr marL="625056" indent="-312528" defTabSz="410751">
              <a:spcBef>
                <a:spcPts val="2953"/>
              </a:spcBef>
              <a:buSzPct val="75000"/>
              <a:buChar char="•"/>
              <a:defRPr sz="2500">
                <a:latin typeface="+mn-lt"/>
                <a:ea typeface="+mn-ea"/>
                <a:cs typeface="+mn-cs"/>
                <a:sym typeface="Helvetica Light"/>
              </a:defRPr>
            </a:lvl2pPr>
            <a:lvl3pPr indent="-312528" defTabSz="410751">
              <a:spcBef>
                <a:spcPts val="2953"/>
              </a:spcBef>
              <a:buSzPct val="75000"/>
              <a:defRPr sz="2500">
                <a:latin typeface="+mn-lt"/>
                <a:ea typeface="+mn-ea"/>
                <a:cs typeface="+mn-cs"/>
                <a:sym typeface="Helvetica Light"/>
              </a:defRPr>
            </a:lvl3pPr>
            <a:lvl4pPr marL="1250112" indent="-312528" defTabSz="410751">
              <a:spcBef>
                <a:spcPts val="2953"/>
              </a:spcBef>
              <a:buSzPct val="75000"/>
              <a:buChar char="•"/>
              <a:defRPr sz="2500">
                <a:latin typeface="+mn-lt"/>
                <a:ea typeface="+mn-ea"/>
                <a:cs typeface="+mn-cs"/>
                <a:sym typeface="Helvetica Light"/>
              </a:defRPr>
            </a:lvl4pPr>
            <a:lvl5pPr marL="1562640" indent="-312528" defTabSz="410751">
              <a:spcBef>
                <a:spcPts val="2953"/>
              </a:spcBef>
              <a:buSzPct val="75000"/>
              <a:buChar char="•"/>
              <a:defRPr sz="2500">
                <a:latin typeface="+mn-lt"/>
                <a:ea typeface="+mn-ea"/>
                <a:cs typeface="+mn-cs"/>
                <a:sym typeface="Helvetica Light"/>
              </a:defRPr>
            </a:lvl5pPr>
          </a:lstStyle>
          <a:p>
            <a:pPr lvl="0">
              <a:defRPr sz="1800"/>
            </a:pPr>
            <a:r>
              <a:rPr sz="2500"/>
              <a:t>Body Level One</a:t>
            </a:r>
          </a:p>
          <a:p>
            <a:pPr lvl="1">
              <a:defRPr sz="1800"/>
            </a:pPr>
            <a:r>
              <a:rPr sz="2500"/>
              <a:t>Body Level Two</a:t>
            </a:r>
          </a:p>
          <a:p>
            <a:pPr lvl="2">
              <a:defRPr sz="1800"/>
            </a:pPr>
            <a:r>
              <a:rPr sz="2500"/>
              <a:t>Body Level Three</a:t>
            </a:r>
          </a:p>
          <a:p>
            <a:pPr lvl="3">
              <a:defRPr sz="1800"/>
            </a:pPr>
            <a:r>
              <a:rPr sz="2500"/>
              <a:t>Body Level Four</a:t>
            </a:r>
          </a:p>
          <a:p>
            <a:pPr lvl="4">
              <a:defRPr sz="1800"/>
            </a:pPr>
            <a:r>
              <a:rPr sz="2500"/>
              <a:t>Body Level Five</a:t>
            </a:r>
          </a:p>
        </p:txBody>
      </p:sp>
    </p:spTree>
    <p:extLst>
      <p:ext uri="{BB962C8B-B14F-4D97-AF65-F5344CB8AC3E}">
        <p14:creationId xmlns:p14="http://schemas.microsoft.com/office/powerpoint/2010/main" val="26971417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2AD723-2BC7-48D5-BFDB-979D6F55035E}" type="datetimeFigureOut">
              <a:rPr lang="en-GB" smtClean="0"/>
              <a:t>21/11/2014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6B072-D549-43C6-B1CE-9CD87A3F901A}" type="slidenum">
              <a:rPr lang="en-GB" smtClean="0"/>
              <a:t>‹#›</a:t>
            </a:fld>
            <a:endParaRPr lang="en-GB"/>
          </a:p>
        </p:txBody>
      </p:sp>
    </p:spTree>
    <p:extLst>
      <p:ext uri="{BB962C8B-B14F-4D97-AF65-F5344CB8AC3E}">
        <p14:creationId xmlns:p14="http://schemas.microsoft.com/office/powerpoint/2010/main" val="2836953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blehub.com/1_corinthians/3-12.htm" TargetMode="External"/><Relationship Id="rId2" Type="http://schemas.openxmlformats.org/officeDocument/2006/relationships/hyperlink" Target="http://biblehub.com/1_corinthians/3-11.htm" TargetMode="External"/><Relationship Id="rId1" Type="http://schemas.openxmlformats.org/officeDocument/2006/relationships/slideLayout" Target="../slideLayouts/slideLayout2.xml"/><Relationship Id="rId4" Type="http://schemas.openxmlformats.org/officeDocument/2006/relationships/hyperlink" Target="http://biblehub.com/1_corinthians/3-13.ht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upload.wikimedia.org/wikipedia/commons/f/fb/The_Hay_Wain_by_Hieronymus_Bosch.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d/d6/The_Pedlar%2C_closed_state_of_The_Hay_Wain_by_Hieronymus_Bosch.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https://www.lds.org/scriptures/nt/gal/2.16?lang=eng#15"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Corinthians: 11-13</a:t>
            </a:r>
            <a:endParaRPr lang="en-GB" dirty="0"/>
          </a:p>
        </p:txBody>
      </p:sp>
      <p:sp>
        <p:nvSpPr>
          <p:cNvPr id="3" name="Content Placeholder 2"/>
          <p:cNvSpPr>
            <a:spLocks noGrp="1"/>
          </p:cNvSpPr>
          <p:nvPr>
            <p:ph idx="1"/>
          </p:nvPr>
        </p:nvSpPr>
        <p:spPr/>
        <p:txBody>
          <a:bodyPr/>
          <a:lstStyle/>
          <a:p>
            <a:r>
              <a:rPr lang="en-GB" dirty="0">
                <a:hlinkClick r:id="rId2"/>
              </a:rPr>
              <a:t>11</a:t>
            </a:r>
            <a:r>
              <a:rPr lang="en-GB" dirty="0"/>
              <a:t>For no man can lay a foundation other than the one which is laid, which is Jesus Christ. </a:t>
            </a:r>
            <a:r>
              <a:rPr lang="en-GB" dirty="0">
                <a:hlinkClick r:id="rId3"/>
              </a:rPr>
              <a:t>12</a:t>
            </a:r>
            <a:r>
              <a:rPr lang="en-GB" dirty="0"/>
              <a:t>Now if any man builds on the foundation with gold, silver, precious stones, wood, hay, straw, </a:t>
            </a:r>
            <a:r>
              <a:rPr lang="en-GB" dirty="0">
                <a:hlinkClick r:id="rId4"/>
              </a:rPr>
              <a:t>13</a:t>
            </a:r>
            <a:r>
              <a:rPr lang="en-GB" dirty="0"/>
              <a:t>each man's work will become evident; for the day will show it because it is to be revealed with fire, and the fire itself will test the quality of each man's work.…</a:t>
            </a:r>
          </a:p>
        </p:txBody>
      </p:sp>
      <p:sp>
        <p:nvSpPr>
          <p:cNvPr id="4" name="TextBox 3"/>
          <p:cNvSpPr txBox="1"/>
          <p:nvPr/>
        </p:nvSpPr>
        <p:spPr>
          <a:xfrm>
            <a:off x="827584" y="5805264"/>
            <a:ext cx="7632848" cy="369332"/>
          </a:xfrm>
          <a:prstGeom prst="rect">
            <a:avLst/>
          </a:prstGeom>
          <a:noFill/>
        </p:spPr>
        <p:txBody>
          <a:bodyPr wrap="square" rtlCol="0">
            <a:spAutoFit/>
          </a:bodyPr>
          <a:lstStyle/>
          <a:p>
            <a:r>
              <a:rPr lang="en-GB" b="1" dirty="0" smtClean="0"/>
              <a:t>What will be the result of testing ‘each man’s work’ by fire?</a:t>
            </a:r>
            <a:endParaRPr lang="en-GB" b="1" dirty="0"/>
          </a:p>
        </p:txBody>
      </p:sp>
    </p:spTree>
    <p:extLst>
      <p:ext uri="{BB962C8B-B14F-4D97-AF65-F5344CB8AC3E}">
        <p14:creationId xmlns:p14="http://schemas.microsoft.com/office/powerpoint/2010/main" val="2016119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196"/>
            <a:ext cx="8229600" cy="1143000"/>
          </a:xfrm>
        </p:spPr>
        <p:txBody>
          <a:bodyPr>
            <a:normAutofit fontScale="90000"/>
          </a:bodyPr>
          <a:lstStyle/>
          <a:p>
            <a:r>
              <a:rPr lang="en-GB" dirty="0" smtClean="0"/>
              <a:t>What is the message of </a:t>
            </a:r>
            <a:r>
              <a:rPr lang="en-GB" dirty="0" err="1" smtClean="0"/>
              <a:t>Hieronymous</a:t>
            </a:r>
            <a:r>
              <a:rPr lang="en-GB" dirty="0" smtClean="0"/>
              <a:t> Bosch’s </a:t>
            </a:r>
            <a:r>
              <a:rPr lang="en-GB" dirty="0" smtClean="0">
                <a:hlinkClick r:id="rId2"/>
              </a:rPr>
              <a:t>The </a:t>
            </a:r>
            <a:r>
              <a:rPr lang="en-GB" dirty="0" err="1" smtClean="0">
                <a:hlinkClick r:id="rId2"/>
              </a:rPr>
              <a:t>Haywain</a:t>
            </a:r>
            <a:r>
              <a:rPr lang="en-GB" dirty="0" smtClean="0">
                <a:hlinkClick r:id="rId2"/>
              </a:rPr>
              <a:t>?</a:t>
            </a:r>
            <a:endParaRPr lang="en-GB"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9512" y="1340768"/>
            <a:ext cx="8414831" cy="5412665"/>
          </a:xfrm>
        </p:spPr>
      </p:pic>
    </p:spTree>
    <p:extLst>
      <p:ext uri="{BB962C8B-B14F-4D97-AF65-F5344CB8AC3E}">
        <p14:creationId xmlns:p14="http://schemas.microsoft.com/office/powerpoint/2010/main" val="2360727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490066"/>
          </a:xfrm>
        </p:spPr>
        <p:txBody>
          <a:bodyPr>
            <a:normAutofit fontScale="90000"/>
          </a:bodyPr>
          <a:lstStyle/>
          <a:p>
            <a:r>
              <a:rPr lang="en-GB" dirty="0" smtClean="0"/>
              <a:t>With the Shutters closed: </a:t>
            </a:r>
            <a:br>
              <a:rPr lang="en-GB" dirty="0" smtClean="0"/>
            </a:br>
            <a:r>
              <a:rPr lang="en-GB" dirty="0" smtClean="0">
                <a:hlinkClick r:id="rId2"/>
              </a:rPr>
              <a:t>The Wayfarer</a:t>
            </a:r>
            <a:endParaRPr lang="en-GB"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31772" y="1196752"/>
            <a:ext cx="4056451" cy="5476208"/>
          </a:xfrm>
        </p:spPr>
      </p:pic>
    </p:spTree>
    <p:extLst>
      <p:ext uri="{BB962C8B-B14F-4D97-AF65-F5344CB8AC3E}">
        <p14:creationId xmlns:p14="http://schemas.microsoft.com/office/powerpoint/2010/main" val="462517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Criticisms of the Pre-Reformation church</a:t>
            </a:r>
            <a:endParaRPr lang="en-GB" dirty="0"/>
          </a:p>
        </p:txBody>
      </p:sp>
      <p:sp>
        <p:nvSpPr>
          <p:cNvPr id="4" name="Shape 83"/>
          <p:cNvSpPr>
            <a:spLocks noGrp="1"/>
          </p:cNvSpPr>
          <p:nvPr>
            <p:ph type="subTitle" idx="1"/>
          </p:nvPr>
        </p:nvSpPr>
        <p:spPr>
          <a:prstGeom prst="rect">
            <a:avLst/>
          </a:prstGeom>
        </p:spPr>
        <p:txBody>
          <a:bodyPr>
            <a:normAutofit fontScale="62500" lnSpcReduction="20000"/>
          </a:bodyPr>
          <a:lstStyle>
            <a:lvl1pPr defTabSz="514095">
              <a:defRPr sz="7040"/>
            </a:lvl1pPr>
          </a:lstStyle>
          <a:p>
            <a:pPr lvl="0">
              <a:defRPr sz="1800"/>
            </a:pPr>
            <a:r>
              <a:rPr sz="7040" dirty="0"/>
              <a:t>Was the pre-reformation Church ‘an unseaworthy’ vessel (A.G. Dickens)?</a:t>
            </a:r>
          </a:p>
        </p:txBody>
      </p:sp>
    </p:spTree>
    <p:extLst>
      <p:ext uri="{BB962C8B-B14F-4D97-AF65-F5344CB8AC3E}">
        <p14:creationId xmlns:p14="http://schemas.microsoft.com/office/powerpoint/2010/main" val="1089648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p:nvPr>
        </p:nvSpPr>
        <p:spPr>
          <a:prstGeom prst="rect">
            <a:avLst/>
          </a:prstGeom>
        </p:spPr>
        <p:txBody>
          <a:bodyPr/>
          <a:lstStyle/>
          <a:p>
            <a:pPr lvl="0">
              <a:defRPr sz="1800"/>
            </a:pPr>
            <a:r>
              <a:rPr/>
              <a:t>Popular anti-clericalism</a:t>
            </a:r>
          </a:p>
        </p:txBody>
      </p:sp>
      <p:sp>
        <p:nvSpPr>
          <p:cNvPr id="163" name="Shape 163"/>
          <p:cNvSpPr>
            <a:spLocks noGrp="1"/>
          </p:cNvSpPr>
          <p:nvPr>
            <p:ph type="body" idx="1"/>
          </p:nvPr>
        </p:nvSpPr>
        <p:spPr>
          <a:xfrm>
            <a:off x="683568" y="1268760"/>
            <a:ext cx="4143312" cy="4982021"/>
          </a:xfrm>
          <a:prstGeom prst="rect">
            <a:avLst/>
          </a:prstGeom>
        </p:spPr>
        <p:txBody>
          <a:bodyPr/>
          <a:lstStyle/>
          <a:p>
            <a:pPr marL="206268" indent="-206268" defTabSz="271096">
              <a:spcBef>
                <a:spcPts val="1898"/>
              </a:spcBef>
              <a:defRPr sz="1800"/>
            </a:pPr>
            <a:r>
              <a:rPr sz="1700" dirty="0"/>
              <a:t>Several of Chaucer’s Canterbury Tales - published in the late 14th century reflect a cynicism about churchmen - especially the </a:t>
            </a:r>
            <a:r>
              <a:rPr sz="1700" dirty="0" err="1"/>
              <a:t>Pardonner’s</a:t>
            </a:r>
            <a:r>
              <a:rPr sz="1700" dirty="0"/>
              <a:t> Tale, the </a:t>
            </a:r>
            <a:r>
              <a:rPr sz="1700" dirty="0" err="1"/>
              <a:t>Summoner’s</a:t>
            </a:r>
            <a:r>
              <a:rPr sz="1700" dirty="0"/>
              <a:t> Tale, and the Friar’s Tale</a:t>
            </a:r>
          </a:p>
          <a:p>
            <a:pPr marL="206268" indent="-206268" defTabSz="271096">
              <a:spcBef>
                <a:spcPts val="1898"/>
              </a:spcBef>
              <a:defRPr sz="1800"/>
            </a:pPr>
            <a:r>
              <a:rPr sz="1700" dirty="0"/>
              <a:t>But the target appears to be corrupt officials rather than church doctrine. </a:t>
            </a:r>
          </a:p>
          <a:p>
            <a:pPr marL="206268" indent="-206268" defTabSz="271096">
              <a:spcBef>
                <a:spcPts val="1898"/>
              </a:spcBef>
              <a:defRPr sz="1800"/>
            </a:pPr>
            <a:r>
              <a:rPr sz="1700" dirty="0"/>
              <a:t>It is not so much the system that is attacked by Chaucer, but the cynicism with which it is exercised by some members of the church.</a:t>
            </a:r>
          </a:p>
          <a:p>
            <a:pPr marL="206268" indent="-206268" defTabSz="271096">
              <a:spcBef>
                <a:spcPts val="1898"/>
              </a:spcBef>
              <a:defRPr sz="1800"/>
            </a:pPr>
            <a:r>
              <a:rPr sz="1700" dirty="0"/>
              <a:t>By the 15th century, these tales were becoming more widely available thanks to the invention of the printing press.</a:t>
            </a:r>
          </a:p>
        </p:txBody>
      </p:sp>
      <p:pic>
        <p:nvPicPr>
          <p:cNvPr id="164" name="pardoner.gif"/>
          <p:cNvPicPr/>
          <p:nvPr/>
        </p:nvPicPr>
        <p:blipFill>
          <a:blip r:embed="rId2">
            <a:extLst/>
          </a:blip>
          <a:stretch>
            <a:fillRect/>
          </a:stretch>
        </p:blipFill>
        <p:spPr>
          <a:xfrm>
            <a:off x="5554226" y="2522637"/>
            <a:ext cx="2536032" cy="3036094"/>
          </a:xfrm>
          <a:prstGeom prst="rect">
            <a:avLst/>
          </a:prstGeom>
          <a:ln w="12700">
            <a:miter lim="400000"/>
          </a:ln>
        </p:spPr>
      </p:pic>
    </p:spTree>
    <p:extLst>
      <p:ext uri="{BB962C8B-B14F-4D97-AF65-F5344CB8AC3E}">
        <p14:creationId xmlns:p14="http://schemas.microsoft.com/office/powerpoint/2010/main" val="3962164163"/>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p:nvPr>
        </p:nvSpPr>
        <p:spPr>
          <a:prstGeom prst="rect">
            <a:avLst/>
          </a:prstGeom>
        </p:spPr>
        <p:txBody>
          <a:bodyPr/>
          <a:lstStyle>
            <a:lvl1pPr defTabSz="490727">
              <a:defRPr sz="6719"/>
            </a:lvl1pPr>
          </a:lstStyle>
          <a:p>
            <a:pPr lvl="0">
              <a:defRPr sz="1800"/>
            </a:pPr>
            <a:r>
              <a:rPr lang="en-GB" sz="4700" dirty="0"/>
              <a:t>‘</a:t>
            </a:r>
            <a:r>
              <a:rPr lang="en-GB" sz="4700" dirty="0" err="1"/>
              <a:t>Erastian</a:t>
            </a:r>
            <a:r>
              <a:rPr lang="en-GB" sz="4700" dirty="0"/>
              <a:t>’ anti-clericalism</a:t>
            </a:r>
            <a:br>
              <a:rPr lang="en-GB" sz="4700" dirty="0"/>
            </a:br>
            <a:r>
              <a:rPr sz="4700" dirty="0"/>
              <a:t>- the Richard </a:t>
            </a:r>
            <a:r>
              <a:rPr sz="4700" dirty="0" err="1"/>
              <a:t>Hunne</a:t>
            </a:r>
            <a:r>
              <a:rPr sz="4700" dirty="0"/>
              <a:t> case</a:t>
            </a:r>
          </a:p>
        </p:txBody>
      </p:sp>
      <p:sp>
        <p:nvSpPr>
          <p:cNvPr id="167" name="Shape 167"/>
          <p:cNvSpPr>
            <a:spLocks noGrp="1"/>
          </p:cNvSpPr>
          <p:nvPr>
            <p:ph type="body" idx="1"/>
          </p:nvPr>
        </p:nvSpPr>
        <p:spPr>
          <a:xfrm>
            <a:off x="521550" y="1859451"/>
            <a:ext cx="2698202" cy="4420195"/>
          </a:xfrm>
          <a:prstGeom prst="rect">
            <a:avLst/>
          </a:prstGeom>
        </p:spPr>
        <p:txBody>
          <a:bodyPr/>
          <a:lstStyle/>
          <a:p>
            <a:pPr marL="183231" indent="-183231" defTabSz="312170">
              <a:spcBef>
                <a:spcPts val="1687"/>
              </a:spcBef>
              <a:defRPr sz="1800"/>
            </a:pPr>
            <a:r>
              <a:rPr sz="1500" dirty="0"/>
              <a:t>A dispute over Mortuary fees led to Richard </a:t>
            </a:r>
            <a:r>
              <a:rPr sz="1500" dirty="0" err="1"/>
              <a:t>Hunne’s</a:t>
            </a:r>
            <a:r>
              <a:rPr sz="1500" dirty="0"/>
              <a:t> arrest.</a:t>
            </a:r>
          </a:p>
          <a:p>
            <a:pPr marL="183231" indent="-183231" defTabSz="312170">
              <a:spcBef>
                <a:spcPts val="1687"/>
              </a:spcBef>
              <a:defRPr sz="1800"/>
            </a:pPr>
            <a:r>
              <a:rPr sz="1500" dirty="0"/>
              <a:t>Whilst in prison he accused his captors of </a:t>
            </a:r>
            <a:r>
              <a:rPr sz="1500" dirty="0" err="1"/>
              <a:t>praemunire</a:t>
            </a:r>
            <a:r>
              <a:rPr sz="1500" dirty="0"/>
              <a:t>.</a:t>
            </a:r>
          </a:p>
          <a:p>
            <a:pPr marL="183231" indent="-183231" defTabSz="312170">
              <a:spcBef>
                <a:spcPts val="1687"/>
              </a:spcBef>
              <a:defRPr sz="1800"/>
            </a:pPr>
            <a:r>
              <a:rPr sz="1500" dirty="0"/>
              <a:t>During his captivity his house was searched and </a:t>
            </a:r>
            <a:r>
              <a:rPr sz="1500" dirty="0" err="1"/>
              <a:t>Lollard</a:t>
            </a:r>
            <a:r>
              <a:rPr sz="1500" dirty="0"/>
              <a:t> writings were found.</a:t>
            </a:r>
          </a:p>
          <a:p>
            <a:pPr marL="183231" indent="-183231" defTabSz="312170">
              <a:spcBef>
                <a:spcPts val="1687"/>
              </a:spcBef>
              <a:defRPr sz="1800"/>
            </a:pPr>
            <a:r>
              <a:rPr sz="1500" dirty="0"/>
              <a:t>Accused of denying transubstantiation</a:t>
            </a:r>
          </a:p>
          <a:p>
            <a:pPr marL="183231" indent="-183231" defTabSz="312170">
              <a:spcBef>
                <a:spcPts val="1687"/>
              </a:spcBef>
              <a:defRPr sz="1800"/>
            </a:pPr>
            <a:r>
              <a:rPr sz="1500" dirty="0"/>
              <a:t>He was found hung in his cell in an ecclesiastical prison.</a:t>
            </a:r>
          </a:p>
        </p:txBody>
      </p:sp>
      <p:pic>
        <p:nvPicPr>
          <p:cNvPr id="168" name="hunne.jpg"/>
          <p:cNvPicPr/>
          <p:nvPr/>
        </p:nvPicPr>
        <p:blipFill>
          <a:blip r:embed="rId2">
            <a:extLst/>
          </a:blip>
          <a:stretch>
            <a:fillRect/>
          </a:stretch>
        </p:blipFill>
        <p:spPr>
          <a:xfrm>
            <a:off x="3367929" y="1936893"/>
            <a:ext cx="5688506" cy="4067282"/>
          </a:xfrm>
          <a:prstGeom prst="rect">
            <a:avLst/>
          </a:prstGeom>
          <a:ln w="12700">
            <a:miter lim="400000"/>
          </a:ln>
        </p:spPr>
      </p:pic>
    </p:spTree>
    <p:extLst>
      <p:ext uri="{BB962C8B-B14F-4D97-AF65-F5344CB8AC3E}">
        <p14:creationId xmlns:p14="http://schemas.microsoft.com/office/powerpoint/2010/main" val="3520150861"/>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p:nvPr>
        </p:nvSpPr>
        <p:spPr>
          <a:prstGeom prst="rect">
            <a:avLst/>
          </a:prstGeom>
        </p:spPr>
        <p:txBody>
          <a:bodyPr>
            <a:normAutofit/>
          </a:bodyPr>
          <a:lstStyle/>
          <a:p>
            <a:pPr lvl="0">
              <a:defRPr sz="1800"/>
            </a:pPr>
            <a:r>
              <a:rPr lang="en-GB" sz="3600" dirty="0" err="1"/>
              <a:t>Erastian</a:t>
            </a:r>
            <a:r>
              <a:rPr lang="en-GB" sz="3600" dirty="0"/>
              <a:t> criticisms</a:t>
            </a:r>
            <a:endParaRPr sz="3600" dirty="0"/>
          </a:p>
        </p:txBody>
      </p:sp>
      <p:sp>
        <p:nvSpPr>
          <p:cNvPr id="175" name="Shape 175"/>
          <p:cNvSpPr>
            <a:spLocks noGrp="1"/>
          </p:cNvSpPr>
          <p:nvPr>
            <p:ph type="body" idx="1"/>
          </p:nvPr>
        </p:nvSpPr>
        <p:spPr>
          <a:xfrm>
            <a:off x="669726" y="1830586"/>
            <a:ext cx="6686958" cy="4420195"/>
          </a:xfrm>
          <a:prstGeom prst="rect">
            <a:avLst/>
          </a:prstGeom>
        </p:spPr>
        <p:txBody>
          <a:bodyPr>
            <a:normAutofit/>
          </a:bodyPr>
          <a:lstStyle/>
          <a:p>
            <a:pPr lvl="0">
              <a:defRPr sz="1800"/>
            </a:pPr>
            <a:r>
              <a:rPr sz="2200" dirty="0"/>
              <a:t>Benefit of clergy</a:t>
            </a:r>
          </a:p>
          <a:p>
            <a:pPr lvl="0">
              <a:defRPr sz="1800"/>
            </a:pPr>
            <a:r>
              <a:rPr sz="2200" dirty="0"/>
              <a:t>Tithes </a:t>
            </a:r>
            <a:endParaRPr lang="en-GB" sz="2200" dirty="0"/>
          </a:p>
          <a:p>
            <a:pPr lvl="1">
              <a:defRPr sz="1800"/>
            </a:pPr>
            <a:r>
              <a:rPr sz="2200" dirty="0"/>
              <a:t>Simon Fish, A Supplication for the Beggars, makes criticism of this:</a:t>
            </a:r>
          </a:p>
          <a:p>
            <a:pPr lvl="1">
              <a:defRPr sz="1800"/>
            </a:pPr>
            <a:r>
              <a:rPr sz="2200" dirty="0"/>
              <a:t>‘These are not shepherds, but ravenous wolves going about in sheep’s clothing, devouring their flock…’</a:t>
            </a:r>
          </a:p>
        </p:txBody>
      </p:sp>
    </p:spTree>
    <p:extLst>
      <p:ext uri="{BB962C8B-B14F-4D97-AF65-F5344CB8AC3E}">
        <p14:creationId xmlns:p14="http://schemas.microsoft.com/office/powerpoint/2010/main" val="358660638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669727" y="312539"/>
            <a:ext cx="2632277" cy="1518047"/>
          </a:xfrm>
          <a:prstGeom prst="rect">
            <a:avLst/>
          </a:prstGeom>
        </p:spPr>
        <p:txBody>
          <a:bodyPr>
            <a:normAutofit fontScale="90000"/>
          </a:bodyPr>
          <a:lstStyle>
            <a:lvl1pPr defTabSz="490727">
              <a:defRPr sz="6719"/>
            </a:lvl1pPr>
          </a:lstStyle>
          <a:p>
            <a:pPr lvl="0">
              <a:defRPr sz="1800"/>
            </a:pPr>
            <a:r>
              <a:rPr sz="4700" dirty="0"/>
              <a:t>Humanist </a:t>
            </a:r>
            <a:r>
              <a:rPr lang="en-GB" sz="4700" dirty="0"/>
              <a:t>anti-clericalism</a:t>
            </a:r>
            <a:endParaRPr sz="4700" dirty="0"/>
          </a:p>
        </p:txBody>
      </p:sp>
      <p:sp>
        <p:nvSpPr>
          <p:cNvPr id="171" name="Shape 171"/>
          <p:cNvSpPr>
            <a:spLocks noGrp="1"/>
          </p:cNvSpPr>
          <p:nvPr>
            <p:ph type="body" idx="1"/>
          </p:nvPr>
        </p:nvSpPr>
        <p:spPr>
          <a:xfrm>
            <a:off x="673442" y="2011343"/>
            <a:ext cx="2122247" cy="4420195"/>
          </a:xfrm>
          <a:prstGeom prst="rect">
            <a:avLst/>
          </a:prstGeom>
        </p:spPr>
        <p:txBody>
          <a:bodyPr>
            <a:normAutofit/>
          </a:bodyPr>
          <a:lstStyle/>
          <a:p>
            <a:pPr marL="259397" indent="-259397" defTabSz="340923">
              <a:spcBef>
                <a:spcPts val="2391"/>
              </a:spcBef>
              <a:defRPr sz="1800"/>
            </a:pPr>
            <a:r>
              <a:rPr sz="2100" dirty="0"/>
              <a:t>Pluralism</a:t>
            </a:r>
          </a:p>
          <a:p>
            <a:pPr marL="259397" indent="-259397" defTabSz="340923">
              <a:spcBef>
                <a:spcPts val="2391"/>
              </a:spcBef>
              <a:defRPr sz="1800"/>
            </a:pPr>
            <a:r>
              <a:rPr sz="2100" dirty="0"/>
              <a:t>Non-residency</a:t>
            </a:r>
          </a:p>
          <a:p>
            <a:pPr marL="259397" indent="-259397" defTabSz="340923">
              <a:spcBef>
                <a:spcPts val="2391"/>
              </a:spcBef>
              <a:defRPr sz="1800"/>
            </a:pPr>
            <a:r>
              <a:rPr sz="2100" dirty="0"/>
              <a:t>Simony</a:t>
            </a:r>
          </a:p>
          <a:p>
            <a:pPr marL="259397" indent="-259397" defTabSz="340923">
              <a:spcBef>
                <a:spcPts val="2391"/>
              </a:spcBef>
              <a:defRPr sz="1800"/>
            </a:pPr>
            <a:r>
              <a:rPr sz="2100" dirty="0"/>
              <a:t>But also called for a more </a:t>
            </a:r>
            <a:r>
              <a:rPr sz="2100" b="1" dirty="0"/>
              <a:t>personal religion</a:t>
            </a:r>
            <a:r>
              <a:rPr sz="2100" dirty="0"/>
              <a:t>, based </a:t>
            </a:r>
            <a:r>
              <a:rPr sz="2100" b="1" dirty="0"/>
              <a:t>on accurate translations of the Scriptures</a:t>
            </a:r>
            <a:r>
              <a:rPr sz="2100" dirty="0"/>
              <a:t>.</a:t>
            </a:r>
          </a:p>
        </p:txBody>
      </p:sp>
      <p:pic>
        <p:nvPicPr>
          <p:cNvPr id="172" name="Cardinal_Wolsey_Christ_Church.jpg"/>
          <p:cNvPicPr/>
          <p:nvPr/>
        </p:nvPicPr>
        <p:blipFill>
          <a:blip r:embed="rId2">
            <a:extLst/>
          </a:blip>
          <a:stretch>
            <a:fillRect/>
          </a:stretch>
        </p:blipFill>
        <p:spPr>
          <a:xfrm>
            <a:off x="3681614" y="303609"/>
            <a:ext cx="5348884" cy="6250782"/>
          </a:xfrm>
          <a:prstGeom prst="rect">
            <a:avLst/>
          </a:prstGeom>
          <a:ln w="12700">
            <a:miter lim="400000"/>
          </a:ln>
        </p:spPr>
      </p:pic>
    </p:spTree>
    <p:extLst>
      <p:ext uri="{BB962C8B-B14F-4D97-AF65-F5344CB8AC3E}">
        <p14:creationId xmlns:p14="http://schemas.microsoft.com/office/powerpoint/2010/main" val="3626995533"/>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r>
              <a:rPr lang="en-GB" dirty="0" smtClean="0"/>
              <a:t>In 1511 John Colet, humanist scholar and Dean of St Paul’s preached a sermon since made famous by historians – criticising the ambitions of the higher clergy, and its absenteeism, pluralism, simony.</a:t>
            </a:r>
          </a:p>
          <a:p>
            <a:r>
              <a:rPr lang="en-GB" dirty="0" smtClean="0"/>
              <a:t>A year before, William Melton, chancellor of </a:t>
            </a:r>
            <a:r>
              <a:rPr lang="en-GB" smtClean="0"/>
              <a:t>York Minster, </a:t>
            </a:r>
            <a:r>
              <a:rPr lang="en-GB" dirty="0" smtClean="0"/>
              <a:t>published his </a:t>
            </a:r>
            <a:r>
              <a:rPr lang="en-GB" i="1" dirty="0" err="1" smtClean="0"/>
              <a:t>Sermo</a:t>
            </a:r>
            <a:r>
              <a:rPr lang="en-GB" i="1" dirty="0" smtClean="0"/>
              <a:t> </a:t>
            </a:r>
            <a:r>
              <a:rPr lang="en-GB" i="1" dirty="0" err="1" smtClean="0"/>
              <a:t>Exhortatiorius</a:t>
            </a:r>
            <a:r>
              <a:rPr lang="en-GB" dirty="0"/>
              <a:t> </a:t>
            </a:r>
            <a:r>
              <a:rPr lang="en-GB" dirty="0" smtClean="0"/>
              <a:t>complaining about the ignorance of the clergy.</a:t>
            </a:r>
            <a:endParaRPr lang="en-GB" dirty="0"/>
          </a:p>
        </p:txBody>
      </p:sp>
    </p:spTree>
    <p:extLst>
      <p:ext uri="{BB962C8B-B14F-4D97-AF65-F5344CB8AC3E}">
        <p14:creationId xmlns:p14="http://schemas.microsoft.com/office/powerpoint/2010/main" val="1196910576"/>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p:nvPr>
        </p:nvSpPr>
        <p:spPr>
          <a:xfrm>
            <a:off x="669727" y="312539"/>
            <a:ext cx="7804547" cy="716189"/>
          </a:xfrm>
          <a:prstGeom prst="rect">
            <a:avLst/>
          </a:prstGeom>
        </p:spPr>
        <p:txBody>
          <a:bodyPr/>
          <a:lstStyle>
            <a:lvl1pPr defTabSz="438150">
              <a:defRPr sz="6000"/>
            </a:lvl1pPr>
          </a:lstStyle>
          <a:p>
            <a:pPr lvl="0">
              <a:defRPr sz="1800"/>
            </a:pPr>
            <a:r>
              <a:rPr lang="en-GB" sz="4200" dirty="0"/>
              <a:t>4 </a:t>
            </a:r>
            <a:r>
              <a:rPr sz="4200" dirty="0"/>
              <a:t>Types of Anti-clericalism</a:t>
            </a:r>
          </a:p>
        </p:txBody>
      </p:sp>
      <p:sp>
        <p:nvSpPr>
          <p:cNvPr id="178" name="Shape 178"/>
          <p:cNvSpPr>
            <a:spLocks noGrp="1"/>
          </p:cNvSpPr>
          <p:nvPr>
            <p:ph type="body" idx="1"/>
          </p:nvPr>
        </p:nvSpPr>
        <p:spPr>
          <a:xfrm>
            <a:off x="173082" y="1218902"/>
            <a:ext cx="8644636" cy="5192997"/>
          </a:xfrm>
          <a:prstGeom prst="rect">
            <a:avLst/>
          </a:prstGeom>
        </p:spPr>
        <p:txBody>
          <a:bodyPr>
            <a:noAutofit/>
          </a:bodyPr>
          <a:lstStyle/>
          <a:p>
            <a:pPr marL="343781" lvl="1" indent="-171890" defTabSz="225913">
              <a:spcBef>
                <a:spcPts val="1617"/>
              </a:spcBef>
              <a:defRPr sz="1800"/>
            </a:pPr>
            <a:r>
              <a:rPr lang="en-GB" sz="1800" b="1" dirty="0"/>
              <a:t>'Popular’</a:t>
            </a:r>
            <a:r>
              <a:rPr lang="en-GB" sz="1800" dirty="0"/>
              <a:t> anti-clericalism </a:t>
            </a:r>
            <a:r>
              <a:rPr sz="1800" dirty="0"/>
              <a:t>- a widespread dissatisfaction with the Church at a  local level, not motivated by theological principal but </a:t>
            </a:r>
            <a:r>
              <a:rPr lang="en-GB" sz="1800" dirty="0"/>
              <a:t>by a </a:t>
            </a:r>
            <a:r>
              <a:rPr sz="1800" dirty="0"/>
              <a:t>cynic</a:t>
            </a:r>
            <a:r>
              <a:rPr lang="en-GB" sz="1800" dirty="0"/>
              <a:t>ism</a:t>
            </a:r>
            <a:r>
              <a:rPr sz="1800" dirty="0"/>
              <a:t> about the motives of its office bearers.  That this existed is perhaps illustrated by Chaucer’s </a:t>
            </a:r>
            <a:r>
              <a:rPr lang="en-GB" sz="1800" dirty="0"/>
              <a:t>Canterbury Tales</a:t>
            </a:r>
            <a:r>
              <a:rPr sz="1800" dirty="0"/>
              <a:t> (late 14th century).</a:t>
            </a:r>
          </a:p>
          <a:p>
            <a:pPr marL="343781" lvl="1" indent="-171890" defTabSz="225913">
              <a:spcBef>
                <a:spcPts val="1617"/>
              </a:spcBef>
              <a:defRPr sz="1800"/>
            </a:pPr>
            <a:r>
              <a:rPr lang="en-GB" sz="1800" dirty="0"/>
              <a:t>ERASTIANISM anti-clericalism </a:t>
            </a:r>
            <a:r>
              <a:rPr sz="1800" dirty="0"/>
              <a:t>- represented by Thomas Cromwell.  This is about laymen wanting to rid the Church of foreign authority and to bring church courts within the state’s judicial framework.  This is illustrated by the reaction to the </a:t>
            </a:r>
            <a:r>
              <a:rPr lang="en-GB" sz="1800" dirty="0"/>
              <a:t>Richard </a:t>
            </a:r>
            <a:r>
              <a:rPr sz="1800" dirty="0" err="1"/>
              <a:t>Hunne</a:t>
            </a:r>
            <a:r>
              <a:rPr lang="en-GB" sz="1800" dirty="0"/>
              <a:t> </a:t>
            </a:r>
            <a:r>
              <a:rPr sz="1800" dirty="0"/>
              <a:t>case of 1512.  Christopher St </a:t>
            </a:r>
            <a:r>
              <a:rPr sz="1800" dirty="0" err="1"/>
              <a:t>Germain</a:t>
            </a:r>
            <a:r>
              <a:rPr sz="1800" dirty="0"/>
              <a:t> was an important theorist for this strand.</a:t>
            </a:r>
          </a:p>
          <a:p>
            <a:pPr marL="343781" lvl="1" indent="-171890" defTabSz="225913">
              <a:spcBef>
                <a:spcPts val="1617"/>
              </a:spcBef>
              <a:defRPr sz="1800"/>
            </a:pPr>
            <a:r>
              <a:rPr lang="en-GB" sz="1800" b="1" dirty="0"/>
              <a:t>Humanism</a:t>
            </a:r>
            <a:r>
              <a:rPr lang="en-GB" sz="1800" dirty="0"/>
              <a:t> -</a:t>
            </a:r>
            <a:r>
              <a:rPr sz="1800" dirty="0"/>
              <a:t> criticism leveled at the clergy by </a:t>
            </a:r>
            <a:r>
              <a:rPr sz="1800" b="1" dirty="0"/>
              <a:t>humanists</a:t>
            </a:r>
            <a:r>
              <a:rPr sz="1800" dirty="0"/>
              <a:t> like Erasmus and Thomas More (who remained Catholic) and Thomas Cranmer (who didn’t)</a:t>
            </a:r>
            <a:r>
              <a:rPr lang="en-GB" sz="1800" dirty="0"/>
              <a:t> because they wanted to see improvement</a:t>
            </a:r>
            <a:r>
              <a:rPr sz="1800" dirty="0"/>
              <a:t>.  This was a theologically</a:t>
            </a:r>
            <a:r>
              <a:rPr lang="en-GB" sz="1800" dirty="0"/>
              <a:t>-</a:t>
            </a:r>
            <a:r>
              <a:rPr sz="1800" dirty="0"/>
              <a:t>based </a:t>
            </a:r>
            <a:r>
              <a:rPr sz="1800" dirty="0" err="1"/>
              <a:t>progra</a:t>
            </a:r>
            <a:r>
              <a:rPr lang="en-GB" sz="1800" dirty="0"/>
              <a:t>m</a:t>
            </a:r>
            <a:r>
              <a:rPr sz="1800" dirty="0"/>
              <a:t>me of reform to bring fundamental change to Christian life in England</a:t>
            </a:r>
          </a:p>
          <a:p>
            <a:pPr marL="343781" lvl="1" indent="-171890" defTabSz="225913">
              <a:spcBef>
                <a:spcPts val="1617"/>
              </a:spcBef>
              <a:defRPr sz="1800"/>
            </a:pPr>
            <a:r>
              <a:rPr sz="1800" dirty="0"/>
              <a:t>‘</a:t>
            </a:r>
            <a:r>
              <a:rPr lang="en-GB" sz="1800" b="1" dirty="0"/>
              <a:t>H</a:t>
            </a:r>
            <a:r>
              <a:rPr sz="1800" b="1" dirty="0"/>
              <a:t>ere</a:t>
            </a:r>
            <a:r>
              <a:rPr lang="en-GB" sz="1800" b="1" dirty="0" err="1"/>
              <a:t>tical</a:t>
            </a:r>
            <a:r>
              <a:rPr lang="en-GB" sz="1800" b="1" dirty="0"/>
              <a:t> anti-clericalism</a:t>
            </a:r>
            <a:r>
              <a:rPr sz="1800" dirty="0"/>
              <a:t>’ - e.g. </a:t>
            </a:r>
            <a:r>
              <a:rPr sz="1800" dirty="0" err="1"/>
              <a:t>Lollardy</a:t>
            </a:r>
            <a:r>
              <a:rPr sz="1800" dirty="0"/>
              <a:t>, a fourteenth century heresy, that shared many of the concerns of Lutheranism - for vernacular scripture, personal piety, opposing many features of traditional religion, including some of the sacraments and the cult of saints.  There is evidence of its survival into the 16th century, and must have provided some support for Lutheranism, there is no evidence for this in the north of England.</a:t>
            </a:r>
          </a:p>
        </p:txBody>
      </p:sp>
    </p:spTree>
    <p:extLst>
      <p:ext uri="{BB962C8B-B14F-4D97-AF65-F5344CB8AC3E}">
        <p14:creationId xmlns:p14="http://schemas.microsoft.com/office/powerpoint/2010/main" val="327779280"/>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811" y="0"/>
            <a:ext cx="7804547" cy="593685"/>
          </a:xfrm>
        </p:spPr>
        <p:txBody>
          <a:bodyPr>
            <a:normAutofit fontScale="90000"/>
          </a:bodyPr>
          <a:lstStyle/>
          <a:p>
            <a:r>
              <a:rPr lang="en-GB" dirty="0" smtClean="0"/>
              <a:t>Lutheranism</a:t>
            </a:r>
            <a:endParaRPr lang="en-GB" dirty="0"/>
          </a:p>
        </p:txBody>
      </p:sp>
      <p:sp>
        <p:nvSpPr>
          <p:cNvPr id="3" name="Text Placeholder 2"/>
          <p:cNvSpPr>
            <a:spLocks noGrp="1"/>
          </p:cNvSpPr>
          <p:nvPr>
            <p:ph type="body" idx="1"/>
          </p:nvPr>
        </p:nvSpPr>
        <p:spPr>
          <a:xfrm>
            <a:off x="116505" y="846838"/>
            <a:ext cx="8809729" cy="5771891"/>
          </a:xfrm>
        </p:spPr>
        <p:txBody>
          <a:bodyPr>
            <a:normAutofit fontScale="55000" lnSpcReduction="20000"/>
          </a:bodyPr>
          <a:lstStyle/>
          <a:p>
            <a:r>
              <a:rPr lang="en-GB" sz="3600" dirty="0"/>
              <a:t>Like many of his contemporaries, Martin Luther was a humanist, so his ‘reformation’ was very much based on a new and closer reading of the scriptures.</a:t>
            </a:r>
          </a:p>
          <a:p>
            <a:r>
              <a:rPr lang="en-GB" sz="3600" dirty="0"/>
              <a:t>Where he differed from Erasmus, Thomas More and other humanists was that he did not merely see the system as corrupt. He saw it as CORRUPTING.  </a:t>
            </a:r>
          </a:p>
          <a:p>
            <a:r>
              <a:rPr lang="en-GB" sz="3600" dirty="0"/>
              <a:t>His initial focus was an attack on indulgences in 1517.  He argued bitterly in his 95 theses that salvation was not something that the church could sell.</a:t>
            </a:r>
          </a:p>
          <a:p>
            <a:r>
              <a:rPr lang="en-GB" sz="3600" dirty="0"/>
              <a:t>More fundamentally, salvation could not be EARNED at all.  Instead it was a free gift of god.</a:t>
            </a:r>
          </a:p>
          <a:p>
            <a:pPr lvl="1"/>
            <a:r>
              <a:rPr lang="en-GB" sz="3600" dirty="0"/>
              <a:t>For example - “Knowing that a man is not justified by the works of the law, but by the faith of Jesus Christ, even we have believed in Jesus Christ, that we might be justified by the faith of Christ, and not by the works of the law: for by the works of the law shall no flesh be justified” (</a:t>
            </a:r>
            <a:r>
              <a:rPr lang="en-GB" sz="3600" dirty="0">
                <a:hlinkClick r:id="rId2"/>
              </a:rPr>
              <a:t>Gal. 2:16</a:t>
            </a:r>
            <a:r>
              <a:rPr lang="en-GB" sz="3600" dirty="0"/>
              <a:t>)</a:t>
            </a:r>
          </a:p>
          <a:p>
            <a:pPr marL="312528" lvl="1" indent="0">
              <a:buNone/>
            </a:pPr>
            <a:r>
              <a:rPr lang="en-GB" sz="3600" dirty="0"/>
              <a:t>Luther’s central claim was that Salvation was by faith alone (sola fide)</a:t>
            </a:r>
          </a:p>
          <a:p>
            <a:pPr marL="312528" lvl="1" indent="0">
              <a:buNone/>
            </a:pPr>
            <a:r>
              <a:rPr lang="en-GB" sz="3600" dirty="0"/>
              <a:t>Why was this claim so revolutionary?</a:t>
            </a:r>
          </a:p>
          <a:p>
            <a:pPr lvl="1"/>
            <a:endParaRPr lang="en-GB" dirty="0"/>
          </a:p>
        </p:txBody>
      </p:sp>
    </p:spTree>
    <p:extLst>
      <p:ext uri="{BB962C8B-B14F-4D97-AF65-F5344CB8AC3E}">
        <p14:creationId xmlns:p14="http://schemas.microsoft.com/office/powerpoint/2010/main" val="2336561165"/>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Lutheranism</a:t>
            </a:r>
            <a:endParaRPr lang="en-GB" dirty="0"/>
          </a:p>
        </p:txBody>
      </p:sp>
      <p:sp>
        <p:nvSpPr>
          <p:cNvPr id="3" name="Text Placeholder 2"/>
          <p:cNvSpPr>
            <a:spLocks noGrp="1"/>
          </p:cNvSpPr>
          <p:nvPr>
            <p:ph type="body" idx="1"/>
          </p:nvPr>
        </p:nvSpPr>
        <p:spPr/>
        <p:txBody>
          <a:bodyPr/>
          <a:lstStyle/>
          <a:p>
            <a:r>
              <a:rPr lang="en-GB" dirty="0" smtClean="0"/>
              <a:t>Besides </a:t>
            </a:r>
            <a:r>
              <a:rPr lang="en-GB" b="1" dirty="0" smtClean="0"/>
              <a:t>sola fide</a:t>
            </a:r>
            <a:r>
              <a:rPr lang="en-GB" dirty="0" smtClean="0"/>
              <a:t>, Luther commended two other key ideas:</a:t>
            </a:r>
          </a:p>
          <a:p>
            <a:r>
              <a:rPr lang="en-GB" b="1" dirty="0" smtClean="0"/>
              <a:t>Sola Scriptura</a:t>
            </a:r>
          </a:p>
          <a:p>
            <a:r>
              <a:rPr lang="en-GB" b="1" dirty="0" smtClean="0"/>
              <a:t>The priesthood of all believers</a:t>
            </a:r>
            <a:r>
              <a:rPr lang="en-GB" dirty="0" smtClean="0"/>
              <a:t>.</a:t>
            </a:r>
          </a:p>
        </p:txBody>
      </p:sp>
    </p:spTree>
    <p:extLst>
      <p:ext uri="{BB962C8B-B14F-4D97-AF65-F5344CB8AC3E}">
        <p14:creationId xmlns:p14="http://schemas.microsoft.com/office/powerpoint/2010/main" val="3687567329"/>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r>
              <a:rPr lang="en-GB" dirty="0" smtClean="0"/>
              <a:t>Be aware these are ideas at this stage – it is not clear what </a:t>
            </a:r>
            <a:r>
              <a:rPr lang="en-GB" dirty="0" err="1" smtClean="0"/>
              <a:t>protestantism</a:t>
            </a:r>
            <a:r>
              <a:rPr lang="en-GB" dirty="0" smtClean="0"/>
              <a:t> is.</a:t>
            </a:r>
          </a:p>
          <a:p>
            <a:r>
              <a:rPr lang="en-GB" dirty="0" smtClean="0"/>
              <a:t>Not every ‘protestant’ agrees with Luther – Melanchthon, Martin </a:t>
            </a:r>
            <a:r>
              <a:rPr lang="en-GB" dirty="0" err="1" smtClean="0"/>
              <a:t>Bucer</a:t>
            </a:r>
            <a:r>
              <a:rPr lang="en-GB" dirty="0" smtClean="0"/>
              <a:t>, and later Calvin – have different views on matters such as the Mass, predestination etc.</a:t>
            </a:r>
            <a:endParaRPr lang="en-GB" dirty="0"/>
          </a:p>
        </p:txBody>
      </p:sp>
    </p:spTree>
    <p:extLst>
      <p:ext uri="{BB962C8B-B14F-4D97-AF65-F5344CB8AC3E}">
        <p14:creationId xmlns:p14="http://schemas.microsoft.com/office/powerpoint/2010/main" val="6364420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p:nvPr>
        </p:nvSpPr>
        <p:spPr>
          <a:xfrm>
            <a:off x="622811" y="19063"/>
            <a:ext cx="7804547" cy="1518047"/>
          </a:xfrm>
          <a:prstGeom prst="rect">
            <a:avLst/>
          </a:prstGeom>
        </p:spPr>
        <p:txBody>
          <a:bodyPr>
            <a:normAutofit/>
          </a:bodyPr>
          <a:lstStyle>
            <a:lvl1pPr defTabSz="490727">
              <a:defRPr sz="6719"/>
            </a:lvl1pPr>
          </a:lstStyle>
          <a:p>
            <a:pPr lvl="0">
              <a:defRPr sz="1800"/>
            </a:pPr>
            <a:r>
              <a:rPr lang="en-GB" sz="3400" dirty="0"/>
              <a:t>The </a:t>
            </a:r>
            <a:r>
              <a:rPr sz="3400" dirty="0"/>
              <a:t>role of Anne Boleyn</a:t>
            </a:r>
          </a:p>
        </p:txBody>
      </p:sp>
      <p:sp>
        <p:nvSpPr>
          <p:cNvPr id="181" name="Shape 181"/>
          <p:cNvSpPr>
            <a:spLocks noGrp="1"/>
          </p:cNvSpPr>
          <p:nvPr>
            <p:ph type="body" idx="1"/>
          </p:nvPr>
        </p:nvSpPr>
        <p:spPr>
          <a:xfrm>
            <a:off x="369659" y="998730"/>
            <a:ext cx="8252791" cy="5468108"/>
          </a:xfrm>
          <a:prstGeom prst="rect">
            <a:avLst/>
          </a:prstGeom>
        </p:spPr>
        <p:txBody>
          <a:bodyPr>
            <a:noAutofit/>
          </a:bodyPr>
          <a:lstStyle/>
          <a:p>
            <a:pPr marL="0" lvl="1" indent="99651" defTabSz="254666">
              <a:spcBef>
                <a:spcPts val="1828"/>
              </a:spcBef>
              <a:buSzTx/>
              <a:buNone/>
              <a:defRPr sz="1800"/>
            </a:pPr>
            <a:r>
              <a:rPr sz="2200" dirty="0"/>
              <a:t>Anne Boleyn became an advocate for protestants it would seem.  We know that she lent Henry Tyndale’s Obedience of a Christian Man’, a book which used Old Testament and early Christian history to defend the power and authority of kings and to insist that the King’s subjects owed allegiance only to their king. </a:t>
            </a:r>
          </a:p>
          <a:p>
            <a:pPr marL="304491" lvl="1" indent="-204840" defTabSz="254666">
              <a:spcBef>
                <a:spcPts val="1828"/>
              </a:spcBef>
              <a:buSzPct val="100000"/>
              <a:defRPr sz="1800"/>
            </a:pPr>
            <a:r>
              <a:rPr sz="2200" dirty="0"/>
              <a:t>Simon Fish’s </a:t>
            </a:r>
            <a:r>
              <a:rPr sz="2200" b="1" i="1" dirty="0"/>
              <a:t>A Supplication for the Beggars </a:t>
            </a:r>
            <a:r>
              <a:rPr sz="2200" dirty="0"/>
              <a:t>was addressed to the king and fiercely </a:t>
            </a:r>
            <a:r>
              <a:rPr sz="2200" dirty="0" err="1"/>
              <a:t>criti</a:t>
            </a:r>
            <a:r>
              <a:rPr lang="en-GB" sz="2200" dirty="0" err="1"/>
              <a:t>ciz</a:t>
            </a:r>
            <a:r>
              <a:rPr sz="2200" dirty="0" err="1"/>
              <a:t>ed</a:t>
            </a:r>
            <a:r>
              <a:rPr sz="2200" dirty="0"/>
              <a:t> greedy and over-fed clerics.</a:t>
            </a:r>
          </a:p>
          <a:p>
            <a:pPr marL="304491" lvl="1" indent="-204840" defTabSz="254666">
              <a:spcBef>
                <a:spcPts val="1828"/>
              </a:spcBef>
              <a:buSzPct val="100000"/>
              <a:defRPr sz="1800"/>
            </a:pPr>
            <a:r>
              <a:rPr sz="2200" dirty="0"/>
              <a:t>Christopher St </a:t>
            </a:r>
            <a:r>
              <a:rPr sz="2200" dirty="0" err="1"/>
              <a:t>Germain</a:t>
            </a:r>
            <a:r>
              <a:rPr sz="2200" dirty="0"/>
              <a:t> </a:t>
            </a:r>
            <a:r>
              <a:rPr sz="2200" dirty="0" err="1"/>
              <a:t>emphasised</a:t>
            </a:r>
            <a:r>
              <a:rPr sz="2200" dirty="0"/>
              <a:t> the role of the state in controlling the church - using scriptural support and earlier thinkers like </a:t>
            </a:r>
            <a:r>
              <a:rPr sz="2200" dirty="0" err="1"/>
              <a:t>Marsilius</a:t>
            </a:r>
            <a:r>
              <a:rPr sz="2200" dirty="0"/>
              <a:t> of Padua.  He also attacked the church for its abuses and alleged racketeering.</a:t>
            </a:r>
          </a:p>
          <a:p>
            <a:pPr marL="0" lvl="1" indent="99651" defTabSz="254666">
              <a:spcBef>
                <a:spcPts val="1828"/>
              </a:spcBef>
              <a:buSzTx/>
              <a:buNone/>
              <a:defRPr sz="1800"/>
            </a:pPr>
            <a:r>
              <a:rPr sz="2200" dirty="0"/>
              <a:t>Anne Boleyn was also in regular contact with a group of Cambridge academics who included Hugh and William </a:t>
            </a:r>
            <a:r>
              <a:rPr sz="2200" dirty="0" err="1"/>
              <a:t>Lattimer</a:t>
            </a:r>
            <a:r>
              <a:rPr sz="2200" dirty="0"/>
              <a:t>, Matthew Parker and, most prominently, Thomas Cranmer.</a:t>
            </a:r>
            <a:endParaRPr lang="en-GB" sz="2200" dirty="0"/>
          </a:p>
        </p:txBody>
      </p:sp>
    </p:spTree>
    <p:extLst>
      <p:ext uri="{BB962C8B-B14F-4D97-AF65-F5344CB8AC3E}">
        <p14:creationId xmlns:p14="http://schemas.microsoft.com/office/powerpoint/2010/main" val="145153361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How popular was the pre-reformation church?</a:t>
            </a:r>
          </a:p>
        </p:txBody>
      </p:sp>
      <p:sp>
        <p:nvSpPr>
          <p:cNvPr id="3" name="Text Placeholder 2"/>
          <p:cNvSpPr>
            <a:spLocks noGrp="1"/>
          </p:cNvSpPr>
          <p:nvPr>
            <p:ph type="body" idx="1"/>
          </p:nvPr>
        </p:nvSpPr>
        <p:spPr>
          <a:xfrm>
            <a:off x="673442" y="1960712"/>
            <a:ext cx="7804547" cy="4420195"/>
          </a:xfrm>
        </p:spPr>
        <p:txBody>
          <a:bodyPr>
            <a:normAutofit/>
          </a:bodyPr>
          <a:lstStyle/>
          <a:p>
            <a:pPr marL="0" lvl="1" indent="99651" defTabSz="254666">
              <a:spcBef>
                <a:spcPts val="1828"/>
              </a:spcBef>
              <a:buSzTx/>
              <a:buNone/>
              <a:defRPr sz="1800"/>
            </a:pPr>
            <a:r>
              <a:rPr lang="en-GB" sz="2200" dirty="0"/>
              <a:t>Some historians would have us believe that this was more or less all there was to reformation in England – that being politically motivated it was IMPOSED from above on an unwilling populace (</a:t>
            </a:r>
            <a:r>
              <a:rPr lang="en-GB" sz="2200" dirty="0" err="1"/>
              <a:t>Eamon</a:t>
            </a:r>
            <a:r>
              <a:rPr lang="en-GB" sz="2200" dirty="0"/>
              <a:t> Duffy).</a:t>
            </a:r>
          </a:p>
          <a:p>
            <a:pPr marL="0" lvl="1" indent="99651" defTabSz="254666">
              <a:spcBef>
                <a:spcPts val="1828"/>
              </a:spcBef>
              <a:buSzTx/>
              <a:buNone/>
              <a:defRPr sz="1800"/>
            </a:pPr>
            <a:r>
              <a:rPr lang="en-GB" sz="2200" dirty="0"/>
              <a:t>However, others – like A.G. Dickens – argue that there was in fact a groundswell of opinion within England that the Church was ‘unseaworthy’ and that the momentum for Reformation came from below.  </a:t>
            </a:r>
          </a:p>
          <a:p>
            <a:pPr marL="0" lvl="1" indent="99651" defTabSz="254666">
              <a:spcBef>
                <a:spcPts val="1828"/>
              </a:spcBef>
              <a:buSzTx/>
              <a:buNone/>
              <a:defRPr sz="1800"/>
            </a:pPr>
            <a:r>
              <a:rPr lang="en-GB" sz="2200" dirty="0"/>
              <a:t>The King’s Great Matter was therefore the OCCASION for the Reformation but not its fundamental cause.</a:t>
            </a:r>
          </a:p>
          <a:p>
            <a:endParaRPr lang="en-GB" sz="2200" dirty="0"/>
          </a:p>
        </p:txBody>
      </p:sp>
    </p:spTree>
    <p:extLst>
      <p:ext uri="{BB962C8B-B14F-4D97-AF65-F5344CB8AC3E}">
        <p14:creationId xmlns:p14="http://schemas.microsoft.com/office/powerpoint/2010/main" val="253638113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popular was the pre-reformation church?</a:t>
            </a:r>
            <a:endParaRPr lang="en-GB" dirty="0"/>
          </a:p>
        </p:txBody>
      </p:sp>
      <p:sp>
        <p:nvSpPr>
          <p:cNvPr id="3" name="Text Placeholder 2"/>
          <p:cNvSpPr>
            <a:spLocks noGrp="1"/>
          </p:cNvSpPr>
          <p:nvPr>
            <p:ph type="body" idx="1"/>
          </p:nvPr>
        </p:nvSpPr>
        <p:spPr/>
        <p:txBody>
          <a:bodyPr>
            <a:normAutofit/>
          </a:bodyPr>
          <a:lstStyle/>
          <a:p>
            <a:r>
              <a:rPr lang="en-GB" dirty="0" smtClean="0"/>
              <a:t>Study </a:t>
            </a:r>
            <a:r>
              <a:rPr lang="en-GB" dirty="0"/>
              <a:t>the chart 9D and sources 9.10-9.14 on pages </a:t>
            </a:r>
            <a:r>
              <a:rPr lang="en-GB" dirty="0" smtClean="0"/>
              <a:t>112-113. </a:t>
            </a:r>
          </a:p>
          <a:p>
            <a:r>
              <a:rPr lang="en-GB" dirty="0" smtClean="0"/>
              <a:t>Then read the sources 9.10-9.14. </a:t>
            </a:r>
          </a:p>
          <a:p>
            <a:r>
              <a:rPr lang="en-GB" dirty="0" smtClean="0"/>
              <a:t>Write a substantial conclusion (or more if you wish) to the question, citing the historians and using what arguments you can.</a:t>
            </a:r>
            <a:endParaRPr lang="en-GB" dirty="0"/>
          </a:p>
        </p:txBody>
      </p:sp>
    </p:spTree>
    <p:extLst>
      <p:ext uri="{BB962C8B-B14F-4D97-AF65-F5344CB8AC3E}">
        <p14:creationId xmlns:p14="http://schemas.microsoft.com/office/powerpoint/2010/main" val="2476763984"/>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7804547" cy="1518047"/>
          </a:xfrm>
        </p:spPr>
        <p:txBody>
          <a:bodyPr>
            <a:normAutofit fontScale="90000"/>
          </a:bodyPr>
          <a:lstStyle/>
          <a:p>
            <a:r>
              <a:rPr lang="en-GB" sz="3600" dirty="0"/>
              <a:t>Were the origins of the English Reformation from above or below?</a:t>
            </a:r>
            <a:r>
              <a:rPr lang="en-GB" dirty="0"/>
              <a:t/>
            </a:r>
            <a:br>
              <a:rPr lang="en-GB" dirty="0"/>
            </a:br>
            <a:r>
              <a:rPr lang="en-GB" dirty="0"/>
              <a:t> </a:t>
            </a:r>
            <a:br>
              <a:rPr lang="en-GB" dirty="0"/>
            </a:br>
            <a:endParaRPr lang="en-GB" dirty="0"/>
          </a:p>
        </p:txBody>
      </p:sp>
      <p:sp>
        <p:nvSpPr>
          <p:cNvPr id="3" name="Text Placeholder 2"/>
          <p:cNvSpPr>
            <a:spLocks noGrp="1"/>
          </p:cNvSpPr>
          <p:nvPr>
            <p:ph type="body" idx="1"/>
          </p:nvPr>
        </p:nvSpPr>
        <p:spPr>
          <a:xfrm>
            <a:off x="251520" y="1196752"/>
            <a:ext cx="8892480" cy="5661248"/>
          </a:xfrm>
        </p:spPr>
        <p:txBody>
          <a:bodyPr>
            <a:normAutofit fontScale="92500" lnSpcReduction="20000"/>
          </a:bodyPr>
          <a:lstStyle/>
          <a:p>
            <a:pPr lvl="0"/>
            <a:r>
              <a:rPr lang="en-GB" sz="2800" b="1" dirty="0" smtClean="0"/>
              <a:t>From </a:t>
            </a:r>
            <a:r>
              <a:rPr lang="en-GB" sz="2800" b="1" dirty="0"/>
              <a:t>below </a:t>
            </a:r>
            <a:r>
              <a:rPr lang="en-GB" sz="2800" dirty="0"/>
              <a:t>(AG Dickens).  The English church of the 1520s was ‘an unseaworthy vessel’, undermined by corruption, ignorance and a clergy wedded to unthinking conservatism.  Widespread discontent, in the form of </a:t>
            </a:r>
            <a:r>
              <a:rPr lang="en-GB" sz="2800" dirty="0" err="1"/>
              <a:t>Lollardy</a:t>
            </a:r>
            <a:r>
              <a:rPr lang="en-GB" sz="2800" dirty="0"/>
              <a:t> and anti-clericalism, then of reforming and Lutheran ideas, created a pressure for change.  Cromwell personified those beliefs and engineered reform, but did not create the demand for it. (</a:t>
            </a:r>
            <a:r>
              <a:rPr lang="en-GB" sz="2800" i="1" dirty="0"/>
              <a:t>pp124-25</a:t>
            </a:r>
            <a:r>
              <a:rPr lang="en-GB" sz="2800" dirty="0"/>
              <a:t>)</a:t>
            </a:r>
          </a:p>
          <a:p>
            <a:endParaRPr lang="en-GB" sz="2800" dirty="0"/>
          </a:p>
          <a:p>
            <a:pPr lvl="0"/>
            <a:r>
              <a:rPr lang="en-GB" sz="2800" b="1" dirty="0"/>
              <a:t>From above </a:t>
            </a:r>
            <a:r>
              <a:rPr lang="en-GB" sz="2800" dirty="0"/>
              <a:t>(Christopher </a:t>
            </a:r>
            <a:r>
              <a:rPr lang="en-GB" sz="2800" dirty="0" err="1"/>
              <a:t>Haigh</a:t>
            </a:r>
            <a:r>
              <a:rPr lang="en-GB" sz="2800" dirty="0"/>
              <a:t>, JJ </a:t>
            </a:r>
            <a:r>
              <a:rPr lang="en-GB" sz="2800" dirty="0" err="1"/>
              <a:t>Scarisbrick</a:t>
            </a:r>
            <a:r>
              <a:rPr lang="en-GB" sz="2800" dirty="0"/>
              <a:t>, </a:t>
            </a:r>
            <a:r>
              <a:rPr lang="en-GB" sz="2800" dirty="0" err="1"/>
              <a:t>Eamonn</a:t>
            </a:r>
            <a:r>
              <a:rPr lang="en-GB" sz="2800" dirty="0"/>
              <a:t> Duffy).  The English church was widely accepted by the English people.  Evidence of this abounds: endowments, lay fraternities and guilds, popular devotion.  Instead, the real origin of the reformation is Henry’s divorce; change was imposed upon an unwilling people.  (</a:t>
            </a:r>
            <a:r>
              <a:rPr lang="en-GB" sz="2800" i="1" dirty="0"/>
              <a:t>pp125-26</a:t>
            </a:r>
            <a:r>
              <a:rPr lang="en-GB" sz="2800" dirty="0"/>
              <a:t>)</a:t>
            </a:r>
          </a:p>
          <a:p>
            <a:endParaRPr lang="en-GB" dirty="0"/>
          </a:p>
        </p:txBody>
      </p:sp>
    </p:spTree>
    <p:extLst>
      <p:ext uri="{BB962C8B-B14F-4D97-AF65-F5344CB8AC3E}">
        <p14:creationId xmlns:p14="http://schemas.microsoft.com/office/powerpoint/2010/main" val="1464024221"/>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p:cNvSpPr>
          <p:nvPr>
            <p:ph type="title"/>
          </p:nvPr>
        </p:nvSpPr>
        <p:spPr>
          <a:prstGeom prst="rect">
            <a:avLst/>
          </a:prstGeom>
        </p:spPr>
        <p:txBody>
          <a:bodyPr/>
          <a:lstStyle>
            <a:lvl1pPr defTabSz="543305">
              <a:defRPr sz="7440"/>
            </a:lvl1pPr>
          </a:lstStyle>
          <a:p>
            <a:pPr lvl="0">
              <a:defRPr sz="1800"/>
            </a:pPr>
            <a:r>
              <a:rPr sz="5200"/>
              <a:t>Robert Whiting concludes</a:t>
            </a:r>
          </a:p>
        </p:txBody>
      </p:sp>
      <p:sp>
        <p:nvSpPr>
          <p:cNvPr id="187" name="Shape 187"/>
          <p:cNvSpPr>
            <a:spLocks noGrp="1"/>
          </p:cNvSpPr>
          <p:nvPr>
            <p:ph type="body" idx="1"/>
          </p:nvPr>
        </p:nvSpPr>
        <p:spPr>
          <a:prstGeom prst="rect">
            <a:avLst/>
          </a:prstGeom>
        </p:spPr>
        <p:txBody>
          <a:bodyPr>
            <a:noAutofit/>
          </a:bodyPr>
          <a:lstStyle/>
          <a:p>
            <a:pPr lvl="0">
              <a:defRPr sz="1800"/>
            </a:pPr>
            <a:r>
              <a:rPr sz="3200" dirty="0"/>
              <a:t>The evidence surveyed would suggest that, on the eve of the </a:t>
            </a:r>
            <a:r>
              <a:rPr sz="3200" dirty="0" err="1"/>
              <a:t>Henrician</a:t>
            </a:r>
            <a:r>
              <a:rPr sz="3200" dirty="0"/>
              <a:t> Reformation, traditional religion continued to attract a substantial and often impressive degree of popular support. This support, however, was markedly higher for some components (like parish churches) than for others (like monasteries). In general… it seems also to have been higher in the north and west than in the south-east.’</a:t>
            </a:r>
            <a:endParaRPr lang="en-GB" sz="3200" dirty="0"/>
          </a:p>
        </p:txBody>
      </p:sp>
    </p:spTree>
    <p:extLst>
      <p:ext uri="{BB962C8B-B14F-4D97-AF65-F5344CB8AC3E}">
        <p14:creationId xmlns:p14="http://schemas.microsoft.com/office/powerpoint/2010/main" val="75235223"/>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prstGeom prst="rect">
            <a:avLst/>
          </a:prstGeom>
        </p:spPr>
        <p:txBody>
          <a:bodyPr/>
          <a:lstStyle/>
          <a:p>
            <a:pPr lvl="0">
              <a:defRPr sz="1800"/>
            </a:pPr>
            <a:endParaRPr dirty="0"/>
          </a:p>
        </p:txBody>
      </p:sp>
      <p:sp>
        <p:nvSpPr>
          <p:cNvPr id="184" name="Shape 184"/>
          <p:cNvSpPr>
            <a:spLocks noGrp="1"/>
          </p:cNvSpPr>
          <p:nvPr>
            <p:ph type="body" idx="1"/>
          </p:nvPr>
        </p:nvSpPr>
        <p:spPr>
          <a:prstGeom prst="rect">
            <a:avLst/>
          </a:prstGeom>
        </p:spPr>
        <p:txBody>
          <a:bodyPr>
            <a:normAutofit/>
          </a:bodyPr>
          <a:lstStyle/>
          <a:p>
            <a:pPr lvl="0">
              <a:defRPr sz="1800"/>
            </a:pPr>
            <a:r>
              <a:rPr lang="en-GB" sz="2800" dirty="0"/>
              <a:t>Who is closer to the truth, A.G. Dickens or </a:t>
            </a:r>
            <a:r>
              <a:rPr lang="en-GB" sz="2800" dirty="0" err="1"/>
              <a:t>Eamon</a:t>
            </a:r>
            <a:r>
              <a:rPr lang="en-GB" sz="2800" dirty="0"/>
              <a:t> Duffy and why?</a:t>
            </a:r>
            <a:endParaRPr sz="2800" dirty="0"/>
          </a:p>
        </p:txBody>
      </p:sp>
    </p:spTree>
    <p:extLst>
      <p:ext uri="{BB962C8B-B14F-4D97-AF65-F5344CB8AC3E}">
        <p14:creationId xmlns:p14="http://schemas.microsoft.com/office/powerpoint/2010/main" val="402056552"/>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p>
            <a:pPr lvl="0">
              <a:defRPr sz="1800"/>
            </a:pPr>
            <a:endParaRPr dirty="0"/>
          </a:p>
        </p:txBody>
      </p:sp>
      <p:sp>
        <p:nvSpPr>
          <p:cNvPr id="190" name="Shape 190"/>
          <p:cNvSpPr>
            <a:spLocks noGrp="1"/>
          </p:cNvSpPr>
          <p:nvPr>
            <p:ph type="body" idx="1"/>
          </p:nvPr>
        </p:nvSpPr>
        <p:spPr>
          <a:prstGeom prst="rect">
            <a:avLst/>
          </a:prstGeom>
        </p:spPr>
        <p:txBody>
          <a:bodyPr/>
          <a:lstStyle/>
          <a:p>
            <a:pPr lvl="0"/>
            <a:r>
              <a:rPr lang="en-GB" dirty="0" smtClean="0"/>
              <a:t>Wolsey received a papal commission to dissolve smaller monasteries</a:t>
            </a:r>
          </a:p>
          <a:p>
            <a:pPr lvl="0"/>
            <a:r>
              <a:rPr lang="en-GB" dirty="0" smtClean="0"/>
              <a:t>So is Henry showing himself to be a good steward by closing down the smaller monasteries.</a:t>
            </a:r>
          </a:p>
          <a:p>
            <a:pPr lvl="0"/>
            <a:r>
              <a:rPr lang="en-GB" dirty="0" err="1" smtClean="0"/>
              <a:t>Suffragan</a:t>
            </a:r>
            <a:r>
              <a:rPr lang="en-GB" dirty="0" smtClean="0"/>
              <a:t> Bishops Act – all but one of the new bishoprics are former abbots.</a:t>
            </a:r>
            <a:endParaRPr dirty="0"/>
          </a:p>
        </p:txBody>
      </p:sp>
    </p:spTree>
    <p:extLst>
      <p:ext uri="{BB962C8B-B14F-4D97-AF65-F5344CB8AC3E}">
        <p14:creationId xmlns:p14="http://schemas.microsoft.com/office/powerpoint/2010/main" val="909995489"/>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xfrm>
            <a:off x="580430" y="-241102"/>
            <a:ext cx="7804547" cy="1518047"/>
          </a:xfrm>
          <a:prstGeom prst="rect">
            <a:avLst/>
          </a:prstGeom>
        </p:spPr>
        <p:txBody>
          <a:bodyPr/>
          <a:lstStyle/>
          <a:p>
            <a:pPr lvl="0">
              <a:defRPr sz="1800"/>
            </a:pPr>
            <a:r>
              <a:rPr/>
              <a:t>Key events/phases</a:t>
            </a:r>
          </a:p>
        </p:txBody>
      </p:sp>
      <p:sp>
        <p:nvSpPr>
          <p:cNvPr id="193" name="Shape 193"/>
          <p:cNvSpPr>
            <a:spLocks noGrp="1"/>
          </p:cNvSpPr>
          <p:nvPr>
            <p:ph type="body" idx="1"/>
          </p:nvPr>
        </p:nvSpPr>
        <p:spPr>
          <a:xfrm>
            <a:off x="523642" y="1339453"/>
            <a:ext cx="8096716" cy="5059924"/>
          </a:xfrm>
          <a:prstGeom prst="rect">
            <a:avLst/>
          </a:prstGeom>
        </p:spPr>
        <p:txBody>
          <a:bodyPr/>
          <a:lstStyle/>
          <a:p>
            <a:pPr marL="146888" indent="-146888" defTabSz="193053">
              <a:spcBef>
                <a:spcPts val="1336"/>
              </a:spcBef>
              <a:defRPr sz="1800"/>
            </a:pPr>
            <a:r>
              <a:rPr sz="1200"/>
              <a:t>1521 - Doubts about succession probably already arising</a:t>
            </a:r>
          </a:p>
          <a:p>
            <a:pPr marL="146888" indent="-146888" defTabSz="193053">
              <a:spcBef>
                <a:spcPts val="1336"/>
              </a:spcBef>
              <a:defRPr sz="1800"/>
            </a:pPr>
            <a:r>
              <a:rPr sz="1200"/>
              <a:t>1524 - Henry stops sleeping with Catherine</a:t>
            </a:r>
          </a:p>
          <a:p>
            <a:pPr marL="146888" indent="-146888" defTabSz="193053">
              <a:spcBef>
                <a:spcPts val="1336"/>
              </a:spcBef>
              <a:defRPr sz="1800"/>
            </a:pPr>
            <a:r>
              <a:rPr sz="1200"/>
              <a:t>1526 - Henry begins affair with Anne Boleyn</a:t>
            </a:r>
          </a:p>
          <a:p>
            <a:pPr marL="146888" indent="-146888" defTabSz="193053">
              <a:spcBef>
                <a:spcPts val="1336"/>
              </a:spcBef>
              <a:defRPr sz="1800"/>
            </a:pPr>
            <a:r>
              <a:rPr sz="1200"/>
              <a:t>1527 - </a:t>
            </a:r>
            <a:r>
              <a:rPr sz="1200" b="1"/>
              <a:t>First phase</a:t>
            </a:r>
            <a:r>
              <a:rPr sz="1200"/>
              <a:t> of divorce quest - diplomatic negotiations with Rome, William Knight sent to Rome - evidence that Henry has his doubts about Wolsey’s ability or desire to obtain the divorce.  Henry informs Catherine of his intentions.</a:t>
            </a:r>
          </a:p>
          <a:p>
            <a:pPr marL="146888" indent="-146888" defTabSz="193053">
              <a:spcBef>
                <a:spcPts val="1336"/>
              </a:spcBef>
              <a:defRPr sz="1800"/>
            </a:pPr>
            <a:r>
              <a:rPr sz="1200"/>
              <a:t>1528 - </a:t>
            </a:r>
            <a:r>
              <a:rPr sz="1200" b="1"/>
              <a:t>Second phase</a:t>
            </a:r>
            <a:r>
              <a:rPr sz="1200"/>
              <a:t> Wolsey attempts to obtain obtain divorce by getting legatine council held in England</a:t>
            </a:r>
          </a:p>
          <a:p>
            <a:pPr marL="146888" indent="-146888" defTabSz="193053">
              <a:spcBef>
                <a:spcPts val="1336"/>
              </a:spcBef>
              <a:defRPr sz="1800"/>
            </a:pPr>
            <a:r>
              <a:rPr sz="1200"/>
              <a:t>1529 - Council advoked to Rome - </a:t>
            </a:r>
            <a:r>
              <a:rPr sz="1200" b="1"/>
              <a:t>begins the third phase</a:t>
            </a:r>
            <a:r>
              <a:rPr sz="1200"/>
              <a:t> of the quest for the divorce - about which Historians have debated whether Henry was in a state of ‘policy drift’ (Elton; Randell), or preparing the foundations for a break (Bernard).</a:t>
            </a:r>
          </a:p>
          <a:p>
            <a:pPr marL="146888" indent="-146888" defTabSz="193053">
              <a:spcBef>
                <a:spcPts val="1336"/>
              </a:spcBef>
              <a:defRPr sz="1800"/>
            </a:pPr>
            <a:r>
              <a:rPr sz="1200"/>
              <a:t>1532 - Submission of the Clergy - seen by Thomas More as a turning point, and he resigns as Lord Chancellor the day after on May 16th.  </a:t>
            </a:r>
          </a:p>
          <a:p>
            <a:pPr marL="146888" indent="-146888" defTabSz="193053">
              <a:spcBef>
                <a:spcPts val="1336"/>
              </a:spcBef>
              <a:defRPr sz="1800"/>
            </a:pPr>
            <a:r>
              <a:rPr sz="1200"/>
              <a:t>1532 - August Archbishop Warham dies</a:t>
            </a:r>
          </a:p>
          <a:p>
            <a:pPr marL="146888" indent="-146888" defTabSz="193053">
              <a:spcBef>
                <a:spcPts val="1336"/>
              </a:spcBef>
              <a:defRPr sz="1800"/>
            </a:pPr>
            <a:r>
              <a:rPr sz="1200"/>
              <a:t>1532 - December - Anne Boleyn accompanies Henry on trip to Calais; falls pregnant</a:t>
            </a:r>
          </a:p>
          <a:p>
            <a:pPr marL="146888" indent="-146888" defTabSz="193053">
              <a:spcBef>
                <a:spcPts val="1336"/>
              </a:spcBef>
              <a:defRPr sz="1800"/>
            </a:pPr>
            <a:r>
              <a:rPr sz="1200"/>
              <a:t>1533 - January - Henry marries Anne in secret</a:t>
            </a:r>
          </a:p>
          <a:p>
            <a:pPr marL="146888" indent="-146888" defTabSz="193053">
              <a:spcBef>
                <a:spcPts val="1336"/>
              </a:spcBef>
              <a:defRPr sz="1800"/>
            </a:pPr>
            <a:r>
              <a:rPr sz="1200"/>
              <a:t>1533 - March - Act in Restraint of Appeals - </a:t>
            </a:r>
            <a:r>
              <a:rPr sz="1200" b="1"/>
              <a:t>The fourth and final phase</a:t>
            </a:r>
            <a:r>
              <a:rPr sz="1200"/>
              <a:t> begins - the process for dismantling papal power in England begins in earnest.  This act provides first statement of imperial kingship in law, and the theoretical foundation for the break with Rome and the Royal supremacy.</a:t>
            </a:r>
          </a:p>
        </p:txBody>
      </p:sp>
    </p:spTree>
    <p:extLst>
      <p:ext uri="{BB962C8B-B14F-4D97-AF65-F5344CB8AC3E}">
        <p14:creationId xmlns:p14="http://schemas.microsoft.com/office/powerpoint/2010/main" val="335720653"/>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r>
              <a:rPr lang="en-GB" dirty="0" smtClean="0"/>
              <a:t>Anne Boleyn was the most important person in bringing about the King’s divorce in the years 1529 to 1533’.  Explain why you agree or </a:t>
            </a:r>
            <a:r>
              <a:rPr lang="en-GB" smtClean="0"/>
              <a:t>disagree with this </a:t>
            </a:r>
            <a:r>
              <a:rPr lang="en-GB" dirty="0" smtClean="0"/>
              <a:t>view.</a:t>
            </a:r>
            <a:endParaRPr lang="en-GB" dirty="0"/>
          </a:p>
        </p:txBody>
      </p:sp>
    </p:spTree>
    <p:extLst>
      <p:ext uri="{BB962C8B-B14F-4D97-AF65-F5344CB8AC3E}">
        <p14:creationId xmlns:p14="http://schemas.microsoft.com/office/powerpoint/2010/main" val="3804933750"/>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1770</Words>
  <Application>Microsoft Office PowerPoint</Application>
  <PresentationFormat>On-screen Show (4:3)</PresentationFormat>
  <Paragraphs>85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1 Corinthians: 11-13</vt:lpstr>
      <vt:lpstr>What is the message of Hieronymous Bosch’s The Haywain?</vt:lpstr>
      <vt:lpstr>With the Shutters closed:  The Wayfarer</vt:lpstr>
      <vt:lpstr>Criticisms of the Pre-Reformation church</vt:lpstr>
      <vt:lpstr>Popular anti-clericalism</vt:lpstr>
      <vt:lpstr>‘Erastian’ anti-clericalism - the Richard Hunne case</vt:lpstr>
      <vt:lpstr>Erastian criticisms</vt:lpstr>
      <vt:lpstr>Humanist anti-clericalism</vt:lpstr>
      <vt:lpstr>PowerPoint Presentation</vt:lpstr>
      <vt:lpstr>4 Types of Anti-clericalism</vt:lpstr>
      <vt:lpstr>Lutheranism</vt:lpstr>
      <vt:lpstr>Lutheranism</vt:lpstr>
      <vt:lpstr>PowerPoint Presentation</vt:lpstr>
      <vt:lpstr>The role of Anne Boleyn</vt:lpstr>
      <vt:lpstr>How popular was the pre-reformation church?</vt:lpstr>
      <vt:lpstr>How popular was the pre-reformation church?</vt:lpstr>
      <vt:lpstr>Were the origins of the English Reformation from above or below?   </vt:lpstr>
      <vt:lpstr>Robert Whiting concludes</vt:lpstr>
      <vt:lpstr>PowerPoint Presentation</vt:lpstr>
      <vt:lpstr>PowerPoint Presentation</vt:lpstr>
      <vt:lpstr>Key events/phases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Criticisms of the Pre-Reformation church</dc:title>
  <dc:creator>S.Matthews</dc:creator>
  <cp:lastModifiedBy>S.Matthews</cp:lastModifiedBy>
  <cp:revision>10</cp:revision>
  <dcterms:created xsi:type="dcterms:W3CDTF">2014-11-17T10:14:46Z</dcterms:created>
  <dcterms:modified xsi:type="dcterms:W3CDTF">2014-11-21T10:59:04Z</dcterms:modified>
</cp:coreProperties>
</file>