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lvl1pPr>
      <a:defRPr>
        <a:latin typeface="+mj-lt"/>
        <a:ea typeface="+mj-ea"/>
        <a:cs typeface="+mj-cs"/>
        <a:sym typeface="Avenir Roman"/>
      </a:defRPr>
    </a:lvl1pPr>
    <a:lvl2pPr>
      <a:defRPr>
        <a:latin typeface="+mj-lt"/>
        <a:ea typeface="+mj-ea"/>
        <a:cs typeface="+mj-cs"/>
        <a:sym typeface="Avenir Roman"/>
      </a:defRPr>
    </a:lvl2pPr>
    <a:lvl3pPr>
      <a:defRPr>
        <a:latin typeface="+mj-lt"/>
        <a:ea typeface="+mj-ea"/>
        <a:cs typeface="+mj-cs"/>
        <a:sym typeface="Avenir Roman"/>
      </a:defRPr>
    </a:lvl3pPr>
    <a:lvl4pPr>
      <a:defRPr>
        <a:latin typeface="+mj-lt"/>
        <a:ea typeface="+mj-ea"/>
        <a:cs typeface="+mj-cs"/>
        <a:sym typeface="Avenir Roman"/>
      </a:defRPr>
    </a:lvl4pPr>
    <a:lvl5pPr>
      <a:defRPr>
        <a:latin typeface="+mj-lt"/>
        <a:ea typeface="+mj-ea"/>
        <a:cs typeface="+mj-cs"/>
        <a:sym typeface="Avenir Roman"/>
      </a:defRPr>
    </a:lvl5pPr>
    <a:lvl6pPr>
      <a:defRPr>
        <a:latin typeface="+mj-lt"/>
        <a:ea typeface="+mj-ea"/>
        <a:cs typeface="+mj-cs"/>
        <a:sym typeface="Avenir Roman"/>
      </a:defRPr>
    </a:lvl6pPr>
    <a:lvl7pPr>
      <a:defRPr>
        <a:latin typeface="+mj-lt"/>
        <a:ea typeface="+mj-ea"/>
        <a:cs typeface="+mj-cs"/>
        <a:sym typeface="Avenir Roman"/>
      </a:defRPr>
    </a:lvl7pPr>
    <a:lvl8pPr>
      <a:defRPr>
        <a:latin typeface="+mj-lt"/>
        <a:ea typeface="+mj-ea"/>
        <a:cs typeface="+mj-cs"/>
        <a:sym typeface="Avenir Roman"/>
      </a:defRPr>
    </a:lvl8pPr>
    <a:lvl9pPr>
      <a:defRPr>
        <a:latin typeface="+mj-lt"/>
        <a:ea typeface="+mj-ea"/>
        <a:cs typeface="+mj-cs"/>
        <a:sym typeface="Avenir Roman"/>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
          <a:latin typeface="Avenir Book"/>
          <a:ea typeface="Avenir Book"/>
          <a:cs typeface="Avenir Book"/>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DEBCB"/>
          </a:solidFill>
        </a:fill>
      </a:tcStyle>
    </a:wholeTbl>
    <a:band2H>
      <a:tcTxStyle/>
      <a:tcStyle>
        <a:tcBdr/>
        <a:fill>
          <a:solidFill>
            <a:srgbClr val="EFF5E7"/>
          </a:solidFill>
        </a:fill>
      </a:tcStyle>
    </a:band2H>
    <a:firstCol>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8C723"/>
          </a:solidFill>
        </a:fill>
      </a:tcStyle>
    </a:firstCol>
    <a:lastRow>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8C723"/>
          </a:solidFill>
        </a:fill>
      </a:tcStyle>
    </a:lastRow>
    <a:firstRow>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8C723"/>
          </a:solidFill>
        </a:fill>
      </a:tcStyle>
    </a:firstRow>
  </a:tblStyle>
  <a:tblStyle styleId="{C7B018BB-80A7-4F77-B60F-C8B233D01FF8}" styleName="">
    <a:tblBg/>
    <a:wholeTbl>
      <a:tcTxStyle b="on" i="on">
        <a:font>
          <a:latin typeface="Avenir Book"/>
          <a:ea typeface="Avenir Book"/>
          <a:cs typeface="Avenir Book"/>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2E3CA"/>
          </a:solidFill>
        </a:fill>
      </a:tcStyle>
    </a:wholeTbl>
    <a:band2H>
      <a:tcTxStyle/>
      <a:tcStyle>
        <a:tcBdr/>
        <a:fill>
          <a:solidFill>
            <a:srgbClr val="F9F1E6"/>
          </a:solidFill>
        </a:fill>
      </a:tcStyle>
    </a:band2H>
    <a:firstCol>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EAE00"/>
          </a:solidFill>
        </a:fill>
      </a:tcStyle>
    </a:firstCol>
    <a:lastRow>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EAE00"/>
          </a:solidFill>
        </a:fill>
      </a:tcStyle>
    </a:lastRow>
    <a:firstRow>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EAE00"/>
          </a:solidFill>
        </a:fill>
      </a:tcStyle>
    </a:firstRow>
  </a:tblStyle>
  <a:tblStyle styleId="{EEE7283C-3CF3-47DC-8721-378D4A62B228}" styleName="">
    <a:tblBg/>
    <a:wholeTbl>
      <a:tcTxStyle b="on" i="on">
        <a:font>
          <a:latin typeface="Avenir Book"/>
          <a:ea typeface="Avenir Book"/>
          <a:cs typeface="Avenir Book"/>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E1DAD2"/>
          </a:solidFill>
        </a:fill>
      </a:tcStyle>
    </a:wholeTbl>
    <a:band2H>
      <a:tcTxStyle/>
      <a:tcStyle>
        <a:tcBdr/>
        <a:fill>
          <a:solidFill>
            <a:srgbClr val="F1EDEA"/>
          </a:solidFill>
        </a:fill>
      </a:tcStyle>
    </a:band2H>
    <a:firstCol>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A98D63"/>
          </a:solidFill>
        </a:fill>
      </a:tcStyle>
    </a:firstCol>
    <a:lastRow>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A98D63"/>
          </a:solidFill>
        </a:fill>
      </a:tcStyle>
    </a:lastRow>
    <a:firstRow>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A98D63"/>
          </a:solidFill>
        </a:fill>
      </a:tcStyle>
    </a:firstRow>
  </a:tblStyle>
  <a:tblStyle styleId="{CF821DB8-F4EB-4A41-A1BA-3FCAFE7338EE}" styleName="">
    <a:tblBg/>
    <a:wholeTbl>
      <a:tcTxStyle b="on" i="on">
        <a:font>
          <a:latin typeface="Avenir Book"/>
          <a:ea typeface="Avenir Book"/>
          <a:cs typeface="Avenir Book"/>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
          <a:latin typeface="Avenir Book"/>
          <a:ea typeface="Avenir Book"/>
          <a:cs typeface="Avenir Book"/>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8C723"/>
          </a:solidFill>
        </a:fill>
      </a:tcStyle>
    </a:firstCol>
    <a:lastRow>
      <a:tcTxStyle b="on" i="on">
        <a:font>
          <a:latin typeface="Avenir Book"/>
          <a:ea typeface="Avenir Book"/>
          <a:cs typeface="Avenir Book"/>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Avenir Book"/>
          <a:ea typeface="Avenir Book"/>
          <a:cs typeface="Avenir Book"/>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98C723"/>
          </a:solidFill>
        </a:fill>
      </a:tcStyle>
    </a:firstRow>
  </a:tblStyle>
  <a:tblStyle styleId="{33BA23B1-9221-436E-865A-0063620EA4FD}" styleName="">
    <a:tblBg/>
    <a:wholeTbl>
      <a:tcTxStyle b="on" i="on">
        <a:font>
          <a:latin typeface="Avenir Book"/>
          <a:ea typeface="Avenir Book"/>
          <a:cs typeface="Avenir Book"/>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a:tcStyle>
        <a:tcBdr/>
        <a:fill>
          <a:solidFill>
            <a:srgbClr val="E6E6E6"/>
          </a:solidFill>
        </a:fill>
      </a:tcStyle>
    </a:band2H>
    <a:firstCol>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
          <a:latin typeface="Avenir Book"/>
          <a:ea typeface="Avenir Book"/>
          <a:cs typeface="Avenir Book"/>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a:tcStyle>
        <a:tcBdr/>
        <a:fill>
          <a:solidFill>
            <a:srgbClr val="FFFFFF"/>
          </a:solidFill>
        </a:fill>
      </a:tcStyle>
    </a:band2H>
    <a:firstCol>
      <a:tcTxStyle b="on" i="on">
        <a:font>
          <a:latin typeface="Avenir Book"/>
          <a:ea typeface="Avenir Book"/>
          <a:cs typeface="Avenir Book"/>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
          <a:latin typeface="Avenir Book"/>
          <a:ea typeface="Avenir Book"/>
          <a:cs typeface="Avenir Book"/>
        </a:font>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
          <a:latin typeface="Avenir Book"/>
          <a:ea typeface="Avenir Book"/>
          <a:cs typeface="Avenir Book"/>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1" d="100"/>
          <a:sy n="31" d="100"/>
        </p:scale>
        <p:origin x="-2480" y="-10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6" name="Shape 46"/>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47" name="Shape 47"/>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974938145"/>
      </p:ext>
    </p:extLst>
  </p:cSld>
  <p:clrMap bg1="lt1" tx1="dk1" bg2="lt2" tx2="dk2" accent1="accent1" accent2="accent2" accent3="accent3" accent4="accent4" accent5="accent5" accent6="accent6" hlink="hlink" folHlink="folHlink"/>
  <p:notesStyle>
    <a:lvl1pPr defTabSz="457200">
      <a:lnSpc>
        <a:spcPct val="125000"/>
      </a:lnSpc>
      <a:defRPr sz="2400">
        <a:latin typeface="+mj-lt"/>
        <a:ea typeface="+mj-ea"/>
        <a:cs typeface="+mj-cs"/>
        <a:sym typeface="Avenir Roman"/>
      </a:defRPr>
    </a:lvl1pPr>
    <a:lvl2pPr indent="228600" defTabSz="457200">
      <a:lnSpc>
        <a:spcPct val="125000"/>
      </a:lnSpc>
      <a:defRPr sz="2400">
        <a:latin typeface="+mj-lt"/>
        <a:ea typeface="+mj-ea"/>
        <a:cs typeface="+mj-cs"/>
        <a:sym typeface="Avenir Roman"/>
      </a:defRPr>
    </a:lvl2pPr>
    <a:lvl3pPr indent="457200" defTabSz="457200">
      <a:lnSpc>
        <a:spcPct val="125000"/>
      </a:lnSpc>
      <a:defRPr sz="2400">
        <a:latin typeface="+mj-lt"/>
        <a:ea typeface="+mj-ea"/>
        <a:cs typeface="+mj-cs"/>
        <a:sym typeface="Avenir Roman"/>
      </a:defRPr>
    </a:lvl3pPr>
    <a:lvl4pPr indent="685800" defTabSz="457200">
      <a:lnSpc>
        <a:spcPct val="125000"/>
      </a:lnSpc>
      <a:defRPr sz="2400">
        <a:latin typeface="+mj-lt"/>
        <a:ea typeface="+mj-ea"/>
        <a:cs typeface="+mj-cs"/>
        <a:sym typeface="Avenir Roman"/>
      </a:defRPr>
    </a:lvl4pPr>
    <a:lvl5pPr indent="914400" defTabSz="457200">
      <a:lnSpc>
        <a:spcPct val="125000"/>
      </a:lnSpc>
      <a:defRPr sz="2400">
        <a:latin typeface="+mj-lt"/>
        <a:ea typeface="+mj-ea"/>
        <a:cs typeface="+mj-cs"/>
        <a:sym typeface="Avenir Roman"/>
      </a:defRPr>
    </a:lvl5pPr>
    <a:lvl6pPr indent="1143000" defTabSz="457200">
      <a:lnSpc>
        <a:spcPct val="125000"/>
      </a:lnSpc>
      <a:defRPr sz="2400">
        <a:latin typeface="+mj-lt"/>
        <a:ea typeface="+mj-ea"/>
        <a:cs typeface="+mj-cs"/>
        <a:sym typeface="Avenir Roman"/>
      </a:defRPr>
    </a:lvl6pPr>
    <a:lvl7pPr indent="1371600" defTabSz="457200">
      <a:lnSpc>
        <a:spcPct val="125000"/>
      </a:lnSpc>
      <a:defRPr sz="2400">
        <a:latin typeface="+mj-lt"/>
        <a:ea typeface="+mj-ea"/>
        <a:cs typeface="+mj-cs"/>
        <a:sym typeface="Avenir Roman"/>
      </a:defRPr>
    </a:lvl7pPr>
    <a:lvl8pPr indent="1600200" defTabSz="457200">
      <a:lnSpc>
        <a:spcPct val="125000"/>
      </a:lnSpc>
      <a:defRPr sz="2400">
        <a:latin typeface="+mj-lt"/>
        <a:ea typeface="+mj-ea"/>
        <a:cs typeface="+mj-cs"/>
        <a:sym typeface="Avenir Roman"/>
      </a:defRPr>
    </a:lvl8pPr>
    <a:lvl9pPr indent="1828800" defTabSz="457200">
      <a:lnSpc>
        <a:spcPct val="125000"/>
      </a:lnSpc>
      <a:defRPr sz="2400">
        <a:latin typeface="+mj-lt"/>
        <a:ea typeface="+mj-ea"/>
        <a:cs typeface="+mj-cs"/>
        <a:sym typeface="Avenir Roman"/>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Shape 181"/>
          <p:cNvSpPr>
            <a:spLocks noGrp="1" noRot="1" noChangeAspect="1"/>
          </p:cNvSpPr>
          <p:nvPr>
            <p:ph type="sldImg"/>
          </p:nvPr>
        </p:nvSpPr>
        <p:spPr>
          <a:prstGeom prst="rect">
            <a:avLst/>
          </a:prstGeom>
        </p:spPr>
        <p:txBody>
          <a:bodyPr/>
          <a:lstStyle/>
          <a:p>
            <a:pPr lvl="0"/>
            <a:endParaRPr/>
          </a:p>
        </p:txBody>
      </p:sp>
      <p:sp>
        <p:nvSpPr>
          <p:cNvPr id="182" name="Shape 182"/>
          <p:cNvSpPr>
            <a:spLocks noGrp="1"/>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lvl="0">
              <a:defRPr sz="1800"/>
            </a:pPr>
            <a:r>
              <a:rPr sz="1200"/>
              <a:t>The need for delay whilst he was captive to Charles V only partially explains the pope’s predicament.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6" name="Shape 6"/>
          <p:cNvSpPr>
            <a:spLocks noGrp="1"/>
          </p:cNvSpPr>
          <p:nvPr>
            <p:ph type="title"/>
          </p:nvPr>
        </p:nvSpPr>
        <p:spPr>
          <a:xfrm>
            <a:off x="685800" y="1844675"/>
            <a:ext cx="7772400" cy="2041525"/>
          </a:xfrm>
          <a:prstGeom prst="rect">
            <a:avLst/>
          </a:prstGeom>
        </p:spPr>
        <p:txBody>
          <a:bodyPr/>
          <a:lstStyle/>
          <a:p>
            <a:pPr lvl="0">
              <a:defRPr sz="1800"/>
            </a:pPr>
            <a:r>
              <a:rPr sz="4400"/>
              <a:t>Click to edit Master title style</a:t>
            </a:r>
          </a:p>
        </p:txBody>
      </p:sp>
      <p:sp>
        <p:nvSpPr>
          <p:cNvPr id="7" name="Shape 7"/>
          <p:cNvSpPr>
            <a:spLocks noGrp="1"/>
          </p:cNvSpPr>
          <p:nvPr>
            <p:ph type="body" idx="1"/>
          </p:nvPr>
        </p:nvSpPr>
        <p:spPr>
          <a:xfrm>
            <a:off x="1371600" y="3886200"/>
            <a:ext cx="6400800" cy="2971800"/>
          </a:xfrm>
          <a:prstGeom prst="rect">
            <a:avLst/>
          </a:prstGeom>
        </p:spPr>
        <p:txBody>
          <a:bodyPr/>
          <a:lstStyle>
            <a:lvl1pPr marL="0" indent="0" algn="ctr">
              <a:buSzTx/>
              <a:buFontTx/>
              <a:buNone/>
              <a:defRPr>
                <a:solidFill>
                  <a:srgbClr val="888888"/>
                </a:solidFill>
              </a:defRPr>
            </a:lvl1pPr>
          </a:lstStyle>
          <a:p>
            <a:pPr lvl="0">
              <a:defRPr sz="1800">
                <a:solidFill>
                  <a:srgbClr val="000000"/>
                </a:solidFill>
              </a:defRPr>
            </a:pPr>
            <a:r>
              <a:rPr sz="3200">
                <a:solidFill>
                  <a:srgbClr val="888888"/>
                </a:solidFill>
              </a:rPr>
              <a:t>Click to edit Master subtitle style</a:t>
            </a:r>
          </a:p>
        </p:txBody>
      </p:sp>
      <p:sp>
        <p:nvSpPr>
          <p:cNvPr id="8" name="Shape 8"/>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0" name="Shape 10"/>
          <p:cNvSpPr>
            <a:spLocks noGrp="1"/>
          </p:cNvSpPr>
          <p:nvPr>
            <p:ph type="title"/>
          </p:nvPr>
        </p:nvSpPr>
        <p:spPr>
          <a:prstGeom prst="rect">
            <a:avLst/>
          </a:prstGeom>
        </p:spPr>
        <p:txBody>
          <a:bodyPr/>
          <a:lstStyle/>
          <a:p>
            <a:pPr lvl="0">
              <a:defRPr sz="1800"/>
            </a:pPr>
            <a:r>
              <a:rPr sz="4400"/>
              <a:t>Click to edit Master title style</a:t>
            </a:r>
          </a:p>
        </p:txBody>
      </p:sp>
      <p:sp>
        <p:nvSpPr>
          <p:cNvPr id="11" name="Shape 11"/>
          <p:cNvSpPr>
            <a:spLocks noGrp="1"/>
          </p:cNvSpPr>
          <p:nvPr>
            <p:ph type="body" idx="1"/>
          </p:nvPr>
        </p:nvSpPr>
        <p:spPr>
          <a:prstGeom prst="rect">
            <a:avLst/>
          </a:prstGeom>
        </p:spPr>
        <p:txBody>
          <a:bodyPr/>
          <a:lstStyle/>
          <a:p>
            <a:pPr lvl="0">
              <a:defRPr sz="1800"/>
            </a:pPr>
            <a:r>
              <a:rPr sz="3200"/>
              <a:t>Click to edit Master text styles</a:t>
            </a:r>
          </a:p>
          <a:p>
            <a:pPr lvl="1">
              <a:defRPr sz="1800"/>
            </a:pPr>
            <a:r>
              <a:rPr sz="3200"/>
              <a:t>Second level</a:t>
            </a:r>
          </a:p>
          <a:p>
            <a:pPr lvl="2">
              <a:defRPr sz="1800"/>
            </a:pPr>
            <a:r>
              <a:rPr sz="3200"/>
              <a:t>Third level</a:t>
            </a:r>
          </a:p>
          <a:p>
            <a:pPr lvl="3">
              <a:defRPr sz="1800"/>
            </a:pPr>
            <a:r>
              <a:rPr sz="3200"/>
              <a:t>Fourth level</a:t>
            </a:r>
          </a:p>
          <a:p>
            <a:pPr lvl="4">
              <a:defRPr sz="1800"/>
            </a:pPr>
            <a:r>
              <a:rPr sz="3200"/>
              <a:t>Fifth level</a:t>
            </a:r>
          </a:p>
        </p:txBody>
      </p:sp>
      <p:sp>
        <p:nvSpPr>
          <p:cNvPr id="12" name="Shape 12"/>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4" name="Shape 14"/>
          <p:cNvSpPr>
            <a:spLocks noGrp="1"/>
          </p:cNvSpPr>
          <p:nvPr>
            <p:ph type="title"/>
          </p:nvPr>
        </p:nvSpPr>
        <p:spPr>
          <a:xfrm>
            <a:off x="722312" y="4406900"/>
            <a:ext cx="7772401" cy="1362075"/>
          </a:xfrm>
          <a:prstGeom prst="rect">
            <a:avLst/>
          </a:prstGeom>
        </p:spPr>
        <p:txBody>
          <a:bodyPr anchor="t"/>
          <a:lstStyle>
            <a:lvl1pPr algn="l">
              <a:defRPr sz="4000" b="1" cap="all"/>
            </a:lvl1pPr>
          </a:lstStyle>
          <a:p>
            <a:pPr lvl="0">
              <a:defRPr sz="1800" b="0" cap="none"/>
            </a:pPr>
            <a:r>
              <a:rPr sz="4000" b="1" cap="all"/>
              <a:t>Click to edit Master title style</a:t>
            </a:r>
          </a:p>
        </p:txBody>
      </p:sp>
      <p:sp>
        <p:nvSpPr>
          <p:cNvPr id="15" name="Shape 15"/>
          <p:cNvSpPr>
            <a:spLocks noGrp="1"/>
          </p:cNvSpPr>
          <p:nvPr>
            <p:ph type="body" idx="1"/>
          </p:nvPr>
        </p:nvSpPr>
        <p:spPr>
          <a:xfrm>
            <a:off x="722312" y="2906713"/>
            <a:ext cx="7772401" cy="1500189"/>
          </a:xfrm>
          <a:prstGeom prst="rect">
            <a:avLst/>
          </a:prstGeom>
        </p:spPr>
        <p:txBody>
          <a:bodyPr anchor="b"/>
          <a:lstStyle>
            <a:lvl1pPr marL="0" indent="0">
              <a:spcBef>
                <a:spcPts val="400"/>
              </a:spcBef>
              <a:buSzTx/>
              <a:buFontTx/>
              <a:buNone/>
              <a:defRPr sz="2000">
                <a:solidFill>
                  <a:srgbClr val="888888"/>
                </a:solidFill>
              </a:defRPr>
            </a:lvl1pPr>
          </a:lstStyle>
          <a:p>
            <a:pPr lvl="0">
              <a:defRPr sz="1800">
                <a:solidFill>
                  <a:srgbClr val="000000"/>
                </a:solidFill>
              </a:defRPr>
            </a:pPr>
            <a:r>
              <a:rPr sz="2000">
                <a:solidFill>
                  <a:srgbClr val="888888"/>
                </a:solidFill>
              </a:rPr>
              <a:t>Click to edit Master text styles</a:t>
            </a:r>
          </a:p>
        </p:txBody>
      </p:sp>
      <p:sp>
        <p:nvSpPr>
          <p:cNvPr id="16" name="Shape 16"/>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pPr>
            <a:r>
              <a:rPr sz="4400"/>
              <a:t>Click to edit Master title style</a:t>
            </a:r>
          </a:p>
        </p:txBody>
      </p:sp>
      <p:sp>
        <p:nvSpPr>
          <p:cNvPr id="19" name="Shape 19"/>
          <p:cNvSpPr>
            <a:spLocks noGrp="1"/>
          </p:cNvSpPr>
          <p:nvPr>
            <p:ph type="body" idx="1"/>
          </p:nvPr>
        </p:nvSpPr>
        <p:spPr>
          <a:xfrm>
            <a:off x="457200" y="1600200"/>
            <a:ext cx="4038600" cy="5257800"/>
          </a:xfrm>
          <a:prstGeom prst="rect">
            <a:avLst/>
          </a:prstGeom>
        </p:spPr>
        <p:txBody>
          <a:bodyPr/>
          <a:lstStyle>
            <a:lvl1pPr>
              <a:spcBef>
                <a:spcPts val="600"/>
              </a:spcBef>
              <a:defRPr sz="2800"/>
            </a:lvl1pPr>
            <a:lvl2pPr marL="790575" indent="-333375">
              <a:spcBef>
                <a:spcPts val="600"/>
              </a:spcBef>
              <a:defRPr sz="2800"/>
            </a:lvl2pPr>
            <a:lvl3pPr marL="1234438" indent="-320038">
              <a:spcBef>
                <a:spcPts val="600"/>
              </a:spcBef>
              <a:defRPr sz="2800"/>
            </a:lvl3pPr>
            <a:lvl4pPr marL="1727200" indent="-355600">
              <a:spcBef>
                <a:spcPts val="600"/>
              </a:spcBef>
              <a:defRPr sz="2800"/>
            </a:lvl4pPr>
            <a:lvl5pPr marL="2184400" indent="-355600">
              <a:spcBef>
                <a:spcPts val="600"/>
              </a:spcBef>
              <a:defRPr sz="2800"/>
            </a:lvl5pPr>
          </a:lstStyle>
          <a:p>
            <a:pPr lvl="0">
              <a:defRPr sz="1800"/>
            </a:pPr>
            <a:r>
              <a:rPr sz="2800"/>
              <a:t>Click to edit Master text styles</a:t>
            </a:r>
          </a:p>
          <a:p>
            <a:pPr lvl="1">
              <a:defRPr sz="1800"/>
            </a:pPr>
            <a:r>
              <a:rPr sz="2800"/>
              <a:t>Second level</a:t>
            </a:r>
          </a:p>
          <a:p>
            <a:pPr lvl="2">
              <a:defRPr sz="1800"/>
            </a:pPr>
            <a:r>
              <a:rPr sz="2800"/>
              <a:t>Third level</a:t>
            </a:r>
          </a:p>
          <a:p>
            <a:pPr lvl="3">
              <a:defRPr sz="1800"/>
            </a:pPr>
            <a:r>
              <a:rPr sz="2800"/>
              <a:t>Fourth level</a:t>
            </a:r>
          </a:p>
          <a:p>
            <a:pPr lvl="4">
              <a:defRPr sz="1800"/>
            </a:pPr>
            <a:r>
              <a:rPr sz="2800"/>
              <a:t>Fifth level</a:t>
            </a:r>
          </a:p>
        </p:txBody>
      </p:sp>
      <p:sp>
        <p:nvSpPr>
          <p:cNvPr id="20" name="Shape 20"/>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22" name="Shape 22"/>
          <p:cNvSpPr>
            <a:spLocks noGrp="1"/>
          </p:cNvSpPr>
          <p:nvPr>
            <p:ph type="title"/>
          </p:nvPr>
        </p:nvSpPr>
        <p:spPr>
          <a:xfrm>
            <a:off x="457200" y="256810"/>
            <a:ext cx="8229600" cy="1178656"/>
          </a:xfrm>
          <a:prstGeom prst="rect">
            <a:avLst/>
          </a:prstGeom>
        </p:spPr>
        <p:txBody>
          <a:bodyPr/>
          <a:lstStyle/>
          <a:p>
            <a:pPr lvl="0">
              <a:defRPr sz="1800"/>
            </a:pPr>
            <a:r>
              <a:rPr sz="4400"/>
              <a:t>Click to edit Master title style</a:t>
            </a:r>
          </a:p>
        </p:txBody>
      </p:sp>
      <p:sp>
        <p:nvSpPr>
          <p:cNvPr id="23" name="Shape 23"/>
          <p:cNvSpPr>
            <a:spLocks noGrp="1"/>
          </p:cNvSpPr>
          <p:nvPr>
            <p:ph type="body" idx="1"/>
          </p:nvPr>
        </p:nvSpPr>
        <p:spPr>
          <a:xfrm>
            <a:off x="457200" y="1435464"/>
            <a:ext cx="4040188" cy="739411"/>
          </a:xfrm>
          <a:prstGeom prst="rect">
            <a:avLst/>
          </a:prstGeom>
        </p:spPr>
        <p:txBody>
          <a:bodyPr anchor="b"/>
          <a:lstStyle>
            <a:lvl1pPr marL="0" indent="0">
              <a:spcBef>
                <a:spcPts val="500"/>
              </a:spcBef>
              <a:buSzTx/>
              <a:buFontTx/>
              <a:buNone/>
              <a:defRPr sz="2400" b="1"/>
            </a:lvl1pPr>
          </a:lstStyle>
          <a:p>
            <a:pPr lvl="0">
              <a:defRPr sz="1800" b="0"/>
            </a:pPr>
            <a:r>
              <a:rPr sz="2400" b="1"/>
              <a:t>Click to edit Master text styles</a:t>
            </a:r>
          </a:p>
        </p:txBody>
      </p:sp>
      <p:sp>
        <p:nvSpPr>
          <p:cNvPr id="24" name="Shape 24"/>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26" name="Shape 26"/>
          <p:cNvSpPr>
            <a:spLocks noGrp="1"/>
          </p:cNvSpPr>
          <p:nvPr>
            <p:ph type="title"/>
          </p:nvPr>
        </p:nvSpPr>
        <p:spPr>
          <a:xfrm>
            <a:off x="457200" y="0"/>
            <a:ext cx="8229600" cy="1692277"/>
          </a:xfrm>
          <a:prstGeom prst="rect">
            <a:avLst/>
          </a:prstGeom>
        </p:spPr>
        <p:txBody>
          <a:bodyPr/>
          <a:lstStyle/>
          <a:p>
            <a:pPr lvl="0">
              <a:defRPr sz="1800"/>
            </a:pPr>
            <a:r>
              <a:rPr sz="4400"/>
              <a:t>Click to edit Master title style</a:t>
            </a:r>
          </a:p>
        </p:txBody>
      </p:sp>
      <p:sp>
        <p:nvSpPr>
          <p:cNvPr id="27" name="Shape 27"/>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9" name="Shape 29"/>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31" name="Shape 31"/>
          <p:cNvSpPr>
            <a:spLocks noGrp="1"/>
          </p:cNvSpPr>
          <p:nvPr>
            <p:ph type="title"/>
          </p:nvPr>
        </p:nvSpPr>
        <p:spPr>
          <a:xfrm>
            <a:off x="457200" y="0"/>
            <a:ext cx="3008315" cy="1435100"/>
          </a:xfrm>
          <a:prstGeom prst="rect">
            <a:avLst/>
          </a:prstGeom>
        </p:spPr>
        <p:txBody>
          <a:bodyPr anchor="b"/>
          <a:lstStyle>
            <a:lvl1pPr algn="l">
              <a:defRPr sz="2000" b="1"/>
            </a:lvl1pPr>
          </a:lstStyle>
          <a:p>
            <a:pPr lvl="0">
              <a:defRPr sz="1800" b="0"/>
            </a:pPr>
            <a:r>
              <a:rPr sz="2000" b="1"/>
              <a:t>Click to edit Master title style</a:t>
            </a:r>
          </a:p>
        </p:txBody>
      </p:sp>
      <p:sp>
        <p:nvSpPr>
          <p:cNvPr id="32" name="Shape 32"/>
          <p:cNvSpPr>
            <a:spLocks noGrp="1"/>
          </p:cNvSpPr>
          <p:nvPr>
            <p:ph type="body" idx="1"/>
          </p:nvPr>
        </p:nvSpPr>
        <p:spPr>
          <a:xfrm>
            <a:off x="3575050" y="273050"/>
            <a:ext cx="5111750" cy="6584950"/>
          </a:xfrm>
          <a:prstGeom prst="rect">
            <a:avLst/>
          </a:prstGeom>
        </p:spPr>
        <p:txBody>
          <a:bodyPr/>
          <a:lstStyle/>
          <a:p>
            <a:pPr lvl="0">
              <a:defRPr sz="1800"/>
            </a:pPr>
            <a:r>
              <a:rPr sz="3200"/>
              <a:t>Click to edit Master text styles</a:t>
            </a:r>
          </a:p>
          <a:p>
            <a:pPr lvl="1">
              <a:defRPr sz="1800"/>
            </a:pPr>
            <a:r>
              <a:rPr sz="3200"/>
              <a:t>Second level</a:t>
            </a:r>
          </a:p>
          <a:p>
            <a:pPr lvl="2">
              <a:defRPr sz="1800"/>
            </a:pPr>
            <a:r>
              <a:rPr sz="3200"/>
              <a:t>Third level</a:t>
            </a:r>
          </a:p>
          <a:p>
            <a:pPr lvl="3">
              <a:defRPr sz="1800"/>
            </a:pPr>
            <a:r>
              <a:rPr sz="3200"/>
              <a:t>Fourth level</a:t>
            </a:r>
          </a:p>
          <a:p>
            <a:pPr lvl="4">
              <a:defRPr sz="1800"/>
            </a:pPr>
            <a:r>
              <a:rPr sz="3200"/>
              <a:t>Fifth level</a:t>
            </a:r>
          </a:p>
        </p:txBody>
      </p:sp>
      <p:sp>
        <p:nvSpPr>
          <p:cNvPr id="33" name="Shape 33"/>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35" name="Shape 35"/>
          <p:cNvSpPr>
            <a:spLocks noGrp="1"/>
          </p:cNvSpPr>
          <p:nvPr>
            <p:ph type="title"/>
          </p:nvPr>
        </p:nvSpPr>
        <p:spPr>
          <a:xfrm>
            <a:off x="1792288" y="4800600"/>
            <a:ext cx="5486402" cy="566738"/>
          </a:xfrm>
          <a:prstGeom prst="rect">
            <a:avLst/>
          </a:prstGeom>
        </p:spPr>
        <p:txBody>
          <a:bodyPr anchor="b"/>
          <a:lstStyle>
            <a:lvl1pPr algn="l">
              <a:defRPr sz="2000" b="1"/>
            </a:lvl1pPr>
          </a:lstStyle>
          <a:p>
            <a:pPr lvl="0">
              <a:defRPr sz="1800" b="0"/>
            </a:pPr>
            <a:r>
              <a:rPr sz="2000" b="1"/>
              <a:t>Click to edit Master title style</a:t>
            </a:r>
          </a:p>
        </p:txBody>
      </p:sp>
      <p:sp>
        <p:nvSpPr>
          <p:cNvPr id="36" name="Shape 36"/>
          <p:cNvSpPr>
            <a:spLocks noGrp="1"/>
          </p:cNvSpPr>
          <p:nvPr>
            <p:ph type="body" idx="1"/>
          </p:nvPr>
        </p:nvSpPr>
        <p:spPr>
          <a:xfrm>
            <a:off x="1792288" y="5367337"/>
            <a:ext cx="5486402" cy="804864"/>
          </a:xfrm>
          <a:prstGeom prst="rect">
            <a:avLst/>
          </a:prstGeom>
        </p:spPr>
        <p:txBody>
          <a:bodyPr/>
          <a:lstStyle>
            <a:lvl1pPr marL="0" indent="0">
              <a:spcBef>
                <a:spcPts val="300"/>
              </a:spcBef>
              <a:buSzTx/>
              <a:buFontTx/>
              <a:buNone/>
              <a:defRPr sz="1400"/>
            </a:lvl1pPr>
          </a:lstStyle>
          <a:p>
            <a:pPr lvl="0">
              <a:defRPr sz="1800"/>
            </a:pPr>
            <a:r>
              <a:rPr sz="1400"/>
              <a:t>Click to edit Master text styles</a:t>
            </a:r>
          </a:p>
        </p:txBody>
      </p:sp>
      <p:sp>
        <p:nvSpPr>
          <p:cNvPr id="37" name="Shape 37"/>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39" name="Shape 39"/>
          <p:cNvSpPr>
            <a:spLocks noGrp="1"/>
          </p:cNvSpPr>
          <p:nvPr>
            <p:ph type="title"/>
          </p:nvPr>
        </p:nvSpPr>
        <p:spPr>
          <a:prstGeom prst="rect">
            <a:avLst/>
          </a:prstGeom>
        </p:spPr>
        <p:txBody>
          <a:bodyPr/>
          <a:lstStyle/>
          <a:p>
            <a:pPr lvl="0">
              <a:defRPr sz="1800"/>
            </a:pPr>
            <a:r>
              <a:rPr sz="4400"/>
              <a:t>Click to edit Master title style</a:t>
            </a:r>
          </a:p>
        </p:txBody>
      </p:sp>
      <p:sp>
        <p:nvSpPr>
          <p:cNvPr id="40" name="Shape 40"/>
          <p:cNvSpPr>
            <a:spLocks noGrp="1"/>
          </p:cNvSpPr>
          <p:nvPr>
            <p:ph type="body" idx="1"/>
          </p:nvPr>
        </p:nvSpPr>
        <p:spPr>
          <a:prstGeom prst="rect">
            <a:avLst/>
          </a:prstGeom>
        </p:spPr>
        <p:txBody>
          <a:bodyPr/>
          <a:lstStyle/>
          <a:p>
            <a:pPr lvl="0">
              <a:defRPr sz="1800"/>
            </a:pPr>
            <a:r>
              <a:rPr sz="3200"/>
              <a:t>Click to edit Master text styles</a:t>
            </a:r>
          </a:p>
          <a:p>
            <a:pPr lvl="1">
              <a:defRPr sz="1800"/>
            </a:pPr>
            <a:r>
              <a:rPr sz="3200"/>
              <a:t>Second level</a:t>
            </a:r>
          </a:p>
          <a:p>
            <a:pPr lvl="2">
              <a:defRPr sz="1800"/>
            </a:pPr>
            <a:r>
              <a:rPr sz="3200"/>
              <a:t>Third level</a:t>
            </a:r>
          </a:p>
          <a:p>
            <a:pPr lvl="3">
              <a:defRPr sz="1800"/>
            </a:pPr>
            <a:r>
              <a:rPr sz="3200"/>
              <a:t>Fourth level</a:t>
            </a:r>
          </a:p>
          <a:p>
            <a:pPr lvl="4">
              <a:defRPr sz="1800"/>
            </a:pPr>
            <a:r>
              <a:rPr sz="3200"/>
              <a:t>Fifth level</a:t>
            </a:r>
          </a:p>
        </p:txBody>
      </p:sp>
      <p:sp>
        <p:nvSpPr>
          <p:cNvPr id="41" name="Shape 41"/>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43" name="Shape 43"/>
          <p:cNvSpPr>
            <a:spLocks noGrp="1"/>
          </p:cNvSpPr>
          <p:nvPr>
            <p:ph type="title"/>
          </p:nvPr>
        </p:nvSpPr>
        <p:spPr>
          <a:xfrm>
            <a:off x="6629400" y="0"/>
            <a:ext cx="2057400" cy="6400802"/>
          </a:xfrm>
          <a:prstGeom prst="rect">
            <a:avLst/>
          </a:prstGeom>
        </p:spPr>
        <p:txBody>
          <a:bodyPr/>
          <a:lstStyle/>
          <a:p>
            <a:pPr lvl="0">
              <a:defRPr sz="1800"/>
            </a:pPr>
            <a:r>
              <a:rPr sz="4400"/>
              <a:t>Click to edit Master title style</a:t>
            </a:r>
          </a:p>
        </p:txBody>
      </p:sp>
      <p:sp>
        <p:nvSpPr>
          <p:cNvPr id="44" name="Shape 44"/>
          <p:cNvSpPr>
            <a:spLocks noGrp="1"/>
          </p:cNvSpPr>
          <p:nvPr>
            <p:ph type="body" idx="1"/>
          </p:nvPr>
        </p:nvSpPr>
        <p:spPr>
          <a:xfrm>
            <a:off x="457200" y="274638"/>
            <a:ext cx="6019800" cy="6583364"/>
          </a:xfrm>
          <a:prstGeom prst="rect">
            <a:avLst/>
          </a:prstGeom>
        </p:spPr>
        <p:txBody>
          <a:bodyPr/>
          <a:lstStyle/>
          <a:p>
            <a:pPr lvl="0">
              <a:defRPr sz="1800"/>
            </a:pPr>
            <a:r>
              <a:rPr sz="3200"/>
              <a:t>Click to edit Master text styles</a:t>
            </a:r>
          </a:p>
          <a:p>
            <a:pPr lvl="1">
              <a:defRPr sz="1800"/>
            </a:pPr>
            <a:r>
              <a:rPr sz="3200"/>
              <a:t>Second level</a:t>
            </a:r>
          </a:p>
          <a:p>
            <a:pPr lvl="2">
              <a:defRPr sz="1800"/>
            </a:pPr>
            <a:r>
              <a:rPr sz="3200"/>
              <a:t>Third level</a:t>
            </a:r>
          </a:p>
          <a:p>
            <a:pPr lvl="3">
              <a:defRPr sz="1800"/>
            </a:pPr>
            <a:r>
              <a:rPr sz="3200"/>
              <a:t>Fourth level</a:t>
            </a:r>
          </a:p>
          <a:p>
            <a:pPr lvl="4">
              <a:defRPr sz="1800"/>
            </a:pPr>
            <a:r>
              <a:rPr sz="3200"/>
              <a:t>Fifth level</a:t>
            </a:r>
          </a:p>
        </p:txBody>
      </p:sp>
      <p:sp>
        <p:nvSpPr>
          <p:cNvPr id="45" name="Shape 45"/>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457200" y="92075"/>
            <a:ext cx="8229600" cy="150812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normAutofit/>
          </a:bodyPr>
          <a:lstStyle/>
          <a:p>
            <a:pPr lvl="0">
              <a:defRPr sz="1800"/>
            </a:pPr>
            <a:r>
              <a:rPr sz="4400"/>
              <a:t>Click to edit Master title style</a:t>
            </a:r>
          </a:p>
        </p:txBody>
      </p:sp>
      <p:sp>
        <p:nvSpPr>
          <p:cNvPr id="3" name="Shape 3"/>
          <p:cNvSpPr>
            <a:spLocks noGrp="1"/>
          </p:cNvSpPr>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a:bodyPr>
          <a:lstStyle/>
          <a:p>
            <a:pPr lvl="0">
              <a:defRPr sz="1800"/>
            </a:pPr>
            <a:r>
              <a:rPr sz="3200"/>
              <a:t>Click to edit Master text styles</a:t>
            </a:r>
          </a:p>
          <a:p>
            <a:pPr lvl="1">
              <a:defRPr sz="1800"/>
            </a:pPr>
            <a:r>
              <a:rPr sz="3200"/>
              <a:t>Second level</a:t>
            </a:r>
          </a:p>
          <a:p>
            <a:pPr lvl="2">
              <a:defRPr sz="1800"/>
            </a:pPr>
            <a:r>
              <a:rPr sz="3200"/>
              <a:t>Third level</a:t>
            </a:r>
          </a:p>
          <a:p>
            <a:pPr lvl="3">
              <a:defRPr sz="1800"/>
            </a:pPr>
            <a:r>
              <a:rPr sz="3200"/>
              <a:t>Fourth level</a:t>
            </a:r>
          </a:p>
          <a:p>
            <a:pPr lvl="4">
              <a:defRPr sz="1800"/>
            </a:pPr>
            <a:r>
              <a:rPr sz="3200"/>
              <a:t>Fifth level</a:t>
            </a:r>
          </a:p>
        </p:txBody>
      </p:sp>
      <p:sp>
        <p:nvSpPr>
          <p:cNvPr id="4" name="Shape 4"/>
          <p:cNvSpPr>
            <a:spLocks noGrp="1"/>
          </p:cNvSpPr>
          <p:nvPr>
            <p:ph type="sldNum" sz="quarter" idx="2"/>
          </p:nvPr>
        </p:nvSpPr>
        <p:spPr>
          <a:xfrm>
            <a:off x="6553200" y="6404292"/>
            <a:ext cx="2133600" cy="269239"/>
          </a:xfrm>
          <a:prstGeom prst="rect">
            <a:avLst/>
          </a:prstGeom>
          <a:ln w="12700">
            <a:miter lim="400000"/>
          </a:ln>
        </p:spPr>
        <p:txBody>
          <a:bodyPr lIns="45718" tIns="45718" rIns="45718" bIns="45718" anchor="ctr">
            <a:spAutoFit/>
          </a:bodyPr>
          <a:lstStyle>
            <a:lvl1pPr algn="r">
              <a:defRPr sz="1200">
                <a:solidFill>
                  <a:srgbClr val="888888"/>
                </a:solidFill>
                <a:latin typeface="Calibri"/>
                <a:ea typeface="Calibri"/>
                <a:cs typeface="Calibri"/>
                <a:sym typeface="Calibri"/>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xmlns:p14="http://schemas.microsoft.com/office/powerpoint/2010/main" spd="med"/>
  <p:txStyles>
    <p:titleStyle>
      <a:lvl1pPr algn="ctr">
        <a:defRPr sz="4400">
          <a:latin typeface="Calibri"/>
          <a:ea typeface="Calibri"/>
          <a:cs typeface="Calibri"/>
          <a:sym typeface="Calibri"/>
        </a:defRPr>
      </a:lvl1pPr>
      <a:lvl2pPr algn="ctr">
        <a:defRPr sz="4400">
          <a:latin typeface="Calibri"/>
          <a:ea typeface="Calibri"/>
          <a:cs typeface="Calibri"/>
          <a:sym typeface="Calibri"/>
        </a:defRPr>
      </a:lvl2pPr>
      <a:lvl3pPr algn="ctr">
        <a:defRPr sz="4400">
          <a:latin typeface="Calibri"/>
          <a:ea typeface="Calibri"/>
          <a:cs typeface="Calibri"/>
          <a:sym typeface="Calibri"/>
        </a:defRPr>
      </a:lvl3pPr>
      <a:lvl4pPr algn="ctr">
        <a:defRPr sz="4400">
          <a:latin typeface="Calibri"/>
          <a:ea typeface="Calibri"/>
          <a:cs typeface="Calibri"/>
          <a:sym typeface="Calibri"/>
        </a:defRPr>
      </a:lvl4pPr>
      <a:lvl5pPr algn="ctr">
        <a:defRPr sz="4400">
          <a:latin typeface="Calibri"/>
          <a:ea typeface="Calibri"/>
          <a:cs typeface="Calibri"/>
          <a:sym typeface="Calibri"/>
        </a:defRPr>
      </a:lvl5pPr>
      <a:lvl6pPr algn="ctr">
        <a:defRPr sz="4400">
          <a:latin typeface="Calibri"/>
          <a:ea typeface="Calibri"/>
          <a:cs typeface="Calibri"/>
          <a:sym typeface="Calibri"/>
        </a:defRPr>
      </a:lvl6pPr>
      <a:lvl7pPr algn="ctr">
        <a:defRPr sz="4400">
          <a:latin typeface="Calibri"/>
          <a:ea typeface="Calibri"/>
          <a:cs typeface="Calibri"/>
          <a:sym typeface="Calibri"/>
        </a:defRPr>
      </a:lvl7pPr>
      <a:lvl8pPr algn="ctr">
        <a:defRPr sz="4400">
          <a:latin typeface="Calibri"/>
          <a:ea typeface="Calibri"/>
          <a:cs typeface="Calibri"/>
          <a:sym typeface="Calibri"/>
        </a:defRPr>
      </a:lvl8pPr>
      <a:lvl9pPr algn="ctr">
        <a:defRPr sz="4400">
          <a:latin typeface="Calibri"/>
          <a:ea typeface="Calibri"/>
          <a:cs typeface="Calibri"/>
          <a:sym typeface="Calibri"/>
        </a:defRPr>
      </a:lvl9pPr>
    </p:titleStyle>
    <p:bodyStyle>
      <a:lvl1pPr marL="342900" indent="-342900">
        <a:spcBef>
          <a:spcPts val="700"/>
        </a:spcBef>
        <a:buSzPct val="100000"/>
        <a:buFont typeface="Arial"/>
        <a:buChar char="•"/>
        <a:defRPr sz="3200">
          <a:latin typeface="Calibri"/>
          <a:ea typeface="Calibri"/>
          <a:cs typeface="Calibri"/>
          <a:sym typeface="Calibri"/>
        </a:defRPr>
      </a:lvl1pPr>
      <a:lvl2pPr marL="783771" indent="-326571">
        <a:spcBef>
          <a:spcPts val="700"/>
        </a:spcBef>
        <a:buSzPct val="100000"/>
        <a:buFont typeface="Arial"/>
        <a:buChar char="–"/>
        <a:defRPr sz="3200">
          <a:latin typeface="Calibri"/>
          <a:ea typeface="Calibri"/>
          <a:cs typeface="Calibri"/>
          <a:sym typeface="Calibri"/>
        </a:defRPr>
      </a:lvl2pPr>
      <a:lvl3pPr marL="1219200" indent="-304800">
        <a:spcBef>
          <a:spcPts val="700"/>
        </a:spcBef>
        <a:buSzPct val="100000"/>
        <a:buFont typeface="Arial"/>
        <a:buChar char="•"/>
        <a:defRPr sz="3200">
          <a:latin typeface="Calibri"/>
          <a:ea typeface="Calibri"/>
          <a:cs typeface="Calibri"/>
          <a:sym typeface="Calibri"/>
        </a:defRPr>
      </a:lvl3pPr>
      <a:lvl4pPr marL="1737360" indent="-365760">
        <a:spcBef>
          <a:spcPts val="700"/>
        </a:spcBef>
        <a:buSzPct val="100000"/>
        <a:buFont typeface="Arial"/>
        <a:buChar char="–"/>
        <a:defRPr sz="3200">
          <a:latin typeface="Calibri"/>
          <a:ea typeface="Calibri"/>
          <a:cs typeface="Calibri"/>
          <a:sym typeface="Calibri"/>
        </a:defRPr>
      </a:lvl4pPr>
      <a:lvl5pPr marL="2194560" indent="-365760">
        <a:spcBef>
          <a:spcPts val="700"/>
        </a:spcBef>
        <a:buSzPct val="100000"/>
        <a:buFont typeface="Arial"/>
        <a:buChar char="»"/>
        <a:defRPr sz="3200">
          <a:latin typeface="Calibri"/>
          <a:ea typeface="Calibri"/>
          <a:cs typeface="Calibri"/>
          <a:sym typeface="Calibri"/>
        </a:defRPr>
      </a:lvl5pPr>
      <a:lvl6pPr marL="2651760" indent="-365760">
        <a:spcBef>
          <a:spcPts val="700"/>
        </a:spcBef>
        <a:buSzPct val="100000"/>
        <a:buFont typeface="Arial"/>
        <a:buChar char="•"/>
        <a:defRPr sz="3200">
          <a:latin typeface="Calibri"/>
          <a:ea typeface="Calibri"/>
          <a:cs typeface="Calibri"/>
          <a:sym typeface="Calibri"/>
        </a:defRPr>
      </a:lvl6pPr>
      <a:lvl7pPr marL="3108960" indent="-365760">
        <a:spcBef>
          <a:spcPts val="700"/>
        </a:spcBef>
        <a:buSzPct val="100000"/>
        <a:buFont typeface="Arial"/>
        <a:buChar char="•"/>
        <a:defRPr sz="3200">
          <a:latin typeface="Calibri"/>
          <a:ea typeface="Calibri"/>
          <a:cs typeface="Calibri"/>
          <a:sym typeface="Calibri"/>
        </a:defRPr>
      </a:lvl7pPr>
      <a:lvl8pPr marL="3566159" indent="-365759">
        <a:spcBef>
          <a:spcPts val="700"/>
        </a:spcBef>
        <a:buSzPct val="100000"/>
        <a:buFont typeface="Arial"/>
        <a:buChar char="•"/>
        <a:defRPr sz="3200">
          <a:latin typeface="Calibri"/>
          <a:ea typeface="Calibri"/>
          <a:cs typeface="Calibri"/>
          <a:sym typeface="Calibri"/>
        </a:defRPr>
      </a:lvl8pPr>
      <a:lvl9pPr marL="4023359" indent="-365759">
        <a:spcBef>
          <a:spcPts val="700"/>
        </a:spcBef>
        <a:buSzPct val="100000"/>
        <a:buFont typeface="Arial"/>
        <a:buChar char="•"/>
        <a:defRPr sz="3200">
          <a:latin typeface="Calibri"/>
          <a:ea typeface="Calibri"/>
          <a:cs typeface="Calibri"/>
          <a:sym typeface="Calibri"/>
        </a:defRPr>
      </a:lvl9pPr>
    </p:bodyStyle>
    <p:otherStyle>
      <a:lvl1pPr algn="r">
        <a:defRPr sz="1200">
          <a:solidFill>
            <a:schemeClr val="tx1"/>
          </a:solidFill>
          <a:latin typeface="+mn-lt"/>
          <a:ea typeface="+mn-ea"/>
          <a:cs typeface="+mn-cs"/>
          <a:sym typeface="Calibri"/>
        </a:defRPr>
      </a:lvl1pPr>
      <a:lvl2pPr algn="r">
        <a:defRPr sz="1200">
          <a:solidFill>
            <a:schemeClr val="tx1"/>
          </a:solidFill>
          <a:latin typeface="+mn-lt"/>
          <a:ea typeface="+mn-ea"/>
          <a:cs typeface="+mn-cs"/>
          <a:sym typeface="Calibri"/>
        </a:defRPr>
      </a:lvl2pPr>
      <a:lvl3pPr algn="r">
        <a:defRPr sz="1200">
          <a:solidFill>
            <a:schemeClr val="tx1"/>
          </a:solidFill>
          <a:latin typeface="+mn-lt"/>
          <a:ea typeface="+mn-ea"/>
          <a:cs typeface="+mn-cs"/>
          <a:sym typeface="Calibri"/>
        </a:defRPr>
      </a:lvl3pPr>
      <a:lvl4pPr algn="r">
        <a:defRPr sz="1200">
          <a:solidFill>
            <a:schemeClr val="tx1"/>
          </a:solidFill>
          <a:latin typeface="+mn-lt"/>
          <a:ea typeface="+mn-ea"/>
          <a:cs typeface="+mn-cs"/>
          <a:sym typeface="Calibri"/>
        </a:defRPr>
      </a:lvl4pPr>
      <a:lvl5pPr algn="r">
        <a:defRPr sz="1200">
          <a:solidFill>
            <a:schemeClr val="tx1"/>
          </a:solidFill>
          <a:latin typeface="+mn-lt"/>
          <a:ea typeface="+mn-ea"/>
          <a:cs typeface="+mn-cs"/>
          <a:sym typeface="Calibri"/>
        </a:defRPr>
      </a:lvl5pPr>
      <a:lvl6pPr algn="r">
        <a:defRPr sz="1200">
          <a:solidFill>
            <a:schemeClr val="tx1"/>
          </a:solidFill>
          <a:latin typeface="+mn-lt"/>
          <a:ea typeface="+mn-ea"/>
          <a:cs typeface="+mn-cs"/>
          <a:sym typeface="Calibri"/>
        </a:defRPr>
      </a:lvl6pPr>
      <a:lvl7pPr algn="r">
        <a:defRPr sz="1200">
          <a:solidFill>
            <a:schemeClr val="tx1"/>
          </a:solidFill>
          <a:latin typeface="+mn-lt"/>
          <a:ea typeface="+mn-ea"/>
          <a:cs typeface="+mn-cs"/>
          <a:sym typeface="Calibri"/>
        </a:defRPr>
      </a:lvl7pPr>
      <a:lvl8pPr algn="r">
        <a:defRPr sz="1200">
          <a:solidFill>
            <a:schemeClr val="tx1"/>
          </a:solidFill>
          <a:latin typeface="+mn-lt"/>
          <a:ea typeface="+mn-ea"/>
          <a:cs typeface="+mn-cs"/>
          <a:sym typeface="Calibri"/>
        </a:defRPr>
      </a:lvl8pPr>
      <a:lvl9pPr algn="r">
        <a:defRPr sz="12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 Id="rId3"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1" Type="http://schemas.openxmlformats.org/officeDocument/2006/relationships/slideLayout" Target="../slideLayouts/slideLayout1.xml"/><Relationship Id="rId2"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1"/>
          <p:cNvGrpSpPr/>
          <p:nvPr/>
        </p:nvGrpSpPr>
        <p:grpSpPr>
          <a:xfrm>
            <a:off x="156749" y="113727"/>
            <a:ext cx="8807742" cy="1661994"/>
            <a:chOff x="0" y="-74912"/>
            <a:chExt cx="8807741" cy="1661993"/>
          </a:xfrm>
        </p:grpSpPr>
        <p:sp>
          <p:nvSpPr>
            <p:cNvPr id="49" name="Shape 49"/>
            <p:cNvSpPr/>
            <p:nvPr/>
          </p:nvSpPr>
          <p:spPr>
            <a:xfrm>
              <a:off x="0" y="0"/>
              <a:ext cx="8807741" cy="1512171"/>
            </a:xfrm>
            <a:prstGeom prst="rect">
              <a:avLst/>
            </a:prstGeom>
            <a:solidFill>
              <a:srgbClr val="98C723"/>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50" name="Shape 50"/>
            <p:cNvSpPr/>
            <p:nvPr/>
          </p:nvSpPr>
          <p:spPr>
            <a:xfrm>
              <a:off x="0" y="-74912"/>
              <a:ext cx="8807741" cy="166199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4800" b="1">
                  <a:latin typeface="Century Gothic"/>
                  <a:ea typeface="Century Gothic"/>
                  <a:cs typeface="Century Gothic"/>
                  <a:sym typeface="Century Gothic"/>
                </a:defRPr>
              </a:lvl1pPr>
            </a:lstStyle>
            <a:p>
              <a:pPr lvl="0">
                <a:defRPr sz="1800" b="0"/>
              </a:pPr>
              <a:r>
                <a:rPr lang="en-GB" sz="3600" b="1" dirty="0" smtClean="0"/>
                <a:t>The King’s Great Matter:</a:t>
              </a:r>
            </a:p>
            <a:p>
              <a:pPr lvl="0">
                <a:defRPr sz="1800" b="0"/>
              </a:pPr>
              <a:r>
                <a:rPr sz="3600" b="1" dirty="0" smtClean="0"/>
                <a:t>Phase</a:t>
              </a:r>
              <a:r>
                <a:rPr lang="en-GB" sz="3600" b="1" dirty="0" smtClean="0"/>
                <a:t>s</a:t>
              </a:r>
              <a:r>
                <a:rPr sz="3600" b="1" dirty="0" smtClean="0"/>
                <a:t> 1</a:t>
              </a:r>
              <a:r>
                <a:rPr lang="en-GB" sz="3600" b="1" smtClean="0"/>
                <a:t>&amp;2</a:t>
              </a:r>
              <a:r>
                <a:rPr sz="3600" b="1" smtClean="0"/>
                <a:t> </a:t>
              </a:r>
              <a:r>
                <a:rPr sz="3600" b="1" dirty="0"/>
                <a:t>– Wolsey’s failure and destruction,1527-1529</a:t>
              </a:r>
            </a:p>
          </p:txBody>
        </p:sp>
      </p:grpSp>
      <p:grpSp>
        <p:nvGrpSpPr>
          <p:cNvPr id="54" name="Group 54"/>
          <p:cNvGrpSpPr/>
          <p:nvPr/>
        </p:nvGrpSpPr>
        <p:grpSpPr>
          <a:xfrm>
            <a:off x="156747" y="1837102"/>
            <a:ext cx="8807743" cy="1663908"/>
            <a:chOff x="-1" y="0"/>
            <a:chExt cx="8807741" cy="1663906"/>
          </a:xfrm>
        </p:grpSpPr>
        <p:sp>
          <p:nvSpPr>
            <p:cNvPr id="52" name="Shape 52"/>
            <p:cNvSpPr/>
            <p:nvPr/>
          </p:nvSpPr>
          <p:spPr>
            <a:xfrm>
              <a:off x="-2" y="0"/>
              <a:ext cx="8807743" cy="1663907"/>
            </a:xfrm>
            <a:prstGeom prst="rect">
              <a:avLst/>
            </a:prstGeom>
            <a:solidFill>
              <a:srgbClr val="9BD0D5"/>
            </a:solidFill>
            <a:ln w="12700" cap="flat">
              <a:noFill/>
              <a:miter lim="400000"/>
            </a:ln>
            <a:effectLst/>
          </p:spPr>
          <p:txBody>
            <a:bodyPr wrap="square" lIns="0" tIns="0" rIns="0" bIns="0" numCol="1" anchor="ctr">
              <a:noAutofit/>
            </a:bodyPr>
            <a:lstStyle/>
            <a:p>
              <a:pPr lvl="0">
                <a:defRPr>
                  <a:solidFill>
                    <a:srgbClr val="FFFFFF"/>
                  </a:solidFill>
                  <a:latin typeface="Calibri"/>
                  <a:ea typeface="Calibri"/>
                  <a:cs typeface="Calibri"/>
                  <a:sym typeface="Calibri"/>
                </a:defRPr>
              </a:pPr>
              <a:endParaRPr/>
            </a:p>
          </p:txBody>
        </p:sp>
        <p:sp>
          <p:nvSpPr>
            <p:cNvPr id="53" name="Shape 53"/>
            <p:cNvSpPr/>
            <p:nvPr/>
          </p:nvSpPr>
          <p:spPr>
            <a:xfrm>
              <a:off x="-2" y="158853"/>
              <a:ext cx="8807743" cy="1346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r>
                <a:rPr sz="2800" b="1" dirty="0">
                  <a:latin typeface="Century Gothic"/>
                  <a:ea typeface="Century Gothic"/>
                  <a:cs typeface="Century Gothic"/>
                  <a:sym typeface="Century Gothic"/>
                </a:rPr>
                <a:t>Key questions: </a:t>
              </a:r>
              <a:endParaRPr dirty="0">
                <a:solidFill>
                  <a:srgbClr val="FFFFFF"/>
                </a:solidFill>
                <a:latin typeface="Calibri"/>
                <a:ea typeface="Calibri"/>
                <a:cs typeface="Calibri"/>
                <a:sym typeface="Calibri"/>
              </a:endParaRPr>
            </a:p>
            <a:p>
              <a:pPr marL="352777" lvl="0" indent="-352777">
                <a:buClr>
                  <a:srgbClr val="000000"/>
                </a:buClr>
                <a:buSzPct val="100000"/>
                <a:buFont typeface="Arial"/>
                <a:buChar char="•"/>
              </a:pPr>
              <a:r>
                <a:rPr sz="2000" b="1">
                  <a:latin typeface="Century Gothic"/>
                  <a:ea typeface="Century Gothic"/>
                  <a:cs typeface="Century Gothic"/>
                  <a:sym typeface="Century Gothic"/>
                </a:rPr>
                <a:t>Who was Wolsey, what were the sources of his power?</a:t>
              </a:r>
              <a:endParaRPr>
                <a:solidFill>
                  <a:srgbClr val="FFFFFF"/>
                </a:solidFill>
                <a:latin typeface="Calibri"/>
                <a:ea typeface="Calibri"/>
                <a:cs typeface="Calibri"/>
                <a:sym typeface="Calibri"/>
              </a:endParaRPr>
            </a:p>
            <a:p>
              <a:pPr marL="352777" lvl="0" indent="-352777">
                <a:buClr>
                  <a:srgbClr val="000000"/>
                </a:buClr>
                <a:buSzPct val="100000"/>
                <a:buFont typeface="Arial"/>
                <a:buChar char="•"/>
              </a:pPr>
              <a:r>
                <a:rPr sz="2000" b="1">
                  <a:latin typeface="Century Gothic"/>
                  <a:ea typeface="Century Gothic"/>
                  <a:cs typeface="Century Gothic"/>
                  <a:sym typeface="Century Gothic"/>
                </a:rPr>
                <a:t>Why did Wolsey fail to secure the divorce?</a:t>
              </a:r>
              <a:endParaRPr>
                <a:solidFill>
                  <a:srgbClr val="FFFFFF"/>
                </a:solidFill>
                <a:latin typeface="Calibri"/>
                <a:ea typeface="Calibri"/>
                <a:cs typeface="Calibri"/>
                <a:sym typeface="Calibri"/>
              </a:endParaRPr>
            </a:p>
            <a:p>
              <a:pPr marL="352777" lvl="0" indent="-352777">
                <a:buClr>
                  <a:srgbClr val="000000"/>
                </a:buClr>
                <a:buSzPct val="100000"/>
                <a:buFont typeface="Arial"/>
                <a:buChar char="•"/>
              </a:pPr>
              <a:r>
                <a:rPr sz="2000" b="1" dirty="0">
                  <a:latin typeface="Century Gothic"/>
                  <a:ea typeface="Century Gothic"/>
                  <a:cs typeface="Century Gothic"/>
                  <a:sym typeface="Century Gothic"/>
                </a:rPr>
                <a:t>Why did his failure lead to his destruction?</a:t>
              </a:r>
            </a:p>
          </p:txBody>
        </p:sp>
      </p:grpSp>
      <p:grpSp>
        <p:nvGrpSpPr>
          <p:cNvPr id="57" name="Group 57"/>
          <p:cNvGrpSpPr/>
          <p:nvPr/>
        </p:nvGrpSpPr>
        <p:grpSpPr>
          <a:xfrm>
            <a:off x="133822" y="3617403"/>
            <a:ext cx="5590307" cy="675696"/>
            <a:chOff x="0" y="0"/>
            <a:chExt cx="5590306" cy="675694"/>
          </a:xfrm>
        </p:grpSpPr>
        <p:sp>
          <p:nvSpPr>
            <p:cNvPr id="55" name="Shape 55"/>
            <p:cNvSpPr/>
            <p:nvPr/>
          </p:nvSpPr>
          <p:spPr>
            <a:xfrm>
              <a:off x="-1" y="-1"/>
              <a:ext cx="5590307" cy="675696"/>
            </a:xfrm>
            <a:prstGeom prst="rect">
              <a:avLst/>
            </a:prstGeom>
            <a:solidFill>
              <a:srgbClr val="DEAE00"/>
            </a:solidFill>
            <a:ln w="12700" cap="flat">
              <a:noFill/>
              <a:miter lim="400000"/>
            </a:ln>
            <a:effectLst/>
          </p:spPr>
          <p:txBody>
            <a:bodyPr wrap="square" lIns="0" tIns="0" rIns="0" bIns="0" numCol="1" anchor="ctr">
              <a:noAutofit/>
            </a:bodyPr>
            <a:lstStyle/>
            <a:p>
              <a:pPr lvl="0">
                <a:defRPr>
                  <a:solidFill>
                    <a:srgbClr val="FFFFFF"/>
                  </a:solidFill>
                  <a:latin typeface="Calibri"/>
                  <a:ea typeface="Calibri"/>
                  <a:cs typeface="Calibri"/>
                  <a:sym typeface="Calibri"/>
                </a:defRPr>
              </a:pPr>
              <a:endParaRPr/>
            </a:p>
          </p:txBody>
        </p:sp>
        <p:sp>
          <p:nvSpPr>
            <p:cNvPr id="56" name="Shape 56"/>
            <p:cNvSpPr/>
            <p:nvPr/>
          </p:nvSpPr>
          <p:spPr>
            <a:xfrm>
              <a:off x="-1" y="90197"/>
              <a:ext cx="5590307" cy="495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3200" b="1">
                  <a:latin typeface="Century Gothic"/>
                  <a:ea typeface="Century Gothic"/>
                  <a:cs typeface="Century Gothic"/>
                  <a:sym typeface="Century Gothic"/>
                </a:defRPr>
              </a:lvl1pPr>
            </a:lstStyle>
            <a:p>
              <a:pPr lvl="0">
                <a:defRPr sz="1800" b="0"/>
              </a:pPr>
              <a:r>
                <a:rPr sz="3200" b="1"/>
                <a:t>Starter: Think, Pair, Share </a:t>
              </a:r>
            </a:p>
          </p:txBody>
        </p:sp>
      </p:grpSp>
      <p:grpSp>
        <p:nvGrpSpPr>
          <p:cNvPr id="60" name="Group 60"/>
          <p:cNvGrpSpPr/>
          <p:nvPr/>
        </p:nvGrpSpPr>
        <p:grpSpPr>
          <a:xfrm>
            <a:off x="140796" y="4293095"/>
            <a:ext cx="5583335" cy="2376267"/>
            <a:chOff x="0" y="0"/>
            <a:chExt cx="5583334" cy="2376266"/>
          </a:xfrm>
        </p:grpSpPr>
        <p:sp>
          <p:nvSpPr>
            <p:cNvPr id="58" name="Shape 58"/>
            <p:cNvSpPr/>
            <p:nvPr/>
          </p:nvSpPr>
          <p:spPr>
            <a:xfrm>
              <a:off x="-1" y="-1"/>
              <a:ext cx="5583335" cy="2376267"/>
            </a:xfrm>
            <a:prstGeom prst="rect">
              <a:avLst/>
            </a:prstGeom>
            <a:solidFill>
              <a:srgbClr val="FFE68C"/>
            </a:solidFill>
            <a:ln w="12700" cap="flat">
              <a:noFill/>
              <a:miter lim="400000"/>
            </a:ln>
            <a:effectLst/>
          </p:spPr>
          <p:txBody>
            <a:bodyPr wrap="square" lIns="0" tIns="0" rIns="0" bIns="0" numCol="1" anchor="ctr">
              <a:noAutofit/>
            </a:bodyPr>
            <a:lstStyle/>
            <a:p>
              <a:pPr lvl="0">
                <a:defRPr sz="2000">
                  <a:latin typeface="Calibri"/>
                  <a:ea typeface="Calibri"/>
                  <a:cs typeface="Calibri"/>
                  <a:sym typeface="Calibri"/>
                </a:defRPr>
              </a:pPr>
              <a:endParaRPr/>
            </a:p>
          </p:txBody>
        </p:sp>
        <p:sp>
          <p:nvSpPr>
            <p:cNvPr id="59" name="Shape 59"/>
            <p:cNvSpPr/>
            <p:nvPr/>
          </p:nvSpPr>
          <p:spPr>
            <a:xfrm>
              <a:off x="-1" y="603932"/>
              <a:ext cx="5583335" cy="1168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r>
                <a:rPr sz="2000">
                  <a:latin typeface="Calibri"/>
                  <a:ea typeface="Calibri"/>
                  <a:cs typeface="Calibri"/>
                  <a:sym typeface="Calibri"/>
                </a:rPr>
                <a:t>Give 3 reasons why Henry’s use of Leviticus was going to prove problematic…</a:t>
              </a:r>
              <a:endParaRPr>
                <a:solidFill>
                  <a:srgbClr val="FFFFFF"/>
                </a:solidFill>
                <a:latin typeface="Calibri"/>
                <a:ea typeface="Calibri"/>
                <a:cs typeface="Calibri"/>
                <a:sym typeface="Calibri"/>
              </a:endParaRPr>
            </a:p>
            <a:p>
              <a:pPr lvl="0"/>
              <a:r>
                <a:rPr sz="2000">
                  <a:latin typeface="Calibri"/>
                  <a:ea typeface="Calibri"/>
                  <a:cs typeface="Calibri"/>
                  <a:sym typeface="Calibri"/>
                </a:rPr>
                <a:t>How did he attempt to overcome these problems?</a:t>
              </a:r>
            </a:p>
          </p:txBody>
        </p:sp>
      </p:grpSp>
      <p:pic>
        <p:nvPicPr>
          <p:cNvPr id="61" name="image1.png"/>
          <p:cNvPicPr/>
          <p:nvPr/>
        </p:nvPicPr>
        <p:blipFill>
          <a:blip r:embed="rId2">
            <a:extLst/>
          </a:blip>
          <a:stretch>
            <a:fillRect/>
          </a:stretch>
        </p:blipFill>
        <p:spPr>
          <a:xfrm>
            <a:off x="5969225" y="3594212"/>
            <a:ext cx="2993667" cy="3123826"/>
          </a:xfrm>
          <a:prstGeom prst="rect">
            <a:avLst/>
          </a:prstGeom>
          <a:ln w="12700">
            <a:miter lim="400000"/>
          </a:ln>
        </p:spPr>
      </p:pic>
    </p:spTree>
  </p:cSld>
  <p:clrMapOvr>
    <a:masterClrMapping/>
  </p:clrMapOvr>
  <p:transition xmlns:p14="http://schemas.microsoft.com/office/powerpoint/2010/mai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Group 65"/>
          <p:cNvGrpSpPr/>
          <p:nvPr/>
        </p:nvGrpSpPr>
        <p:grpSpPr>
          <a:xfrm>
            <a:off x="2195734" y="188638"/>
            <a:ext cx="6768755" cy="1296148"/>
            <a:chOff x="0" y="0"/>
            <a:chExt cx="6768753" cy="1296147"/>
          </a:xfrm>
        </p:grpSpPr>
        <p:sp>
          <p:nvSpPr>
            <p:cNvPr id="63" name="Shape 63"/>
            <p:cNvSpPr/>
            <p:nvPr/>
          </p:nvSpPr>
          <p:spPr>
            <a:xfrm>
              <a:off x="-1" y="-1"/>
              <a:ext cx="6768755" cy="1296148"/>
            </a:xfrm>
            <a:prstGeom prst="rect">
              <a:avLst/>
            </a:prstGeom>
            <a:solidFill>
              <a:srgbClr val="98C723"/>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64" name="Shape 64"/>
            <p:cNvSpPr/>
            <p:nvPr/>
          </p:nvSpPr>
          <p:spPr>
            <a:xfrm>
              <a:off x="-1" y="336922"/>
              <a:ext cx="6768755" cy="622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4000" b="1">
                  <a:latin typeface="Century Gothic"/>
                  <a:ea typeface="Century Gothic"/>
                  <a:cs typeface="Century Gothic"/>
                  <a:sym typeface="Century Gothic"/>
                </a:defRPr>
              </a:lvl1pPr>
            </a:lstStyle>
            <a:p>
              <a:pPr lvl="0">
                <a:defRPr sz="1800" b="0"/>
              </a:pPr>
              <a:r>
                <a:rPr sz="4000" b="1"/>
                <a:t>Who was Thomas Wolsey?</a:t>
              </a:r>
            </a:p>
          </p:txBody>
        </p:sp>
      </p:grpSp>
      <p:grpSp>
        <p:nvGrpSpPr>
          <p:cNvPr id="68" name="Group 68"/>
          <p:cNvGrpSpPr/>
          <p:nvPr/>
        </p:nvGrpSpPr>
        <p:grpSpPr>
          <a:xfrm>
            <a:off x="156750" y="188638"/>
            <a:ext cx="1822963" cy="1296148"/>
            <a:chOff x="0" y="0"/>
            <a:chExt cx="1822962" cy="1296147"/>
          </a:xfrm>
        </p:grpSpPr>
        <p:sp>
          <p:nvSpPr>
            <p:cNvPr id="66" name="Shape 66"/>
            <p:cNvSpPr/>
            <p:nvPr/>
          </p:nvSpPr>
          <p:spPr>
            <a:xfrm>
              <a:off x="0" y="-1"/>
              <a:ext cx="1822963" cy="1296148"/>
            </a:xfrm>
            <a:prstGeom prst="rect">
              <a:avLst/>
            </a:prstGeom>
            <a:solidFill>
              <a:srgbClr val="BDDFE3"/>
            </a:solidFill>
            <a:ln w="12700" cap="flat">
              <a:noFill/>
              <a:miter lim="400000"/>
            </a:ln>
            <a:effectLst/>
          </p:spPr>
          <p:txBody>
            <a:bodyPr wrap="square" lIns="0" tIns="0" rIns="0" bIns="0" numCol="1" anchor="ctr">
              <a:noAutofit/>
            </a:bodyPr>
            <a:lstStyle/>
            <a:p>
              <a:pPr lvl="0">
                <a:defRPr>
                  <a:solidFill>
                    <a:srgbClr val="FFFFFF"/>
                  </a:solidFill>
                  <a:latin typeface="Calibri"/>
                  <a:ea typeface="Calibri"/>
                  <a:cs typeface="Calibri"/>
                  <a:sym typeface="Calibri"/>
                </a:defRPr>
              </a:pPr>
              <a:endParaRPr/>
            </a:p>
          </p:txBody>
        </p:sp>
        <p:sp>
          <p:nvSpPr>
            <p:cNvPr id="67" name="Shape 67"/>
            <p:cNvSpPr/>
            <p:nvPr/>
          </p:nvSpPr>
          <p:spPr>
            <a:xfrm>
              <a:off x="0" y="432172"/>
              <a:ext cx="1822963" cy="431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1400" b="1">
                  <a:latin typeface="Century Gothic"/>
                  <a:ea typeface="Century Gothic"/>
                  <a:cs typeface="Century Gothic"/>
                  <a:sym typeface="Century Gothic"/>
                </a:defRPr>
              </a:lvl1pPr>
            </a:lstStyle>
            <a:p>
              <a:pPr lvl="0">
                <a:defRPr sz="1800" b="0"/>
              </a:pPr>
              <a:r>
                <a:rPr sz="1400" b="1"/>
                <a:t>Who was Thomas Wolsey?</a:t>
              </a:r>
            </a:p>
          </p:txBody>
        </p:sp>
      </p:grpSp>
      <p:grpSp>
        <p:nvGrpSpPr>
          <p:cNvPr id="71" name="Group 71"/>
          <p:cNvGrpSpPr/>
          <p:nvPr/>
        </p:nvGrpSpPr>
        <p:grpSpPr>
          <a:xfrm>
            <a:off x="156748" y="1772916"/>
            <a:ext cx="2748727" cy="4813888"/>
            <a:chOff x="0" y="0"/>
            <a:chExt cx="2748726" cy="4813887"/>
          </a:xfrm>
        </p:grpSpPr>
        <p:sp>
          <p:nvSpPr>
            <p:cNvPr id="69" name="Shape 69"/>
            <p:cNvSpPr/>
            <p:nvPr/>
          </p:nvSpPr>
          <p:spPr>
            <a:xfrm>
              <a:off x="-1" y="0"/>
              <a:ext cx="2748727" cy="4813888"/>
            </a:xfrm>
            <a:prstGeom prst="rect">
              <a:avLst/>
            </a:prstGeom>
            <a:solidFill>
              <a:srgbClr val="C5E672"/>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70" name="Shape 70"/>
            <p:cNvSpPr/>
            <p:nvPr/>
          </p:nvSpPr>
          <p:spPr>
            <a:xfrm>
              <a:off x="-1" y="381293"/>
              <a:ext cx="2748727" cy="4051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marL="609600" lvl="0" indent="-609600" algn="ctr">
                <a:buClr>
                  <a:srgbClr val="000000"/>
                </a:buClr>
                <a:buSzPct val="100000"/>
                <a:buFont typeface="Arial"/>
                <a:buChar char="•"/>
              </a:pPr>
              <a:r>
                <a:rPr sz="2400">
                  <a:latin typeface="Century Gothic"/>
                  <a:ea typeface="Century Gothic"/>
                  <a:cs typeface="Century Gothic"/>
                  <a:sym typeface="Century Gothic"/>
                </a:rPr>
                <a:t>What was his background?</a:t>
              </a:r>
              <a:endParaRPr>
                <a:solidFill>
                  <a:srgbClr val="FFFFFF"/>
                </a:solidFill>
                <a:latin typeface="Calibri"/>
                <a:ea typeface="Calibri"/>
                <a:cs typeface="Calibri"/>
                <a:sym typeface="Calibri"/>
              </a:endParaRPr>
            </a:p>
            <a:p>
              <a:pPr marL="609600" lvl="0" indent="-609600" algn="ctr">
                <a:buClr>
                  <a:srgbClr val="000000"/>
                </a:buClr>
                <a:buSzPct val="100000"/>
                <a:buFont typeface="Arial"/>
                <a:buChar char="•"/>
              </a:pPr>
              <a:r>
                <a:rPr sz="2400">
                  <a:latin typeface="Century Gothic"/>
                  <a:ea typeface="Century Gothic"/>
                  <a:cs typeface="Century Gothic"/>
                  <a:sym typeface="Century Gothic"/>
                </a:rPr>
                <a:t>What were the sources for his power?</a:t>
              </a:r>
              <a:endParaRPr>
                <a:solidFill>
                  <a:srgbClr val="FFFFFF"/>
                </a:solidFill>
                <a:latin typeface="Calibri"/>
                <a:ea typeface="Calibri"/>
                <a:cs typeface="Calibri"/>
                <a:sym typeface="Calibri"/>
              </a:endParaRPr>
            </a:p>
            <a:p>
              <a:pPr marL="609600" lvl="0" indent="-609600" algn="ctr">
                <a:buClr>
                  <a:srgbClr val="000000"/>
                </a:buClr>
                <a:buSzPct val="100000"/>
                <a:buFont typeface="Arial"/>
                <a:buChar char="•"/>
              </a:pPr>
              <a:r>
                <a:rPr sz="2400">
                  <a:latin typeface="Century Gothic"/>
                  <a:ea typeface="Century Gothic"/>
                  <a:cs typeface="Century Gothic"/>
                  <a:sym typeface="Century Gothic"/>
                </a:rPr>
                <a:t>Why were both Henry and Wolsey confident that divorce was guaranteed?</a:t>
              </a:r>
            </a:p>
          </p:txBody>
        </p:sp>
      </p:grpSp>
      <p:pic>
        <p:nvPicPr>
          <p:cNvPr id="72" name="image2.jpeg"/>
          <p:cNvPicPr/>
          <p:nvPr/>
        </p:nvPicPr>
        <p:blipFill>
          <a:blip r:embed="rId2">
            <a:extLst/>
          </a:blip>
          <a:stretch>
            <a:fillRect/>
          </a:stretch>
        </p:blipFill>
        <p:spPr>
          <a:xfrm>
            <a:off x="4860032" y="1700801"/>
            <a:ext cx="3978446" cy="4896550"/>
          </a:xfrm>
          <a:prstGeom prst="rect">
            <a:avLst/>
          </a:prstGeom>
          <a:ln w="12700">
            <a:miter lim="400000"/>
          </a:ln>
        </p:spPr>
      </p:pic>
    </p:spTree>
  </p:cSld>
  <p:clrMapOvr>
    <a:masterClrMapping/>
  </p:clrMapOvr>
  <p:transition xmlns:p14="http://schemas.microsoft.com/office/powerpoint/2010/mai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Group 76"/>
          <p:cNvGrpSpPr/>
          <p:nvPr/>
        </p:nvGrpSpPr>
        <p:grpSpPr>
          <a:xfrm>
            <a:off x="1835693" y="188637"/>
            <a:ext cx="7179082" cy="1260145"/>
            <a:chOff x="-1" y="-1"/>
            <a:chExt cx="7179081" cy="1260144"/>
          </a:xfrm>
        </p:grpSpPr>
        <p:sp>
          <p:nvSpPr>
            <p:cNvPr id="74" name="Shape 74"/>
            <p:cNvSpPr/>
            <p:nvPr/>
          </p:nvSpPr>
          <p:spPr>
            <a:xfrm>
              <a:off x="-2" y="-2"/>
              <a:ext cx="7179082" cy="1260145"/>
            </a:xfrm>
            <a:prstGeom prst="rect">
              <a:avLst/>
            </a:prstGeom>
            <a:solidFill>
              <a:srgbClr val="98C723"/>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75" name="Shape 75"/>
            <p:cNvSpPr/>
            <p:nvPr/>
          </p:nvSpPr>
          <p:spPr>
            <a:xfrm>
              <a:off x="-2" y="414171"/>
              <a:ext cx="7179082" cy="431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2800" b="1">
                  <a:latin typeface="Century Gothic"/>
                  <a:ea typeface="Century Gothic"/>
                  <a:cs typeface="Century Gothic"/>
                  <a:sym typeface="Century Gothic"/>
                </a:defRPr>
              </a:lvl1pPr>
            </a:lstStyle>
            <a:p>
              <a:pPr lvl="0">
                <a:defRPr sz="1800" b="0"/>
              </a:pPr>
              <a:r>
                <a:rPr sz="2800" b="1"/>
                <a:t> What does the poem suggest and why?</a:t>
              </a:r>
            </a:p>
          </p:txBody>
        </p:sp>
      </p:grpSp>
      <p:grpSp>
        <p:nvGrpSpPr>
          <p:cNvPr id="79" name="Group 79"/>
          <p:cNvGrpSpPr/>
          <p:nvPr/>
        </p:nvGrpSpPr>
        <p:grpSpPr>
          <a:xfrm>
            <a:off x="155574" y="188637"/>
            <a:ext cx="1536107" cy="1260145"/>
            <a:chOff x="0" y="-1"/>
            <a:chExt cx="1536106" cy="1260144"/>
          </a:xfrm>
        </p:grpSpPr>
        <p:sp>
          <p:nvSpPr>
            <p:cNvPr id="77" name="Shape 77"/>
            <p:cNvSpPr/>
            <p:nvPr/>
          </p:nvSpPr>
          <p:spPr>
            <a:xfrm>
              <a:off x="-1" y="-2"/>
              <a:ext cx="1536107" cy="1260145"/>
            </a:xfrm>
            <a:prstGeom prst="rect">
              <a:avLst/>
            </a:prstGeom>
            <a:solidFill>
              <a:srgbClr val="9BD0D5"/>
            </a:solidFill>
            <a:ln w="12700" cap="flat">
              <a:noFill/>
              <a:miter lim="400000"/>
            </a:ln>
            <a:effectLst/>
          </p:spPr>
          <p:txBody>
            <a:bodyPr wrap="square" lIns="0" tIns="0" rIns="0" bIns="0" numCol="1" anchor="ctr">
              <a:noAutofit/>
            </a:bodyPr>
            <a:lstStyle/>
            <a:p>
              <a:pPr lvl="0">
                <a:defRPr>
                  <a:solidFill>
                    <a:srgbClr val="FFFFFF"/>
                  </a:solidFill>
                  <a:latin typeface="Calibri"/>
                  <a:ea typeface="Calibri"/>
                  <a:cs typeface="Calibri"/>
                  <a:sym typeface="Calibri"/>
                </a:defRPr>
              </a:pPr>
              <a:endParaRPr/>
            </a:p>
          </p:txBody>
        </p:sp>
        <p:sp>
          <p:nvSpPr>
            <p:cNvPr id="78" name="Shape 78"/>
            <p:cNvSpPr/>
            <p:nvPr/>
          </p:nvSpPr>
          <p:spPr>
            <a:xfrm>
              <a:off x="-1" y="249070"/>
              <a:ext cx="1536107" cy="762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1600" b="1">
                  <a:latin typeface="Century Gothic"/>
                  <a:ea typeface="Century Gothic"/>
                  <a:cs typeface="Century Gothic"/>
                  <a:sym typeface="Century Gothic"/>
                </a:defRPr>
              </a:lvl1pPr>
            </a:lstStyle>
            <a:p>
              <a:pPr lvl="0">
                <a:defRPr sz="1800" b="0"/>
              </a:pPr>
              <a:r>
                <a:rPr sz="1600" b="1"/>
                <a:t>Who was Thomas Wolsey?</a:t>
              </a:r>
            </a:p>
          </p:txBody>
        </p:sp>
      </p:grpSp>
      <p:grpSp>
        <p:nvGrpSpPr>
          <p:cNvPr id="82" name="Group 82"/>
          <p:cNvGrpSpPr/>
          <p:nvPr/>
        </p:nvGrpSpPr>
        <p:grpSpPr>
          <a:xfrm>
            <a:off x="4788024" y="1704593"/>
            <a:ext cx="3984378" cy="614801"/>
            <a:chOff x="0" y="0"/>
            <a:chExt cx="3984376" cy="614799"/>
          </a:xfrm>
        </p:grpSpPr>
        <p:sp>
          <p:nvSpPr>
            <p:cNvPr id="80" name="Shape 80"/>
            <p:cNvSpPr/>
            <p:nvPr/>
          </p:nvSpPr>
          <p:spPr>
            <a:xfrm>
              <a:off x="0" y="-1"/>
              <a:ext cx="3984378" cy="614800"/>
            </a:xfrm>
            <a:prstGeom prst="rect">
              <a:avLst/>
            </a:prstGeom>
            <a:solidFill>
              <a:srgbClr val="B77BB4"/>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81" name="Shape 81"/>
            <p:cNvSpPr/>
            <p:nvPr/>
          </p:nvSpPr>
          <p:spPr>
            <a:xfrm>
              <a:off x="0" y="91498"/>
              <a:ext cx="3984378" cy="431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2800" b="1">
                  <a:solidFill>
                    <a:srgbClr val="FFFFFF"/>
                  </a:solidFill>
                  <a:latin typeface="Century Gothic"/>
                  <a:ea typeface="Century Gothic"/>
                  <a:cs typeface="Century Gothic"/>
                  <a:sym typeface="Century Gothic"/>
                </a:defRPr>
              </a:lvl1pPr>
            </a:lstStyle>
            <a:p>
              <a:pPr lvl="0">
                <a:defRPr sz="1800" b="0">
                  <a:solidFill>
                    <a:srgbClr val="000000"/>
                  </a:solidFill>
                </a:defRPr>
              </a:pPr>
              <a:r>
                <a:rPr sz="2800" b="1">
                  <a:solidFill>
                    <a:srgbClr val="FFFFFF"/>
                  </a:solidFill>
                </a:rPr>
                <a:t>John Skelton, 1522</a:t>
              </a:r>
            </a:p>
          </p:txBody>
        </p:sp>
      </p:grpSp>
      <p:grpSp>
        <p:nvGrpSpPr>
          <p:cNvPr id="85" name="Group 85"/>
          <p:cNvGrpSpPr/>
          <p:nvPr/>
        </p:nvGrpSpPr>
        <p:grpSpPr>
          <a:xfrm>
            <a:off x="4587289" y="2468894"/>
            <a:ext cx="4451487" cy="3816429"/>
            <a:chOff x="0" y="0"/>
            <a:chExt cx="4451486" cy="3816427"/>
          </a:xfrm>
        </p:grpSpPr>
        <p:sp>
          <p:nvSpPr>
            <p:cNvPr id="83" name="Shape 83"/>
            <p:cNvSpPr/>
            <p:nvPr/>
          </p:nvSpPr>
          <p:spPr>
            <a:xfrm>
              <a:off x="-1" y="-1"/>
              <a:ext cx="4451487" cy="3816428"/>
            </a:xfrm>
            <a:prstGeom prst="rect">
              <a:avLst/>
            </a:prstGeom>
            <a:solidFill>
              <a:srgbClr val="E2CAE1"/>
            </a:solidFill>
            <a:ln w="12700" cap="flat">
              <a:noFill/>
              <a:miter lim="400000"/>
            </a:ln>
            <a:effectLst/>
          </p:spPr>
          <p:txBody>
            <a:bodyPr wrap="square" lIns="0" tIns="0" rIns="0" bIns="0" numCol="1" anchor="ctr">
              <a:noAutofit/>
            </a:bodyPr>
            <a:lstStyle/>
            <a:p>
              <a:pPr lvl="0" algn="ctr">
                <a:defRPr sz="2400">
                  <a:latin typeface="Century Gothic"/>
                  <a:ea typeface="Century Gothic"/>
                  <a:cs typeface="Century Gothic"/>
                  <a:sym typeface="Century Gothic"/>
                </a:defRPr>
              </a:pPr>
              <a:endParaRPr/>
            </a:p>
          </p:txBody>
        </p:sp>
        <p:sp>
          <p:nvSpPr>
            <p:cNvPr id="84" name="Shape 84"/>
            <p:cNvSpPr/>
            <p:nvPr/>
          </p:nvSpPr>
          <p:spPr>
            <a:xfrm>
              <a:off x="-1" y="435012"/>
              <a:ext cx="4451487" cy="2946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gn="ctr"/>
              <a:r>
                <a:rPr sz="2400">
                  <a:latin typeface="Century Gothic"/>
                  <a:ea typeface="Century Gothic"/>
                  <a:cs typeface="Century Gothic"/>
                  <a:sym typeface="Century Gothic"/>
                </a:rPr>
                <a:t>Why come ye not to court?</a:t>
              </a:r>
              <a:endParaRPr>
                <a:solidFill>
                  <a:srgbClr val="FFFFFF"/>
                </a:solidFill>
                <a:latin typeface="Calibri"/>
                <a:ea typeface="Calibri"/>
                <a:cs typeface="Calibri"/>
                <a:sym typeface="Calibri"/>
              </a:endParaRPr>
            </a:p>
            <a:p>
              <a:pPr lvl="0" algn="ctr"/>
              <a:r>
                <a:rPr sz="2400">
                  <a:latin typeface="Century Gothic"/>
                  <a:ea typeface="Century Gothic"/>
                  <a:cs typeface="Century Gothic"/>
                  <a:sym typeface="Century Gothic"/>
                </a:rPr>
                <a:t>To which court</a:t>
              </a:r>
              <a:endParaRPr>
                <a:solidFill>
                  <a:srgbClr val="FFFFFF"/>
                </a:solidFill>
                <a:latin typeface="Calibri"/>
                <a:ea typeface="Calibri"/>
                <a:cs typeface="Calibri"/>
                <a:sym typeface="Calibri"/>
              </a:endParaRPr>
            </a:p>
            <a:p>
              <a:pPr lvl="0" algn="ctr"/>
              <a:r>
                <a:rPr sz="2400">
                  <a:latin typeface="Century Gothic"/>
                  <a:ea typeface="Century Gothic"/>
                  <a:cs typeface="Century Gothic"/>
                  <a:sym typeface="Century Gothic"/>
                </a:rPr>
                <a:t>To the King’s Court</a:t>
              </a:r>
              <a:endParaRPr>
                <a:solidFill>
                  <a:srgbClr val="FFFFFF"/>
                </a:solidFill>
                <a:latin typeface="Calibri"/>
                <a:ea typeface="Calibri"/>
                <a:cs typeface="Calibri"/>
                <a:sym typeface="Calibri"/>
              </a:endParaRPr>
            </a:p>
            <a:p>
              <a:pPr lvl="0" algn="ctr"/>
              <a:r>
                <a:rPr sz="2400">
                  <a:latin typeface="Century Gothic"/>
                  <a:ea typeface="Century Gothic"/>
                  <a:cs typeface="Century Gothic"/>
                  <a:sym typeface="Century Gothic"/>
                </a:rPr>
                <a:t>Or to Hampton Court?</a:t>
              </a:r>
              <a:endParaRPr>
                <a:solidFill>
                  <a:srgbClr val="FFFFFF"/>
                </a:solidFill>
                <a:latin typeface="Calibri"/>
                <a:ea typeface="Calibri"/>
                <a:cs typeface="Calibri"/>
                <a:sym typeface="Calibri"/>
              </a:endParaRPr>
            </a:p>
            <a:p>
              <a:pPr lvl="0" algn="ctr"/>
              <a:r>
                <a:rPr sz="2400">
                  <a:latin typeface="Century Gothic"/>
                  <a:ea typeface="Century Gothic"/>
                  <a:cs typeface="Century Gothic"/>
                  <a:sym typeface="Century Gothic"/>
                </a:rPr>
                <a:t>The King’s Court</a:t>
              </a:r>
              <a:endParaRPr>
                <a:solidFill>
                  <a:srgbClr val="FFFFFF"/>
                </a:solidFill>
                <a:latin typeface="Calibri"/>
                <a:ea typeface="Calibri"/>
                <a:cs typeface="Calibri"/>
                <a:sym typeface="Calibri"/>
              </a:endParaRPr>
            </a:p>
            <a:p>
              <a:pPr lvl="0" algn="ctr"/>
              <a:r>
                <a:rPr sz="2400">
                  <a:latin typeface="Century Gothic"/>
                  <a:ea typeface="Century Gothic"/>
                  <a:cs typeface="Century Gothic"/>
                  <a:sym typeface="Century Gothic"/>
                </a:rPr>
                <a:t>Should have the excellence </a:t>
              </a:r>
              <a:endParaRPr>
                <a:solidFill>
                  <a:srgbClr val="FFFFFF"/>
                </a:solidFill>
                <a:latin typeface="Calibri"/>
                <a:ea typeface="Calibri"/>
                <a:cs typeface="Calibri"/>
                <a:sym typeface="Calibri"/>
              </a:endParaRPr>
            </a:p>
            <a:p>
              <a:pPr lvl="0" algn="ctr"/>
              <a:r>
                <a:rPr sz="2400">
                  <a:latin typeface="Century Gothic"/>
                  <a:ea typeface="Century Gothic"/>
                  <a:cs typeface="Century Gothic"/>
                  <a:sym typeface="Century Gothic"/>
                </a:rPr>
                <a:t>But Hampton court</a:t>
              </a:r>
              <a:endParaRPr>
                <a:solidFill>
                  <a:srgbClr val="FFFFFF"/>
                </a:solidFill>
                <a:latin typeface="Calibri"/>
                <a:ea typeface="Calibri"/>
                <a:cs typeface="Calibri"/>
                <a:sym typeface="Calibri"/>
              </a:endParaRPr>
            </a:p>
            <a:p>
              <a:pPr lvl="0" algn="ctr"/>
              <a:r>
                <a:rPr sz="2400">
                  <a:latin typeface="Century Gothic"/>
                  <a:ea typeface="Century Gothic"/>
                  <a:cs typeface="Century Gothic"/>
                  <a:sym typeface="Century Gothic"/>
                </a:rPr>
                <a:t>Hath the pre-eminence</a:t>
              </a:r>
            </a:p>
          </p:txBody>
        </p:sp>
      </p:grpSp>
      <p:pic>
        <p:nvPicPr>
          <p:cNvPr id="86" name="image3.jpeg"/>
          <p:cNvPicPr/>
          <p:nvPr/>
        </p:nvPicPr>
        <p:blipFill>
          <a:blip r:embed="rId2">
            <a:extLst/>
          </a:blip>
          <a:stretch>
            <a:fillRect/>
          </a:stretch>
        </p:blipFill>
        <p:spPr>
          <a:xfrm>
            <a:off x="254042" y="2858186"/>
            <a:ext cx="4164326" cy="3923820"/>
          </a:xfrm>
          <a:prstGeom prst="rect">
            <a:avLst/>
          </a:prstGeom>
          <a:ln w="12700">
            <a:miter lim="400000"/>
          </a:ln>
        </p:spPr>
      </p:pic>
      <p:pic>
        <p:nvPicPr>
          <p:cNvPr id="87" name="image2.jpeg"/>
          <p:cNvPicPr/>
          <p:nvPr/>
        </p:nvPicPr>
        <p:blipFill>
          <a:blip r:embed="rId3">
            <a:extLst/>
          </a:blip>
          <a:stretch>
            <a:fillRect/>
          </a:stretch>
        </p:blipFill>
        <p:spPr>
          <a:xfrm>
            <a:off x="254042" y="1628799"/>
            <a:ext cx="2270818" cy="2794851"/>
          </a:xfrm>
          <a:prstGeom prst="rect">
            <a:avLst/>
          </a:prstGeom>
          <a:ln w="12700">
            <a:miter lim="400000"/>
          </a:ln>
        </p:spPr>
      </p:pic>
    </p:spTree>
  </p:cSld>
  <p:clrMapOvr>
    <a:masterClrMapping/>
  </p:clrMapOvr>
  <p:transition xmlns:p14="http://schemas.microsoft.com/office/powerpoint/2010/mai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Group 91"/>
          <p:cNvGrpSpPr/>
          <p:nvPr/>
        </p:nvGrpSpPr>
        <p:grpSpPr>
          <a:xfrm>
            <a:off x="129382" y="1512782"/>
            <a:ext cx="8885393" cy="5308601"/>
            <a:chOff x="0" y="0"/>
            <a:chExt cx="8885392" cy="5308600"/>
          </a:xfrm>
        </p:grpSpPr>
        <p:sp>
          <p:nvSpPr>
            <p:cNvPr id="89" name="Shape 89"/>
            <p:cNvSpPr/>
            <p:nvPr/>
          </p:nvSpPr>
          <p:spPr>
            <a:xfrm>
              <a:off x="0" y="44008"/>
              <a:ext cx="8885393" cy="5220583"/>
            </a:xfrm>
            <a:prstGeom prst="rect">
              <a:avLst/>
            </a:prstGeom>
            <a:solidFill>
              <a:srgbClr val="D4B0D2"/>
            </a:solidFill>
            <a:ln w="12700" cap="flat">
              <a:noFill/>
              <a:miter lim="400000"/>
            </a:ln>
            <a:effectLst/>
          </p:spPr>
          <p:txBody>
            <a:bodyPr wrap="square" lIns="0" tIns="0" rIns="0" bIns="0" numCol="1" anchor="ctr">
              <a:noAutofit/>
            </a:bodyPr>
            <a:lstStyle/>
            <a:p>
              <a:pPr lvl="0">
                <a:defRPr>
                  <a:latin typeface="Century Gothic"/>
                  <a:ea typeface="Century Gothic"/>
                  <a:cs typeface="Century Gothic"/>
                  <a:sym typeface="Century Gothic"/>
                </a:defRPr>
              </a:pPr>
              <a:endParaRPr/>
            </a:p>
          </p:txBody>
        </p:sp>
        <p:sp>
          <p:nvSpPr>
            <p:cNvPr id="90" name="Shape 90"/>
            <p:cNvSpPr/>
            <p:nvPr/>
          </p:nvSpPr>
          <p:spPr>
            <a:xfrm>
              <a:off x="0" y="0"/>
              <a:ext cx="8885393" cy="53086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marL="571500" lvl="0" indent="-571500">
                <a:buClr>
                  <a:srgbClr val="000000"/>
                </a:buClr>
                <a:buSzPct val="100000"/>
                <a:buFont typeface="Arial"/>
                <a:buChar char="•"/>
              </a:pPr>
              <a:endParaRPr>
                <a:solidFill>
                  <a:srgbClr val="FFFFFF"/>
                </a:solidFill>
                <a:latin typeface="Calibri"/>
                <a:ea typeface="Calibri"/>
                <a:cs typeface="Calibri"/>
                <a:sym typeface="Calibri"/>
              </a:endParaRPr>
            </a:p>
            <a:p>
              <a:pPr marL="571500" lvl="0" indent="-571500">
                <a:buClr>
                  <a:srgbClr val="000000"/>
                </a:buClr>
                <a:buSzPct val="100000"/>
                <a:buFont typeface="Arial"/>
                <a:buChar char="•"/>
              </a:pPr>
              <a:r>
                <a:rPr>
                  <a:latin typeface="Century Gothic"/>
                  <a:ea typeface="Century Gothic"/>
                  <a:cs typeface="Century Gothic"/>
                  <a:sym typeface="Century Gothic"/>
                </a:rPr>
                <a:t>Son of a butcher – but with an expensive education.</a:t>
              </a:r>
              <a:endParaRPr>
                <a:solidFill>
                  <a:srgbClr val="FFFFFF"/>
                </a:solidFill>
                <a:latin typeface="Calibri"/>
                <a:ea typeface="Calibri"/>
                <a:cs typeface="Calibri"/>
                <a:sym typeface="Calibri"/>
              </a:endParaRPr>
            </a:p>
            <a:p>
              <a:pPr marL="1028700" lvl="1" indent="-571500">
                <a:buClr>
                  <a:srgbClr val="000000"/>
                </a:buClr>
                <a:buSzPct val="100000"/>
                <a:buFont typeface="Arial"/>
                <a:buChar char="•"/>
              </a:pPr>
              <a:r>
                <a:rPr>
                  <a:latin typeface="Century Gothic"/>
                  <a:ea typeface="Century Gothic"/>
                  <a:cs typeface="Century Gothic"/>
                  <a:sym typeface="Century Gothic"/>
                </a:rPr>
                <a:t>Benefitted from Henry VII’s attempts to curb power of nobility –became </a:t>
              </a:r>
              <a:r>
                <a:rPr b="1">
                  <a:latin typeface="Century Gothic"/>
                  <a:ea typeface="Century Gothic"/>
                  <a:cs typeface="Century Gothic"/>
                  <a:sym typeface="Century Gothic"/>
                </a:rPr>
                <a:t>Royal Chaplain </a:t>
              </a:r>
              <a:r>
                <a:rPr>
                  <a:latin typeface="Century Gothic"/>
                  <a:ea typeface="Century Gothic"/>
                  <a:cs typeface="Century Gothic"/>
                  <a:sym typeface="Century Gothic"/>
                </a:rPr>
                <a:t>and then appointed to post of ‘</a:t>
              </a:r>
              <a:r>
                <a:rPr b="1">
                  <a:latin typeface="Century Gothic"/>
                  <a:ea typeface="Century Gothic"/>
                  <a:cs typeface="Century Gothic"/>
                  <a:sym typeface="Century Gothic"/>
                </a:rPr>
                <a:t>Almoner</a:t>
              </a:r>
              <a:r>
                <a:rPr>
                  <a:latin typeface="Century Gothic"/>
                  <a:ea typeface="Century Gothic"/>
                  <a:cs typeface="Century Gothic"/>
                  <a:sym typeface="Century Gothic"/>
                </a:rPr>
                <a:t>’ in 1509, giving him a seat on the </a:t>
              </a:r>
              <a:r>
                <a:rPr b="1">
                  <a:latin typeface="Century Gothic"/>
                  <a:ea typeface="Century Gothic"/>
                  <a:cs typeface="Century Gothic"/>
                  <a:sym typeface="Century Gothic"/>
                </a:rPr>
                <a:t>Privy Council </a:t>
              </a:r>
              <a:r>
                <a:rPr>
                  <a:latin typeface="Century Gothic"/>
                  <a:ea typeface="Century Gothic"/>
                  <a:cs typeface="Century Gothic"/>
                  <a:sym typeface="Century Gothic"/>
                </a:rPr>
                <a:t>in 1511</a:t>
              </a:r>
              <a:r>
                <a:rPr b="1">
                  <a:latin typeface="Century Gothic"/>
                  <a:ea typeface="Century Gothic"/>
                  <a:cs typeface="Century Gothic"/>
                  <a:sym typeface="Century Gothic"/>
                </a:rPr>
                <a:t>.</a:t>
              </a:r>
              <a:endParaRPr>
                <a:solidFill>
                  <a:srgbClr val="FFFFFF"/>
                </a:solidFill>
                <a:latin typeface="Calibri"/>
                <a:ea typeface="Calibri"/>
                <a:cs typeface="Calibri"/>
                <a:sym typeface="Calibri"/>
              </a:endParaRPr>
            </a:p>
            <a:p>
              <a:pPr marL="571500" lvl="0" indent="-571500">
                <a:buClr>
                  <a:srgbClr val="000000"/>
                </a:buClr>
                <a:buSzPct val="100000"/>
                <a:buFont typeface="Arial"/>
                <a:buChar char="•"/>
              </a:pPr>
              <a:endParaRPr>
                <a:solidFill>
                  <a:srgbClr val="FFFFFF"/>
                </a:solidFill>
                <a:latin typeface="Calibri"/>
                <a:ea typeface="Calibri"/>
                <a:cs typeface="Calibri"/>
                <a:sym typeface="Calibri"/>
              </a:endParaRPr>
            </a:p>
            <a:p>
              <a:pPr marL="571500" lvl="0" indent="-571500">
                <a:buClr>
                  <a:srgbClr val="000000"/>
                </a:buClr>
                <a:buSzPct val="100000"/>
                <a:buFont typeface="Arial"/>
                <a:buChar char="•"/>
              </a:pPr>
              <a:r>
                <a:rPr>
                  <a:latin typeface="Century Gothic"/>
                  <a:ea typeface="Century Gothic"/>
                  <a:cs typeface="Century Gothic"/>
                  <a:sym typeface="Century Gothic"/>
                </a:rPr>
                <a:t>Wolsey benefitted from Henry’s disinterest in the minutiae of government…</a:t>
              </a:r>
              <a:endParaRPr>
                <a:solidFill>
                  <a:srgbClr val="FFFFFF"/>
                </a:solidFill>
                <a:latin typeface="Calibri"/>
                <a:ea typeface="Calibri"/>
                <a:cs typeface="Calibri"/>
                <a:sym typeface="Calibri"/>
              </a:endParaRPr>
            </a:p>
            <a:p>
              <a:pPr marL="1028700" lvl="1" indent="-571500">
                <a:buClr>
                  <a:srgbClr val="000000"/>
                </a:buClr>
                <a:buSzPct val="100000"/>
                <a:buFont typeface="Arial"/>
                <a:buChar char="•"/>
              </a:pPr>
              <a:r>
                <a:rPr>
                  <a:latin typeface="Century Gothic"/>
                  <a:ea typeface="Century Gothic"/>
                  <a:cs typeface="Century Gothic"/>
                  <a:sym typeface="Century Gothic"/>
                </a:rPr>
                <a:t>Energy and resources of first phase of Henry’s reign focussed on futile attempt to reproduce achievements of Henry V in France</a:t>
              </a:r>
              <a:endParaRPr>
                <a:solidFill>
                  <a:srgbClr val="FFFFFF"/>
                </a:solidFill>
                <a:latin typeface="Calibri"/>
                <a:ea typeface="Calibri"/>
                <a:cs typeface="Calibri"/>
                <a:sym typeface="Calibri"/>
              </a:endParaRPr>
            </a:p>
            <a:p>
              <a:pPr marL="571500" lvl="0" indent="-571500">
                <a:buClr>
                  <a:srgbClr val="000000"/>
                </a:buClr>
                <a:buSzPct val="100000"/>
                <a:buFont typeface="Arial"/>
                <a:buChar char="•"/>
              </a:pPr>
              <a:endParaRPr>
                <a:solidFill>
                  <a:srgbClr val="FFFFFF"/>
                </a:solidFill>
                <a:latin typeface="Calibri"/>
                <a:ea typeface="Calibri"/>
                <a:cs typeface="Calibri"/>
                <a:sym typeface="Calibri"/>
              </a:endParaRPr>
            </a:p>
            <a:p>
              <a:pPr marL="1028700" lvl="1" indent="-571500">
                <a:buClr>
                  <a:srgbClr val="000000"/>
                </a:buClr>
                <a:buSzPct val="100000"/>
                <a:buFont typeface="Arial"/>
                <a:buChar char="•"/>
              </a:pPr>
              <a:r>
                <a:rPr>
                  <a:latin typeface="Century Gothic"/>
                  <a:ea typeface="Century Gothic"/>
                  <a:cs typeface="Century Gothic"/>
                  <a:sym typeface="Century Gothic"/>
                </a:rPr>
                <a:t>April 1512-13 (at a cost of roughly £600,000; roughly 6x the annual income of the crown) Henry’s first campaign in France leads to the capture of Tournai at the ‘</a:t>
              </a:r>
              <a:r>
                <a:rPr b="1">
                  <a:latin typeface="Century Gothic"/>
                  <a:ea typeface="Century Gothic"/>
                  <a:cs typeface="Century Gothic"/>
                  <a:sym typeface="Century Gothic"/>
                </a:rPr>
                <a:t>Battle of the Spurs</a:t>
              </a:r>
              <a:r>
                <a:rPr>
                  <a:latin typeface="Century Gothic"/>
                  <a:ea typeface="Century Gothic"/>
                  <a:cs typeface="Century Gothic"/>
                  <a:sym typeface="Century Gothic"/>
                </a:rPr>
                <a:t>’ – Wolsey’s organisation of this triumph led to his rise in Henry’s court;</a:t>
              </a:r>
              <a:endParaRPr>
                <a:solidFill>
                  <a:srgbClr val="FFFFFF"/>
                </a:solidFill>
                <a:latin typeface="Calibri"/>
                <a:ea typeface="Calibri"/>
                <a:cs typeface="Calibri"/>
                <a:sym typeface="Calibri"/>
              </a:endParaRPr>
            </a:p>
            <a:p>
              <a:pPr marL="1028700" lvl="1" indent="-571500">
                <a:buClr>
                  <a:srgbClr val="000000"/>
                </a:buClr>
                <a:buSzPct val="100000"/>
                <a:buFont typeface="Arial"/>
                <a:buChar char="•"/>
              </a:pPr>
              <a:endParaRPr>
                <a:solidFill>
                  <a:srgbClr val="FFFFFF"/>
                </a:solidFill>
                <a:latin typeface="Calibri"/>
                <a:ea typeface="Calibri"/>
                <a:cs typeface="Calibri"/>
                <a:sym typeface="Calibri"/>
              </a:endParaRPr>
            </a:p>
            <a:p>
              <a:pPr marL="1028700" lvl="1" indent="-571500">
                <a:buClr>
                  <a:srgbClr val="000000"/>
                </a:buClr>
                <a:buSzPct val="100000"/>
                <a:buFont typeface="Arial"/>
                <a:buChar char="•"/>
              </a:pPr>
              <a:r>
                <a:rPr>
                  <a:latin typeface="Century Gothic"/>
                  <a:ea typeface="Century Gothic"/>
                  <a:cs typeface="Century Gothic"/>
                  <a:sym typeface="Century Gothic"/>
                </a:rPr>
                <a:t>Wolsey was prepared to speak up for Henry’s belligerent ambitions sees him displace Henry VII’s conservative advisers Richard Foxe (Bishop of Winchester) and William Warham (Archbishop of Canterbury) as advisers to the king.</a:t>
              </a:r>
            </a:p>
          </p:txBody>
        </p:sp>
      </p:grpSp>
      <p:grpSp>
        <p:nvGrpSpPr>
          <p:cNvPr id="94" name="Group 94"/>
          <p:cNvGrpSpPr/>
          <p:nvPr/>
        </p:nvGrpSpPr>
        <p:grpSpPr>
          <a:xfrm>
            <a:off x="1835694" y="188638"/>
            <a:ext cx="7179081" cy="1260145"/>
            <a:chOff x="0" y="0"/>
            <a:chExt cx="7179080" cy="1260143"/>
          </a:xfrm>
        </p:grpSpPr>
        <p:sp>
          <p:nvSpPr>
            <p:cNvPr id="92" name="Shape 92"/>
            <p:cNvSpPr/>
            <p:nvPr/>
          </p:nvSpPr>
          <p:spPr>
            <a:xfrm>
              <a:off x="0" y="0"/>
              <a:ext cx="7179081" cy="1260144"/>
            </a:xfrm>
            <a:prstGeom prst="rect">
              <a:avLst/>
            </a:prstGeom>
            <a:solidFill>
              <a:srgbClr val="98C723"/>
            </a:solidFill>
            <a:ln w="12700" cap="flat">
              <a:noFill/>
              <a:miter lim="400000"/>
            </a:ln>
            <a:effectLst/>
          </p:spPr>
          <p:txBody>
            <a:bodyPr wrap="square" lIns="0" tIns="0" rIns="0" bIns="0" numCol="1" anchor="ctr">
              <a:noAutofit/>
            </a:bodyPr>
            <a:lstStyle/>
            <a:p>
              <a:pPr lvl="0">
                <a:defRPr>
                  <a:solidFill>
                    <a:srgbClr val="FFFFFF"/>
                  </a:solidFill>
                  <a:latin typeface="Calibri"/>
                  <a:ea typeface="Calibri"/>
                  <a:cs typeface="Calibri"/>
                  <a:sym typeface="Calibri"/>
                </a:defRPr>
              </a:pPr>
              <a:endParaRPr/>
            </a:p>
          </p:txBody>
        </p:sp>
        <p:sp>
          <p:nvSpPr>
            <p:cNvPr id="93" name="Shape 93"/>
            <p:cNvSpPr/>
            <p:nvPr/>
          </p:nvSpPr>
          <p:spPr>
            <a:xfrm>
              <a:off x="0" y="20471"/>
              <a:ext cx="7179081" cy="1219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marL="705555" lvl="0" indent="-705555">
                <a:buClr>
                  <a:srgbClr val="000000"/>
                </a:buClr>
                <a:buSzPct val="100000"/>
                <a:buFont typeface="Arial"/>
                <a:buChar char="•"/>
              </a:pPr>
              <a:r>
                <a:rPr sz="2000" b="1">
                  <a:latin typeface="Century Gothic"/>
                  <a:ea typeface="Century Gothic"/>
                  <a:cs typeface="Century Gothic"/>
                  <a:sym typeface="Century Gothic"/>
                </a:rPr>
                <a:t>AF Pollard (1929) – Wolsey servant of pope</a:t>
              </a:r>
              <a:endParaRPr>
                <a:solidFill>
                  <a:srgbClr val="FFFFFF"/>
                </a:solidFill>
                <a:latin typeface="Calibri"/>
                <a:ea typeface="Calibri"/>
                <a:cs typeface="Calibri"/>
                <a:sym typeface="Calibri"/>
              </a:endParaRPr>
            </a:p>
            <a:p>
              <a:pPr marL="705555" lvl="0" indent="-705555">
                <a:buClr>
                  <a:srgbClr val="000000"/>
                </a:buClr>
                <a:buSzPct val="100000"/>
                <a:buFont typeface="Arial"/>
                <a:buChar char="•"/>
              </a:pPr>
              <a:r>
                <a:rPr sz="2000" b="1">
                  <a:latin typeface="Century Gothic"/>
                  <a:ea typeface="Century Gothic"/>
                  <a:cs typeface="Century Gothic"/>
                  <a:sym typeface="Century Gothic"/>
                </a:rPr>
                <a:t>J Scarisbrick (1968) – Wolsey as peacemaker of Europe</a:t>
              </a:r>
              <a:endParaRPr>
                <a:solidFill>
                  <a:srgbClr val="FFFFFF"/>
                </a:solidFill>
                <a:latin typeface="Calibri"/>
                <a:ea typeface="Calibri"/>
                <a:cs typeface="Calibri"/>
                <a:sym typeface="Calibri"/>
              </a:endParaRPr>
            </a:p>
            <a:p>
              <a:pPr marL="705555" lvl="0" indent="-705555">
                <a:buClr>
                  <a:srgbClr val="000000"/>
                </a:buClr>
                <a:buSzPct val="100000"/>
                <a:buFont typeface="Arial"/>
                <a:buChar char="•"/>
              </a:pPr>
              <a:r>
                <a:rPr sz="2000" b="1">
                  <a:latin typeface="Century Gothic"/>
                  <a:ea typeface="Century Gothic"/>
                  <a:cs typeface="Century Gothic"/>
                  <a:sym typeface="Century Gothic"/>
                </a:rPr>
                <a:t>Peter Gwyn (1990) – Wolsey servant of Henry </a:t>
              </a:r>
            </a:p>
          </p:txBody>
        </p:sp>
      </p:grpSp>
      <p:grpSp>
        <p:nvGrpSpPr>
          <p:cNvPr id="97" name="Group 97"/>
          <p:cNvGrpSpPr/>
          <p:nvPr/>
        </p:nvGrpSpPr>
        <p:grpSpPr>
          <a:xfrm>
            <a:off x="155574" y="188637"/>
            <a:ext cx="1536107" cy="1260145"/>
            <a:chOff x="0" y="-1"/>
            <a:chExt cx="1536106" cy="1260144"/>
          </a:xfrm>
        </p:grpSpPr>
        <p:sp>
          <p:nvSpPr>
            <p:cNvPr id="95" name="Shape 95"/>
            <p:cNvSpPr/>
            <p:nvPr/>
          </p:nvSpPr>
          <p:spPr>
            <a:xfrm>
              <a:off x="-1" y="-2"/>
              <a:ext cx="1536107" cy="1260145"/>
            </a:xfrm>
            <a:prstGeom prst="rect">
              <a:avLst/>
            </a:prstGeom>
            <a:solidFill>
              <a:srgbClr val="9BD0D5"/>
            </a:solidFill>
            <a:ln w="12700" cap="flat">
              <a:noFill/>
              <a:miter lim="400000"/>
            </a:ln>
            <a:effectLst/>
          </p:spPr>
          <p:txBody>
            <a:bodyPr wrap="square" lIns="0" tIns="0" rIns="0" bIns="0" numCol="1" anchor="ctr">
              <a:noAutofit/>
            </a:bodyPr>
            <a:lstStyle/>
            <a:p>
              <a:pPr lvl="0">
                <a:defRPr sz="1600" b="1">
                  <a:latin typeface="Century Gothic"/>
                  <a:ea typeface="Century Gothic"/>
                  <a:cs typeface="Century Gothic"/>
                  <a:sym typeface="Century Gothic"/>
                </a:defRPr>
              </a:pPr>
              <a:endParaRPr/>
            </a:p>
          </p:txBody>
        </p:sp>
        <p:sp>
          <p:nvSpPr>
            <p:cNvPr id="96" name="Shape 96"/>
            <p:cNvSpPr/>
            <p:nvPr/>
          </p:nvSpPr>
          <p:spPr>
            <a:xfrm>
              <a:off x="-1" y="249070"/>
              <a:ext cx="1536107" cy="762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1600" b="1">
                  <a:latin typeface="Century Gothic"/>
                  <a:ea typeface="Century Gothic"/>
                  <a:cs typeface="Century Gothic"/>
                  <a:sym typeface="Century Gothic"/>
                </a:defRPr>
              </a:lvl1pPr>
            </a:lstStyle>
            <a:p>
              <a:pPr lvl="0">
                <a:defRPr sz="1800" b="0"/>
              </a:pPr>
              <a:r>
                <a:rPr sz="1600" b="1"/>
                <a:t>Who was Thomas Wolsey?</a:t>
              </a:r>
            </a:p>
          </p:txBody>
        </p:sp>
      </p:grpSp>
    </p:spTree>
  </p:cSld>
  <p:clrMapOvr>
    <a:masterClrMapping/>
  </p:clrMapOvr>
  <p:transition xmlns:p14="http://schemas.microsoft.com/office/powerpoint/2010/mai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Group 101"/>
          <p:cNvGrpSpPr/>
          <p:nvPr/>
        </p:nvGrpSpPr>
        <p:grpSpPr>
          <a:xfrm>
            <a:off x="1835693" y="188637"/>
            <a:ext cx="7179082" cy="1260145"/>
            <a:chOff x="-1" y="-1"/>
            <a:chExt cx="7179081" cy="1260144"/>
          </a:xfrm>
        </p:grpSpPr>
        <p:sp>
          <p:nvSpPr>
            <p:cNvPr id="99" name="Shape 99"/>
            <p:cNvSpPr/>
            <p:nvPr/>
          </p:nvSpPr>
          <p:spPr>
            <a:xfrm>
              <a:off x="-2" y="-2"/>
              <a:ext cx="7179082" cy="1260145"/>
            </a:xfrm>
            <a:prstGeom prst="rect">
              <a:avLst/>
            </a:prstGeom>
            <a:solidFill>
              <a:srgbClr val="98C723"/>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100" name="Shape 100"/>
            <p:cNvSpPr/>
            <p:nvPr/>
          </p:nvSpPr>
          <p:spPr>
            <a:xfrm>
              <a:off x="-2" y="287171"/>
              <a:ext cx="7179082" cy="685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4400" b="1">
                  <a:latin typeface="Century Gothic"/>
                  <a:ea typeface="Century Gothic"/>
                  <a:cs typeface="Century Gothic"/>
                  <a:sym typeface="Century Gothic"/>
                </a:defRPr>
              </a:lvl1pPr>
            </a:lstStyle>
            <a:p>
              <a:pPr lvl="0">
                <a:defRPr sz="1800" b="0"/>
              </a:pPr>
              <a:r>
                <a:rPr sz="4400" b="1"/>
                <a:t>Wolsey’s Power</a:t>
              </a:r>
            </a:p>
          </p:txBody>
        </p:sp>
      </p:grpSp>
      <p:grpSp>
        <p:nvGrpSpPr>
          <p:cNvPr id="104" name="Group 104"/>
          <p:cNvGrpSpPr/>
          <p:nvPr/>
        </p:nvGrpSpPr>
        <p:grpSpPr>
          <a:xfrm>
            <a:off x="155573" y="188637"/>
            <a:ext cx="1680126" cy="1260145"/>
            <a:chOff x="0" y="-1"/>
            <a:chExt cx="1680124" cy="1260144"/>
          </a:xfrm>
        </p:grpSpPr>
        <p:sp>
          <p:nvSpPr>
            <p:cNvPr id="102" name="Shape 102"/>
            <p:cNvSpPr/>
            <p:nvPr/>
          </p:nvSpPr>
          <p:spPr>
            <a:xfrm>
              <a:off x="-1" y="-2"/>
              <a:ext cx="1680126" cy="1260145"/>
            </a:xfrm>
            <a:prstGeom prst="rect">
              <a:avLst/>
            </a:prstGeom>
            <a:solidFill>
              <a:srgbClr val="9BD0D5"/>
            </a:solidFill>
            <a:ln w="12700" cap="flat">
              <a:noFill/>
              <a:miter lim="400000"/>
            </a:ln>
            <a:effectLst/>
          </p:spPr>
          <p:txBody>
            <a:bodyPr wrap="square" lIns="0" tIns="0" rIns="0" bIns="0" numCol="1" anchor="ctr">
              <a:noAutofit/>
            </a:bodyPr>
            <a:lstStyle/>
            <a:p>
              <a:pPr lvl="0">
                <a:defRPr>
                  <a:solidFill>
                    <a:srgbClr val="FFFFFF"/>
                  </a:solidFill>
                  <a:latin typeface="Calibri"/>
                  <a:ea typeface="Calibri"/>
                  <a:cs typeface="Calibri"/>
                  <a:sym typeface="Calibri"/>
                </a:defRPr>
              </a:pPr>
              <a:endParaRPr/>
            </a:p>
          </p:txBody>
        </p:sp>
        <p:sp>
          <p:nvSpPr>
            <p:cNvPr id="103" name="Shape 103"/>
            <p:cNvSpPr/>
            <p:nvPr/>
          </p:nvSpPr>
          <p:spPr>
            <a:xfrm>
              <a:off x="-1" y="71270"/>
              <a:ext cx="1680126" cy="1117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r>
                <a:rPr sz="1400" b="1">
                  <a:latin typeface="Century Gothic"/>
                  <a:ea typeface="Century Gothic"/>
                  <a:cs typeface="Century Gothic"/>
                  <a:sym typeface="Century Gothic"/>
                </a:rPr>
                <a:t>Why were both Henry and Wolsey confident that divorce was guaranteed</a:t>
              </a:r>
              <a:r>
                <a:rPr sz="1600">
                  <a:latin typeface="Century Gothic"/>
                  <a:ea typeface="Century Gothic"/>
                  <a:cs typeface="Century Gothic"/>
                  <a:sym typeface="Century Gothic"/>
                </a:rPr>
                <a:t>?</a:t>
              </a:r>
            </a:p>
          </p:txBody>
        </p:sp>
      </p:grpSp>
      <p:grpSp>
        <p:nvGrpSpPr>
          <p:cNvPr id="107" name="Group 107"/>
          <p:cNvGrpSpPr/>
          <p:nvPr/>
        </p:nvGrpSpPr>
        <p:grpSpPr>
          <a:xfrm>
            <a:off x="155573" y="1516622"/>
            <a:ext cx="8859203" cy="5148577"/>
            <a:chOff x="0" y="0"/>
            <a:chExt cx="8859202" cy="5148576"/>
          </a:xfrm>
        </p:grpSpPr>
        <p:sp>
          <p:nvSpPr>
            <p:cNvPr id="105" name="Shape 105"/>
            <p:cNvSpPr/>
            <p:nvPr/>
          </p:nvSpPr>
          <p:spPr>
            <a:xfrm>
              <a:off x="-1" y="-1"/>
              <a:ext cx="8859203" cy="5148577"/>
            </a:xfrm>
            <a:prstGeom prst="rect">
              <a:avLst/>
            </a:prstGeom>
            <a:solidFill>
              <a:srgbClr val="D4B0D2"/>
            </a:solidFill>
            <a:ln w="12700" cap="flat">
              <a:noFill/>
              <a:miter lim="400000"/>
            </a:ln>
            <a:effectLst/>
          </p:spPr>
          <p:txBody>
            <a:bodyPr wrap="square" lIns="0" tIns="0" rIns="0" bIns="0" numCol="1" anchor="ctr">
              <a:noAutofit/>
            </a:bodyPr>
            <a:lstStyle/>
            <a:p>
              <a:pPr lvl="0">
                <a:defRPr>
                  <a:latin typeface="Century Gothic"/>
                  <a:ea typeface="Century Gothic"/>
                  <a:cs typeface="Century Gothic"/>
                  <a:sym typeface="Century Gothic"/>
                </a:defRPr>
              </a:pPr>
              <a:endParaRPr/>
            </a:p>
          </p:txBody>
        </p:sp>
        <p:sp>
          <p:nvSpPr>
            <p:cNvPr id="106" name="Shape 106"/>
            <p:cNvSpPr/>
            <p:nvPr/>
          </p:nvSpPr>
          <p:spPr>
            <a:xfrm>
              <a:off x="-1" y="199386"/>
              <a:ext cx="8859203" cy="4749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marL="571500" lvl="0" indent="-571500">
                <a:buClr>
                  <a:srgbClr val="000000"/>
                </a:buClr>
                <a:buSzPct val="100000"/>
                <a:buFont typeface="Arial"/>
                <a:buChar char="•"/>
              </a:pPr>
              <a:r>
                <a:rPr>
                  <a:latin typeface="Century Gothic"/>
                  <a:ea typeface="Century Gothic"/>
                  <a:cs typeface="Century Gothic"/>
                  <a:sym typeface="Century Gothic"/>
                </a:rPr>
                <a:t>He is appointed </a:t>
              </a:r>
              <a:r>
                <a:rPr b="1">
                  <a:latin typeface="Century Gothic"/>
                  <a:ea typeface="Century Gothic"/>
                  <a:cs typeface="Century Gothic"/>
                  <a:sym typeface="Century Gothic"/>
                </a:rPr>
                <a:t>Lord chancellor in 1515</a:t>
              </a:r>
              <a:r>
                <a:rPr>
                  <a:latin typeface="Century Gothic"/>
                  <a:ea typeface="Century Gothic"/>
                  <a:cs typeface="Century Gothic"/>
                  <a:sym typeface="Century Gothic"/>
                </a:rPr>
                <a:t>, and presides over the emergence of the </a:t>
              </a:r>
              <a:r>
                <a:rPr b="1">
                  <a:latin typeface="Century Gothic"/>
                  <a:ea typeface="Century Gothic"/>
                  <a:cs typeface="Century Gothic"/>
                  <a:sym typeface="Century Gothic"/>
                </a:rPr>
                <a:t>Court of Star Chamber </a:t>
              </a:r>
              <a:r>
                <a:rPr>
                  <a:latin typeface="Century Gothic"/>
                  <a:ea typeface="Century Gothic"/>
                  <a:cs typeface="Century Gothic"/>
                  <a:sym typeface="Century Gothic"/>
                </a:rPr>
                <a:t>– and becomes known as a giver of </a:t>
              </a:r>
              <a:r>
                <a:rPr b="1">
                  <a:latin typeface="Century Gothic"/>
                  <a:ea typeface="Century Gothic"/>
                  <a:cs typeface="Century Gothic"/>
                  <a:sym typeface="Century Gothic"/>
                </a:rPr>
                <a:t>‘impartial’ justice</a:t>
              </a:r>
              <a:r>
                <a:rPr>
                  <a:latin typeface="Century Gothic"/>
                  <a:ea typeface="Century Gothic"/>
                  <a:cs typeface="Century Gothic"/>
                  <a:sym typeface="Century Gothic"/>
                </a:rPr>
                <a:t>.</a:t>
              </a:r>
              <a:endParaRPr>
                <a:solidFill>
                  <a:srgbClr val="FFFFFF"/>
                </a:solidFill>
                <a:latin typeface="Calibri"/>
                <a:ea typeface="Calibri"/>
                <a:cs typeface="Calibri"/>
                <a:sym typeface="Calibri"/>
              </a:endParaRPr>
            </a:p>
            <a:p>
              <a:pPr marL="1028700" lvl="1" indent="-571500">
                <a:buClr>
                  <a:srgbClr val="000000"/>
                </a:buClr>
                <a:buSzPct val="100000"/>
                <a:buFont typeface="Arial"/>
                <a:buChar char="•"/>
              </a:pPr>
              <a:r>
                <a:rPr>
                  <a:latin typeface="Century Gothic"/>
                  <a:ea typeface="Century Gothic"/>
                  <a:cs typeface="Century Gothic"/>
                  <a:sym typeface="Century Gothic"/>
                </a:rPr>
                <a:t>Leads to resentment of him at court.</a:t>
              </a:r>
              <a:endParaRPr>
                <a:solidFill>
                  <a:srgbClr val="FFFFFF"/>
                </a:solidFill>
                <a:latin typeface="Calibri"/>
                <a:ea typeface="Calibri"/>
                <a:cs typeface="Calibri"/>
                <a:sym typeface="Calibri"/>
              </a:endParaRPr>
            </a:p>
            <a:p>
              <a:pPr marL="1028700" lvl="1" indent="-571500">
                <a:buClr>
                  <a:srgbClr val="000000"/>
                </a:buClr>
                <a:buSzPct val="100000"/>
                <a:buFont typeface="Arial"/>
                <a:buChar char="•"/>
              </a:pPr>
              <a:r>
                <a:rPr>
                  <a:latin typeface="Century Gothic"/>
                  <a:ea typeface="Century Gothic"/>
                  <a:cs typeface="Century Gothic"/>
                  <a:sym typeface="Century Gothic"/>
                </a:rPr>
                <a:t>He plays a role in developing a new tax - the </a:t>
              </a:r>
              <a:r>
                <a:rPr b="1">
                  <a:latin typeface="Century Gothic"/>
                  <a:ea typeface="Century Gothic"/>
                  <a:cs typeface="Century Gothic"/>
                  <a:sym typeface="Century Gothic"/>
                </a:rPr>
                <a:t>‘subsidy</a:t>
              </a:r>
              <a:r>
                <a:rPr>
                  <a:latin typeface="Century Gothic"/>
                  <a:ea typeface="Century Gothic"/>
                  <a:cs typeface="Century Gothic"/>
                  <a:sym typeface="Century Gothic"/>
                </a:rPr>
                <a:t>’ – based on the ability to pay…. this does not help his reputation with nobles.</a:t>
              </a:r>
              <a:endParaRPr>
                <a:solidFill>
                  <a:srgbClr val="FFFFFF"/>
                </a:solidFill>
                <a:latin typeface="Calibri"/>
                <a:ea typeface="Calibri"/>
                <a:cs typeface="Calibri"/>
                <a:sym typeface="Calibri"/>
              </a:endParaRPr>
            </a:p>
            <a:p>
              <a:pPr marL="1028700" lvl="1" indent="-571500">
                <a:buClr>
                  <a:srgbClr val="000000"/>
                </a:buClr>
                <a:buSzPct val="100000"/>
                <a:buFont typeface="Arial"/>
                <a:buChar char="•"/>
              </a:pPr>
              <a:r>
                <a:rPr>
                  <a:latin typeface="Century Gothic"/>
                  <a:ea typeface="Century Gothic"/>
                  <a:cs typeface="Century Gothic"/>
                  <a:sym typeface="Century Gothic"/>
                </a:rPr>
                <a:t>Wolsey’s attempts, in 1525, to raise money for yet another campaign in France, through the so-called </a:t>
              </a:r>
              <a:r>
                <a:rPr b="1">
                  <a:latin typeface="Century Gothic"/>
                  <a:ea typeface="Century Gothic"/>
                  <a:cs typeface="Century Gothic"/>
                  <a:sym typeface="Century Gothic"/>
                </a:rPr>
                <a:t>‘amicable grant’</a:t>
              </a:r>
              <a:r>
                <a:rPr>
                  <a:latin typeface="Century Gothic"/>
                  <a:ea typeface="Century Gothic"/>
                  <a:cs typeface="Century Gothic"/>
                  <a:sym typeface="Century Gothic"/>
                </a:rPr>
                <a:t> leads to disturbances.</a:t>
              </a:r>
              <a:endParaRPr>
                <a:solidFill>
                  <a:srgbClr val="FFFFFF"/>
                </a:solidFill>
                <a:latin typeface="Calibri"/>
                <a:ea typeface="Calibri"/>
                <a:cs typeface="Calibri"/>
                <a:sym typeface="Calibri"/>
              </a:endParaRPr>
            </a:p>
            <a:p>
              <a:pPr marL="571500" lvl="0" indent="-571500">
                <a:buClr>
                  <a:srgbClr val="000000"/>
                </a:buClr>
                <a:buSzPct val="100000"/>
                <a:buFont typeface="Arial"/>
                <a:buChar char="•"/>
              </a:pPr>
              <a:r>
                <a:rPr>
                  <a:latin typeface="Century Gothic"/>
                  <a:ea typeface="Century Gothic"/>
                  <a:cs typeface="Century Gothic"/>
                  <a:sym typeface="Century Gothic"/>
                </a:rPr>
                <a:t>Wolsey the most notorious ‘</a:t>
              </a:r>
              <a:r>
                <a:rPr b="1">
                  <a:latin typeface="Century Gothic"/>
                  <a:ea typeface="Century Gothic"/>
                  <a:cs typeface="Century Gothic"/>
                  <a:sym typeface="Century Gothic"/>
                </a:rPr>
                <a:t>pluralist</a:t>
              </a:r>
              <a:r>
                <a:rPr>
                  <a:latin typeface="Century Gothic"/>
                  <a:ea typeface="Century Gothic"/>
                  <a:cs typeface="Century Gothic"/>
                  <a:sym typeface="Century Gothic"/>
                </a:rPr>
                <a:t>’ and ‘</a:t>
              </a:r>
              <a:r>
                <a:rPr b="1">
                  <a:latin typeface="Century Gothic"/>
                  <a:ea typeface="Century Gothic"/>
                  <a:cs typeface="Century Gothic"/>
                  <a:sym typeface="Century Gothic"/>
                </a:rPr>
                <a:t>absentee</a:t>
              </a:r>
              <a:r>
                <a:rPr>
                  <a:latin typeface="Century Gothic"/>
                  <a:ea typeface="Century Gothic"/>
                  <a:cs typeface="Century Gothic"/>
                  <a:sym typeface="Century Gothic"/>
                </a:rPr>
                <a:t>’ in Christendom…</a:t>
              </a:r>
              <a:endParaRPr>
                <a:solidFill>
                  <a:srgbClr val="FFFFFF"/>
                </a:solidFill>
                <a:latin typeface="Calibri"/>
                <a:ea typeface="Calibri"/>
                <a:cs typeface="Calibri"/>
                <a:sym typeface="Calibri"/>
              </a:endParaRPr>
            </a:p>
            <a:p>
              <a:pPr marL="571500" lvl="0" indent="-571500">
                <a:buClr>
                  <a:srgbClr val="000000"/>
                </a:buClr>
                <a:buSzPct val="100000"/>
                <a:buFont typeface="Arial"/>
                <a:buChar char="•"/>
              </a:pPr>
              <a:r>
                <a:rPr>
                  <a:latin typeface="Century Gothic"/>
                  <a:ea typeface="Century Gothic"/>
                  <a:cs typeface="Century Gothic"/>
                  <a:sym typeface="Century Gothic"/>
                </a:rPr>
                <a:t>Shortly after Battle of the Spurs in 1513, Wolsey became </a:t>
              </a:r>
              <a:r>
                <a:rPr b="1">
                  <a:latin typeface="Century Gothic"/>
                  <a:ea typeface="Century Gothic"/>
                  <a:cs typeface="Century Gothic"/>
                  <a:sym typeface="Century Gothic"/>
                </a:rPr>
                <a:t>Bishop of Tournai</a:t>
              </a:r>
              <a:r>
                <a:rPr>
                  <a:latin typeface="Century Gothic"/>
                  <a:ea typeface="Century Gothic"/>
                  <a:cs typeface="Century Gothic"/>
                  <a:sym typeface="Century Gothic"/>
                </a:rPr>
                <a:t>, and then </a:t>
              </a:r>
              <a:r>
                <a:rPr b="1">
                  <a:latin typeface="Century Gothic"/>
                  <a:ea typeface="Century Gothic"/>
                  <a:cs typeface="Century Gothic"/>
                  <a:sym typeface="Century Gothic"/>
                </a:rPr>
                <a:t>Bishop of Lincoln in 1514</a:t>
              </a:r>
              <a:r>
                <a:rPr>
                  <a:latin typeface="Century Gothic"/>
                  <a:ea typeface="Century Gothic"/>
                  <a:cs typeface="Century Gothic"/>
                  <a:sym typeface="Century Gothic"/>
                </a:rPr>
                <a:t> and </a:t>
              </a:r>
              <a:r>
                <a:rPr b="1">
                  <a:latin typeface="Century Gothic"/>
                  <a:ea typeface="Century Gothic"/>
                  <a:cs typeface="Century Gothic"/>
                  <a:sym typeface="Century Gothic"/>
                </a:rPr>
                <a:t>Archbishop of York </a:t>
              </a:r>
              <a:r>
                <a:rPr>
                  <a:latin typeface="Century Gothic"/>
                  <a:ea typeface="Century Gothic"/>
                  <a:cs typeface="Century Gothic"/>
                  <a:sym typeface="Century Gothic"/>
                </a:rPr>
                <a:t>in the same year.</a:t>
              </a:r>
              <a:endParaRPr>
                <a:solidFill>
                  <a:srgbClr val="FFFFFF"/>
                </a:solidFill>
                <a:latin typeface="Calibri"/>
                <a:ea typeface="Calibri"/>
                <a:cs typeface="Calibri"/>
                <a:sym typeface="Calibri"/>
              </a:endParaRPr>
            </a:p>
            <a:p>
              <a:pPr marL="571500" lvl="0" indent="-571500">
                <a:buClr>
                  <a:srgbClr val="000000"/>
                </a:buClr>
                <a:buSzPct val="100000"/>
                <a:buFont typeface="Arial"/>
                <a:buChar char="•"/>
              </a:pPr>
              <a:r>
                <a:rPr>
                  <a:latin typeface="Century Gothic"/>
                  <a:ea typeface="Century Gothic"/>
                  <a:cs typeface="Century Gothic"/>
                  <a:sym typeface="Century Gothic"/>
                </a:rPr>
                <a:t>In 1515 he is appointed </a:t>
              </a:r>
              <a:r>
                <a:rPr b="1">
                  <a:latin typeface="Century Gothic"/>
                  <a:ea typeface="Century Gothic"/>
                  <a:cs typeface="Century Gothic"/>
                  <a:sym typeface="Century Gothic"/>
                </a:rPr>
                <a:t>Cardinal</a:t>
              </a:r>
              <a:r>
                <a:rPr>
                  <a:latin typeface="Century Gothic"/>
                  <a:ea typeface="Century Gothic"/>
                  <a:cs typeface="Century Gothic"/>
                  <a:sym typeface="Century Gothic"/>
                </a:rPr>
                <a:t> – giving him precedence over archbishop of Canterbury;</a:t>
              </a:r>
              <a:endParaRPr>
                <a:solidFill>
                  <a:srgbClr val="FFFFFF"/>
                </a:solidFill>
                <a:latin typeface="Calibri"/>
                <a:ea typeface="Calibri"/>
                <a:cs typeface="Calibri"/>
                <a:sym typeface="Calibri"/>
              </a:endParaRPr>
            </a:p>
            <a:p>
              <a:pPr marL="571500" lvl="0" indent="-571500">
                <a:buClr>
                  <a:srgbClr val="000000"/>
                </a:buClr>
                <a:buSzPct val="100000"/>
                <a:buFont typeface="Arial"/>
                <a:buChar char="•"/>
              </a:pPr>
              <a:r>
                <a:rPr>
                  <a:latin typeface="Century Gothic"/>
                  <a:ea typeface="Century Gothic"/>
                  <a:cs typeface="Century Gothic"/>
                  <a:sym typeface="Century Gothic"/>
                </a:rPr>
                <a:t>He became papal legate in 1518 before becoming ‘</a:t>
              </a:r>
              <a:r>
                <a:rPr b="1">
                  <a:latin typeface="Century Gothic"/>
                  <a:ea typeface="Century Gothic"/>
                  <a:cs typeface="Century Gothic"/>
                  <a:sym typeface="Century Gothic"/>
                </a:rPr>
                <a:t>legate a latere</a:t>
              </a:r>
              <a:r>
                <a:rPr>
                  <a:latin typeface="Century Gothic"/>
                  <a:ea typeface="Century Gothic"/>
                  <a:cs typeface="Century Gothic"/>
                  <a:sym typeface="Century Gothic"/>
                </a:rPr>
                <a:t>’ from 1524 – literally, ‘legate at the pope’s side’, giving him permanent legatine status to act virtually as the pope’s proxy in England. </a:t>
              </a:r>
            </a:p>
          </p:txBody>
        </p:sp>
      </p:grpSp>
    </p:spTree>
  </p:cSld>
  <p:clrMapOvr>
    <a:masterClrMapping/>
  </p:clrMapOvr>
  <p:transition xmlns:p14="http://schemas.microsoft.com/office/powerpoint/2010/mai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Shape 109"/>
          <p:cNvSpPr>
            <a:spLocks noGrp="1"/>
          </p:cNvSpPr>
          <p:nvPr>
            <p:ph type="title"/>
          </p:nvPr>
        </p:nvSpPr>
        <p:spPr>
          <a:prstGeom prst="rect">
            <a:avLst/>
          </a:prstGeom>
        </p:spPr>
        <p:txBody>
          <a:bodyPr/>
          <a:lstStyle/>
          <a:p>
            <a:pPr lvl="0">
              <a:defRPr sz="1800"/>
            </a:pPr>
            <a:r>
              <a:rPr sz="4400"/>
              <a:t>Cardinal College – later Christ Church, Oxford</a:t>
            </a:r>
          </a:p>
        </p:txBody>
      </p:sp>
      <p:sp>
        <p:nvSpPr>
          <p:cNvPr id="110" name="Shape 110"/>
          <p:cNvSpPr>
            <a:spLocks noGrp="1"/>
          </p:cNvSpPr>
          <p:nvPr>
            <p:ph type="body" idx="1"/>
          </p:nvPr>
        </p:nvSpPr>
        <p:spPr>
          <a:prstGeom prst="rect">
            <a:avLst/>
          </a:prstGeom>
        </p:spPr>
        <p:txBody>
          <a:bodyPr/>
          <a:lstStyle/>
          <a:p>
            <a:pPr lvl="0"/>
            <a:endParaRPr/>
          </a:p>
        </p:txBody>
      </p:sp>
      <p:pic>
        <p:nvPicPr>
          <p:cNvPr id="111" name="image4.jpg"/>
          <p:cNvPicPr/>
          <p:nvPr/>
        </p:nvPicPr>
        <p:blipFill>
          <a:blip r:embed="rId2">
            <a:extLst/>
          </a:blip>
          <a:stretch>
            <a:fillRect/>
          </a:stretch>
        </p:blipFill>
        <p:spPr>
          <a:xfrm>
            <a:off x="0" y="1484783"/>
            <a:ext cx="9144000" cy="5082235"/>
          </a:xfrm>
          <a:prstGeom prst="rect">
            <a:avLst/>
          </a:prstGeom>
          <a:ln w="12700">
            <a:miter lim="400000"/>
          </a:ln>
        </p:spPr>
      </p:pic>
    </p:spTree>
  </p:cSld>
  <p:clrMapOvr>
    <a:masterClrMapping/>
  </p:clrMapOvr>
  <p:transition xmlns:p14="http://schemas.microsoft.com/office/powerpoint/2010/mai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Shape 113"/>
          <p:cNvSpPr>
            <a:spLocks noGrp="1"/>
          </p:cNvSpPr>
          <p:nvPr>
            <p:ph type="title"/>
          </p:nvPr>
        </p:nvSpPr>
        <p:spPr>
          <a:prstGeom prst="rect">
            <a:avLst/>
          </a:prstGeom>
        </p:spPr>
        <p:txBody>
          <a:bodyPr/>
          <a:lstStyle/>
          <a:p>
            <a:pPr lvl="0"/>
            <a:endParaRPr/>
          </a:p>
        </p:txBody>
      </p:sp>
      <p:sp>
        <p:nvSpPr>
          <p:cNvPr id="114" name="Shape 114"/>
          <p:cNvSpPr>
            <a:spLocks noGrp="1"/>
          </p:cNvSpPr>
          <p:nvPr>
            <p:ph type="body" idx="1"/>
          </p:nvPr>
        </p:nvSpPr>
        <p:spPr>
          <a:prstGeom prst="rect">
            <a:avLst/>
          </a:prstGeom>
        </p:spPr>
        <p:txBody>
          <a:bodyPr/>
          <a:lstStyle/>
          <a:p>
            <a:pPr lvl="0"/>
            <a:endParaRPr/>
          </a:p>
        </p:txBody>
      </p:sp>
      <p:pic>
        <p:nvPicPr>
          <p:cNvPr id="115" name="image5.jpg"/>
          <p:cNvPicPr/>
          <p:nvPr/>
        </p:nvPicPr>
        <p:blipFill>
          <a:blip r:embed="rId2">
            <a:extLst/>
          </a:blip>
          <a:stretch>
            <a:fillRect/>
          </a:stretch>
        </p:blipFill>
        <p:spPr>
          <a:xfrm>
            <a:off x="1115616" y="1556791"/>
            <a:ext cx="6765642" cy="4503382"/>
          </a:xfrm>
          <a:prstGeom prst="rect">
            <a:avLst/>
          </a:prstGeom>
          <a:ln w="12700">
            <a:miter lim="400000"/>
          </a:ln>
        </p:spPr>
      </p:pic>
    </p:spTree>
  </p:cSld>
  <p:clrMapOvr>
    <a:masterClrMapping/>
  </p:clrMapOvr>
  <p:transition xmlns:p14="http://schemas.microsoft.com/office/powerpoint/2010/mai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Shape 117"/>
          <p:cNvSpPr>
            <a:spLocks noGrp="1"/>
          </p:cNvSpPr>
          <p:nvPr>
            <p:ph type="title"/>
          </p:nvPr>
        </p:nvSpPr>
        <p:spPr>
          <a:prstGeom prst="rect">
            <a:avLst/>
          </a:prstGeom>
        </p:spPr>
        <p:txBody>
          <a:bodyPr/>
          <a:lstStyle/>
          <a:p>
            <a:pPr lvl="0">
              <a:defRPr sz="1800"/>
            </a:pPr>
            <a:r>
              <a:rPr sz="4400"/>
              <a:t>Magnificence, War, Diplomacy</a:t>
            </a:r>
          </a:p>
        </p:txBody>
      </p:sp>
      <p:sp>
        <p:nvSpPr>
          <p:cNvPr id="118" name="Shape 118"/>
          <p:cNvSpPr>
            <a:spLocks noGrp="1"/>
          </p:cNvSpPr>
          <p:nvPr>
            <p:ph type="body" idx="1"/>
          </p:nvPr>
        </p:nvSpPr>
        <p:spPr>
          <a:prstGeom prst="rect">
            <a:avLst/>
          </a:prstGeom>
        </p:spPr>
        <p:txBody>
          <a:bodyPr/>
          <a:lstStyle/>
          <a:p>
            <a:pPr lvl="0">
              <a:defRPr sz="1800"/>
            </a:pPr>
            <a:r>
              <a:rPr sz="3200"/>
              <a:t>Wolsey was essentially an OPPORTUNIST</a:t>
            </a:r>
          </a:p>
          <a:p>
            <a:pPr lvl="0">
              <a:defRPr sz="1800"/>
            </a:pPr>
            <a:r>
              <a:rPr sz="3200"/>
              <a:t>He was not a pacifist (Scarisbrick) – such a judgement is anachronistic</a:t>
            </a:r>
          </a:p>
          <a:p>
            <a:pPr lvl="0">
              <a:defRPr sz="1800"/>
            </a:pPr>
            <a:r>
              <a:rPr sz="3200"/>
              <a:t>Death of Maximillian in 1519 – succession of Charles V…</a:t>
            </a:r>
          </a:p>
          <a:p>
            <a:pPr lvl="0">
              <a:defRPr sz="1800"/>
            </a:pPr>
            <a:r>
              <a:rPr sz="3200"/>
              <a:t>Field of Cloth of Gold, 1520</a:t>
            </a:r>
          </a:p>
          <a:p>
            <a:pPr lvl="0">
              <a:defRPr sz="1800"/>
            </a:pPr>
            <a:r>
              <a:rPr sz="3200"/>
              <a:t>War against France in 1522 (allied to Emperor)</a:t>
            </a:r>
          </a:p>
          <a:p>
            <a:pPr lvl="0">
              <a:defRPr sz="1800"/>
            </a:pPr>
            <a:r>
              <a:rPr sz="3200"/>
              <a:t>By end of 1920s allied with France against Emperor.</a:t>
            </a:r>
          </a:p>
        </p:txBody>
      </p:sp>
    </p:spTree>
  </p:cSld>
  <p:clrMapOvr>
    <a:masterClrMapping/>
  </p:clrMapOvr>
  <p:transition xmlns:p14="http://schemas.microsoft.com/office/powerpoint/2010/mai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 name="image6.jpeg" descr="http://www.theanglocatholic.com/wp-content/uploads/2010/02/va09.jpg"/>
          <p:cNvPicPr/>
          <p:nvPr/>
        </p:nvPicPr>
        <p:blipFill>
          <a:blip r:embed="rId2">
            <a:extLst/>
          </a:blip>
          <a:stretch>
            <a:fillRect/>
          </a:stretch>
        </p:blipFill>
        <p:spPr>
          <a:xfrm>
            <a:off x="161891" y="1700808"/>
            <a:ext cx="3614333" cy="4831404"/>
          </a:xfrm>
          <a:prstGeom prst="rect">
            <a:avLst/>
          </a:prstGeom>
          <a:ln w="12700">
            <a:miter lim="400000"/>
          </a:ln>
        </p:spPr>
      </p:pic>
      <p:grpSp>
        <p:nvGrpSpPr>
          <p:cNvPr id="123" name="Group 123"/>
          <p:cNvGrpSpPr/>
          <p:nvPr/>
        </p:nvGrpSpPr>
        <p:grpSpPr>
          <a:xfrm>
            <a:off x="156750" y="188638"/>
            <a:ext cx="1822963" cy="1296148"/>
            <a:chOff x="0" y="0"/>
            <a:chExt cx="1822962" cy="1296147"/>
          </a:xfrm>
        </p:grpSpPr>
        <p:sp>
          <p:nvSpPr>
            <p:cNvPr id="121" name="Shape 121"/>
            <p:cNvSpPr/>
            <p:nvPr/>
          </p:nvSpPr>
          <p:spPr>
            <a:xfrm>
              <a:off x="0" y="-1"/>
              <a:ext cx="1822963" cy="1296148"/>
            </a:xfrm>
            <a:prstGeom prst="rect">
              <a:avLst/>
            </a:prstGeom>
            <a:solidFill>
              <a:srgbClr val="BDDFE3"/>
            </a:solidFill>
            <a:ln w="12700" cap="flat">
              <a:noFill/>
              <a:miter lim="400000"/>
            </a:ln>
            <a:effectLst/>
          </p:spPr>
          <p:txBody>
            <a:bodyPr wrap="square" lIns="0" tIns="0" rIns="0" bIns="0" numCol="1" anchor="ctr">
              <a:noAutofit/>
            </a:bodyPr>
            <a:lstStyle/>
            <a:p>
              <a:pPr lvl="0">
                <a:defRPr>
                  <a:solidFill>
                    <a:srgbClr val="FFFFFF"/>
                  </a:solidFill>
                  <a:latin typeface="Calibri"/>
                  <a:ea typeface="Calibri"/>
                  <a:cs typeface="Calibri"/>
                  <a:sym typeface="Calibri"/>
                </a:defRPr>
              </a:pPr>
              <a:endParaRPr/>
            </a:p>
          </p:txBody>
        </p:sp>
        <p:sp>
          <p:nvSpPr>
            <p:cNvPr id="122" name="Shape 122"/>
            <p:cNvSpPr/>
            <p:nvPr/>
          </p:nvSpPr>
          <p:spPr>
            <a:xfrm>
              <a:off x="0" y="324222"/>
              <a:ext cx="1822963" cy="6477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1400" b="1">
                  <a:latin typeface="Century Gothic"/>
                  <a:ea typeface="Century Gothic"/>
                  <a:cs typeface="Century Gothic"/>
                  <a:sym typeface="Century Gothic"/>
                </a:defRPr>
              </a:lvl1pPr>
            </a:lstStyle>
            <a:p>
              <a:pPr lvl="0">
                <a:defRPr sz="1800" b="0"/>
              </a:pPr>
              <a:r>
                <a:rPr sz="1400" b="1"/>
                <a:t>Why did Wolsey fail to secure the divorce?</a:t>
              </a:r>
            </a:p>
          </p:txBody>
        </p:sp>
      </p:grpSp>
      <p:grpSp>
        <p:nvGrpSpPr>
          <p:cNvPr id="126" name="Group 126"/>
          <p:cNvGrpSpPr/>
          <p:nvPr/>
        </p:nvGrpSpPr>
        <p:grpSpPr>
          <a:xfrm>
            <a:off x="3995934" y="1700807"/>
            <a:ext cx="4968558" cy="4831406"/>
            <a:chOff x="0" y="98897"/>
            <a:chExt cx="4968557" cy="4831405"/>
          </a:xfrm>
        </p:grpSpPr>
        <p:sp>
          <p:nvSpPr>
            <p:cNvPr id="124" name="Shape 124"/>
            <p:cNvSpPr/>
            <p:nvPr/>
          </p:nvSpPr>
          <p:spPr>
            <a:xfrm>
              <a:off x="0" y="98897"/>
              <a:ext cx="4968557" cy="4831405"/>
            </a:xfrm>
            <a:prstGeom prst="rect">
              <a:avLst/>
            </a:prstGeom>
            <a:solidFill>
              <a:srgbClr val="ECAD8A"/>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125" name="Shape 125"/>
            <p:cNvSpPr/>
            <p:nvPr/>
          </p:nvSpPr>
          <p:spPr>
            <a:xfrm>
              <a:off x="0" y="1437382"/>
              <a:ext cx="4968557" cy="215443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marL="2286000" indent="-2286000" algn="ctr">
                <a:buClr>
                  <a:srgbClr val="000000"/>
                </a:buClr>
                <a:buSzPct val="100000"/>
                <a:buFont typeface="Arial"/>
                <a:buChar char="•"/>
                <a:defRPr sz="3600" b="1">
                  <a:latin typeface="Century Gothic"/>
                  <a:ea typeface="Century Gothic"/>
                  <a:cs typeface="Century Gothic"/>
                  <a:sym typeface="Century Gothic"/>
                </a:defRPr>
              </a:lvl1pPr>
            </a:lstStyle>
            <a:p>
              <a:pPr marL="0" lvl="0" indent="0">
                <a:buNone/>
                <a:defRPr sz="1800" b="0"/>
              </a:pPr>
              <a:r>
                <a:rPr sz="2800" b="1" dirty="0"/>
                <a:t>There were basically three approaches pursued by Wolsey – all of them failing.  What were they and why did they fail?</a:t>
              </a:r>
            </a:p>
          </p:txBody>
        </p:sp>
      </p:grpSp>
      <p:grpSp>
        <p:nvGrpSpPr>
          <p:cNvPr id="129" name="Group 129"/>
          <p:cNvGrpSpPr/>
          <p:nvPr/>
        </p:nvGrpSpPr>
        <p:grpSpPr>
          <a:xfrm>
            <a:off x="2195734" y="188638"/>
            <a:ext cx="6768755" cy="1296148"/>
            <a:chOff x="0" y="0"/>
            <a:chExt cx="6768753" cy="1296147"/>
          </a:xfrm>
        </p:grpSpPr>
        <p:sp>
          <p:nvSpPr>
            <p:cNvPr id="127" name="Shape 127"/>
            <p:cNvSpPr/>
            <p:nvPr/>
          </p:nvSpPr>
          <p:spPr>
            <a:xfrm>
              <a:off x="-1" y="-1"/>
              <a:ext cx="6768755" cy="1296148"/>
            </a:xfrm>
            <a:prstGeom prst="rect">
              <a:avLst/>
            </a:prstGeom>
            <a:solidFill>
              <a:srgbClr val="98C723"/>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128" name="Shape 128"/>
            <p:cNvSpPr/>
            <p:nvPr/>
          </p:nvSpPr>
          <p:spPr>
            <a:xfrm>
              <a:off x="-1" y="216273"/>
              <a:ext cx="6768755" cy="863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marL="1382888" indent="-1382888" algn="ctr">
                <a:buClr>
                  <a:srgbClr val="000000"/>
                </a:buClr>
                <a:buSzPct val="100000"/>
                <a:buFont typeface="Arial"/>
                <a:buChar char="•"/>
                <a:defRPr sz="2800" b="1">
                  <a:latin typeface="Century Gothic"/>
                  <a:ea typeface="Century Gothic"/>
                  <a:cs typeface="Century Gothic"/>
                  <a:sym typeface="Century Gothic"/>
                </a:defRPr>
              </a:lvl1pPr>
            </a:lstStyle>
            <a:p>
              <a:pPr lvl="0">
                <a:defRPr sz="1800" b="0"/>
              </a:pPr>
              <a:r>
                <a:rPr sz="2800" b="1"/>
                <a:t>The king required a dispensation from the pope</a:t>
              </a:r>
            </a:p>
          </p:txBody>
        </p:sp>
      </p:grpSp>
    </p:spTree>
  </p:cSld>
  <p:clrMapOvr>
    <a:masterClrMapping/>
  </p:clrMapOvr>
  <p:transition xmlns:p14="http://schemas.microsoft.com/office/powerpoint/2010/mai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 name="Group 133"/>
          <p:cNvGrpSpPr/>
          <p:nvPr/>
        </p:nvGrpSpPr>
        <p:grpSpPr>
          <a:xfrm>
            <a:off x="1835693" y="188637"/>
            <a:ext cx="7179082" cy="1260145"/>
            <a:chOff x="-1" y="-1"/>
            <a:chExt cx="7179081" cy="1260144"/>
          </a:xfrm>
        </p:grpSpPr>
        <p:sp>
          <p:nvSpPr>
            <p:cNvPr id="131" name="Shape 131"/>
            <p:cNvSpPr/>
            <p:nvPr/>
          </p:nvSpPr>
          <p:spPr>
            <a:xfrm>
              <a:off x="-2" y="-2"/>
              <a:ext cx="7179082" cy="1260145"/>
            </a:xfrm>
            <a:prstGeom prst="rect">
              <a:avLst/>
            </a:prstGeom>
            <a:solidFill>
              <a:srgbClr val="98C723"/>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132" name="Shape 132"/>
            <p:cNvSpPr/>
            <p:nvPr/>
          </p:nvSpPr>
          <p:spPr>
            <a:xfrm>
              <a:off x="-2" y="166521"/>
              <a:ext cx="7179082" cy="9271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6000" b="1">
                  <a:latin typeface="Century Gothic"/>
                  <a:ea typeface="Century Gothic"/>
                  <a:cs typeface="Century Gothic"/>
                  <a:sym typeface="Century Gothic"/>
                </a:defRPr>
              </a:lvl1pPr>
            </a:lstStyle>
            <a:p>
              <a:pPr lvl="0">
                <a:defRPr sz="1800" b="0"/>
              </a:pPr>
              <a:r>
                <a:rPr sz="6000" b="1"/>
                <a:t>Option 1: Leviticus</a:t>
              </a:r>
            </a:p>
          </p:txBody>
        </p:sp>
      </p:grpSp>
      <p:grpSp>
        <p:nvGrpSpPr>
          <p:cNvPr id="136" name="Group 136"/>
          <p:cNvGrpSpPr/>
          <p:nvPr/>
        </p:nvGrpSpPr>
        <p:grpSpPr>
          <a:xfrm>
            <a:off x="155574" y="188637"/>
            <a:ext cx="1536107" cy="1260145"/>
            <a:chOff x="0" y="-1"/>
            <a:chExt cx="1536106" cy="1260144"/>
          </a:xfrm>
        </p:grpSpPr>
        <p:sp>
          <p:nvSpPr>
            <p:cNvPr id="134" name="Shape 134"/>
            <p:cNvSpPr/>
            <p:nvPr/>
          </p:nvSpPr>
          <p:spPr>
            <a:xfrm>
              <a:off x="-1" y="-2"/>
              <a:ext cx="1536107" cy="1260145"/>
            </a:xfrm>
            <a:prstGeom prst="rect">
              <a:avLst/>
            </a:prstGeom>
            <a:solidFill>
              <a:srgbClr val="9BD0D5"/>
            </a:solidFill>
            <a:ln w="12700" cap="flat">
              <a:noFill/>
              <a:miter lim="400000"/>
            </a:ln>
            <a:effectLst/>
          </p:spPr>
          <p:txBody>
            <a:bodyPr wrap="square" lIns="0" tIns="0" rIns="0" bIns="0" numCol="1" anchor="ctr">
              <a:noAutofit/>
            </a:bodyPr>
            <a:lstStyle/>
            <a:p>
              <a:pPr lvl="0">
                <a:defRPr>
                  <a:solidFill>
                    <a:srgbClr val="FFFFFF"/>
                  </a:solidFill>
                  <a:latin typeface="Calibri"/>
                  <a:ea typeface="Calibri"/>
                  <a:cs typeface="Calibri"/>
                  <a:sym typeface="Calibri"/>
                </a:defRPr>
              </a:pPr>
              <a:endParaRPr/>
            </a:p>
          </p:txBody>
        </p:sp>
        <p:sp>
          <p:nvSpPr>
            <p:cNvPr id="135" name="Shape 135"/>
            <p:cNvSpPr/>
            <p:nvPr/>
          </p:nvSpPr>
          <p:spPr>
            <a:xfrm>
              <a:off x="-1" y="122070"/>
              <a:ext cx="1536107" cy="1016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1600" b="1">
                  <a:latin typeface="Century Gothic"/>
                  <a:ea typeface="Century Gothic"/>
                  <a:cs typeface="Century Gothic"/>
                  <a:sym typeface="Century Gothic"/>
                </a:defRPr>
              </a:lvl1pPr>
            </a:lstStyle>
            <a:p>
              <a:pPr lvl="0">
                <a:defRPr sz="1800" b="0"/>
              </a:pPr>
              <a:r>
                <a:rPr sz="1600" b="1"/>
                <a:t>Why did Wolsey fail to secure the divorce?</a:t>
              </a:r>
            </a:p>
          </p:txBody>
        </p:sp>
      </p:grpSp>
      <p:grpSp>
        <p:nvGrpSpPr>
          <p:cNvPr id="139" name="Group 139"/>
          <p:cNvGrpSpPr/>
          <p:nvPr/>
        </p:nvGrpSpPr>
        <p:grpSpPr>
          <a:xfrm>
            <a:off x="148158" y="1556790"/>
            <a:ext cx="8866618" cy="2520284"/>
            <a:chOff x="0" y="0"/>
            <a:chExt cx="8866616" cy="2520283"/>
          </a:xfrm>
        </p:grpSpPr>
        <p:sp>
          <p:nvSpPr>
            <p:cNvPr id="137" name="Shape 137"/>
            <p:cNvSpPr/>
            <p:nvPr/>
          </p:nvSpPr>
          <p:spPr>
            <a:xfrm>
              <a:off x="-1" y="-1"/>
              <a:ext cx="8866618" cy="2520284"/>
            </a:xfrm>
            <a:prstGeom prst="rect">
              <a:avLst/>
            </a:prstGeom>
            <a:solidFill>
              <a:srgbClr val="D4B0D2"/>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138" name="Shape 138"/>
            <p:cNvSpPr/>
            <p:nvPr/>
          </p:nvSpPr>
          <p:spPr>
            <a:xfrm>
              <a:off x="-1" y="980741"/>
              <a:ext cx="8866618" cy="558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3600" b="1">
                  <a:latin typeface="Century Gothic"/>
                  <a:ea typeface="Century Gothic"/>
                  <a:cs typeface="Century Gothic"/>
                  <a:sym typeface="Century Gothic"/>
                </a:defRPr>
              </a:lvl1pPr>
            </a:lstStyle>
            <a:p>
              <a:pPr lvl="0">
                <a:defRPr sz="1800" b="0"/>
              </a:pPr>
              <a:r>
                <a:rPr sz="3600" b="1"/>
                <a:t>Preferred by Henry – Leviticus 16 v. 2</a:t>
              </a:r>
            </a:p>
          </p:txBody>
        </p:sp>
      </p:grpSp>
      <p:pic>
        <p:nvPicPr>
          <p:cNvPr id="140" name="image7.png"/>
          <p:cNvPicPr/>
          <p:nvPr/>
        </p:nvPicPr>
        <p:blipFill>
          <a:blip r:embed="rId2">
            <a:extLst/>
          </a:blip>
          <a:stretch>
            <a:fillRect/>
          </a:stretch>
        </p:blipFill>
        <p:spPr>
          <a:xfrm>
            <a:off x="611560" y="4554196"/>
            <a:ext cx="1347221" cy="1825758"/>
          </a:xfrm>
          <a:prstGeom prst="rect">
            <a:avLst/>
          </a:prstGeom>
          <a:ln w="12700">
            <a:miter lim="400000"/>
          </a:ln>
        </p:spPr>
      </p:pic>
      <p:pic>
        <p:nvPicPr>
          <p:cNvPr id="141" name="image8.jpeg"/>
          <p:cNvPicPr/>
          <p:nvPr/>
        </p:nvPicPr>
        <p:blipFill>
          <a:blip r:embed="rId3">
            <a:extLst/>
          </a:blip>
          <a:stretch>
            <a:fillRect/>
          </a:stretch>
        </p:blipFill>
        <p:spPr>
          <a:xfrm>
            <a:off x="2267742" y="4191308"/>
            <a:ext cx="2182938" cy="2537070"/>
          </a:xfrm>
          <a:prstGeom prst="rect">
            <a:avLst/>
          </a:prstGeom>
          <a:ln w="12700">
            <a:miter lim="400000"/>
          </a:ln>
        </p:spPr>
      </p:pic>
      <p:pic>
        <p:nvPicPr>
          <p:cNvPr id="142" name="image9.jpeg"/>
          <p:cNvPicPr/>
          <p:nvPr/>
        </p:nvPicPr>
        <p:blipFill>
          <a:blip r:embed="rId4">
            <a:extLst/>
          </a:blip>
          <a:stretch>
            <a:fillRect/>
          </a:stretch>
        </p:blipFill>
        <p:spPr>
          <a:xfrm>
            <a:off x="4735312" y="4509120"/>
            <a:ext cx="4002885" cy="1915912"/>
          </a:xfrm>
          <a:prstGeom prst="rect">
            <a:avLst/>
          </a:prstGeom>
          <a:ln w="12700">
            <a:miter lim="400000"/>
          </a:ln>
        </p:spPr>
      </p:pic>
    </p:spTree>
  </p:cSld>
  <p:clrMapOvr>
    <a:masterClrMapping/>
  </p:clrMapOvr>
  <p:transition xmlns:p14="http://schemas.microsoft.com/office/powerpoint/2010/mai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6" name="Group 146"/>
          <p:cNvGrpSpPr/>
          <p:nvPr/>
        </p:nvGrpSpPr>
        <p:grpSpPr>
          <a:xfrm>
            <a:off x="1835693" y="188637"/>
            <a:ext cx="7179082" cy="1260145"/>
            <a:chOff x="-1" y="-1"/>
            <a:chExt cx="7179081" cy="1260144"/>
          </a:xfrm>
        </p:grpSpPr>
        <p:sp>
          <p:nvSpPr>
            <p:cNvPr id="144" name="Shape 144"/>
            <p:cNvSpPr/>
            <p:nvPr/>
          </p:nvSpPr>
          <p:spPr>
            <a:xfrm>
              <a:off x="-2" y="-2"/>
              <a:ext cx="7179082" cy="1260145"/>
            </a:xfrm>
            <a:prstGeom prst="rect">
              <a:avLst/>
            </a:prstGeom>
            <a:solidFill>
              <a:srgbClr val="98C723"/>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145" name="Shape 145"/>
            <p:cNvSpPr/>
            <p:nvPr/>
          </p:nvSpPr>
          <p:spPr>
            <a:xfrm>
              <a:off x="-2" y="287171"/>
              <a:ext cx="7179082" cy="685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4400" b="1">
                  <a:latin typeface="Century Gothic"/>
                  <a:ea typeface="Century Gothic"/>
                  <a:cs typeface="Century Gothic"/>
                  <a:sym typeface="Century Gothic"/>
                </a:defRPr>
              </a:lvl1pPr>
            </a:lstStyle>
            <a:p>
              <a:pPr lvl="0">
                <a:defRPr sz="1800" b="0"/>
              </a:pPr>
              <a:r>
                <a:rPr sz="4400" b="1"/>
                <a:t>Option 2: ‘clerical error’</a:t>
              </a:r>
            </a:p>
          </p:txBody>
        </p:sp>
      </p:grpSp>
      <p:grpSp>
        <p:nvGrpSpPr>
          <p:cNvPr id="149" name="Group 149"/>
          <p:cNvGrpSpPr/>
          <p:nvPr/>
        </p:nvGrpSpPr>
        <p:grpSpPr>
          <a:xfrm>
            <a:off x="155574" y="188637"/>
            <a:ext cx="1536107" cy="1260145"/>
            <a:chOff x="0" y="-1"/>
            <a:chExt cx="1536106" cy="1260144"/>
          </a:xfrm>
        </p:grpSpPr>
        <p:sp>
          <p:nvSpPr>
            <p:cNvPr id="147" name="Shape 147"/>
            <p:cNvSpPr/>
            <p:nvPr/>
          </p:nvSpPr>
          <p:spPr>
            <a:xfrm>
              <a:off x="-1" y="-2"/>
              <a:ext cx="1536107" cy="1260145"/>
            </a:xfrm>
            <a:prstGeom prst="rect">
              <a:avLst/>
            </a:prstGeom>
            <a:solidFill>
              <a:srgbClr val="9BD0D5"/>
            </a:solidFill>
            <a:ln w="12700" cap="flat">
              <a:noFill/>
              <a:miter lim="400000"/>
            </a:ln>
            <a:effectLst/>
          </p:spPr>
          <p:txBody>
            <a:bodyPr wrap="square" lIns="0" tIns="0" rIns="0" bIns="0" numCol="1" anchor="ctr">
              <a:noAutofit/>
            </a:bodyPr>
            <a:lstStyle/>
            <a:p>
              <a:pPr lvl="0">
                <a:defRPr>
                  <a:solidFill>
                    <a:srgbClr val="FFFFFF"/>
                  </a:solidFill>
                  <a:latin typeface="Calibri"/>
                  <a:ea typeface="Calibri"/>
                  <a:cs typeface="Calibri"/>
                  <a:sym typeface="Calibri"/>
                </a:defRPr>
              </a:pPr>
              <a:endParaRPr/>
            </a:p>
          </p:txBody>
        </p:sp>
        <p:sp>
          <p:nvSpPr>
            <p:cNvPr id="148" name="Shape 148"/>
            <p:cNvSpPr/>
            <p:nvPr/>
          </p:nvSpPr>
          <p:spPr>
            <a:xfrm>
              <a:off x="-1" y="122070"/>
              <a:ext cx="1536107" cy="1016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1600" b="1">
                  <a:latin typeface="Century Gothic"/>
                  <a:ea typeface="Century Gothic"/>
                  <a:cs typeface="Century Gothic"/>
                  <a:sym typeface="Century Gothic"/>
                </a:defRPr>
              </a:lvl1pPr>
            </a:lstStyle>
            <a:p>
              <a:pPr lvl="0">
                <a:defRPr sz="1800" b="0"/>
              </a:pPr>
              <a:r>
                <a:rPr sz="1600" b="1"/>
                <a:t>Why did Wolsey fail to secure the divorce?</a:t>
              </a:r>
            </a:p>
          </p:txBody>
        </p:sp>
      </p:grpSp>
      <p:grpSp>
        <p:nvGrpSpPr>
          <p:cNvPr id="152" name="Group 152"/>
          <p:cNvGrpSpPr/>
          <p:nvPr/>
        </p:nvGrpSpPr>
        <p:grpSpPr>
          <a:xfrm>
            <a:off x="155574" y="1610496"/>
            <a:ext cx="8833152" cy="4842841"/>
            <a:chOff x="0" y="0"/>
            <a:chExt cx="8833151" cy="4842840"/>
          </a:xfrm>
        </p:grpSpPr>
        <p:sp>
          <p:nvSpPr>
            <p:cNvPr id="150" name="Shape 150"/>
            <p:cNvSpPr/>
            <p:nvPr/>
          </p:nvSpPr>
          <p:spPr>
            <a:xfrm>
              <a:off x="0" y="0"/>
              <a:ext cx="8833152" cy="4842841"/>
            </a:xfrm>
            <a:prstGeom prst="rect">
              <a:avLst/>
            </a:prstGeom>
            <a:solidFill>
              <a:srgbClr val="955191"/>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151" name="Shape 151"/>
            <p:cNvSpPr/>
            <p:nvPr/>
          </p:nvSpPr>
          <p:spPr>
            <a:xfrm>
              <a:off x="0" y="21120"/>
              <a:ext cx="8833152" cy="4800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gn="ctr"/>
              <a:r>
                <a:rPr sz="2400" b="1">
                  <a:solidFill>
                    <a:srgbClr val="FFFFFF"/>
                  </a:solidFill>
                  <a:latin typeface="Century Gothic"/>
                  <a:ea typeface="Century Gothic"/>
                  <a:cs typeface="Century Gothic"/>
                  <a:sym typeface="Century Gothic"/>
                </a:rPr>
                <a:t>Option 2 – Wolsey wanted to pursue a less direct challenge to papal authority</a:t>
              </a:r>
              <a:endParaRPr>
                <a:solidFill>
                  <a:srgbClr val="FFFFFF"/>
                </a:solidFill>
                <a:latin typeface="Calibri"/>
                <a:ea typeface="Calibri"/>
                <a:cs typeface="Calibri"/>
                <a:sym typeface="Calibri"/>
              </a:endParaRPr>
            </a:p>
            <a:p>
              <a:pPr lvl="0" algn="ctr"/>
              <a:r>
                <a:rPr sz="2400" b="1">
                  <a:solidFill>
                    <a:srgbClr val="FFFFFF"/>
                  </a:solidFill>
                  <a:latin typeface="Century Gothic"/>
                  <a:ea typeface="Century Gothic"/>
                  <a:cs typeface="Century Gothic"/>
                  <a:sym typeface="Century Gothic"/>
                </a:rPr>
                <a:t>Rather than question the pope’s authority to dispense in this case, Wolsey suggested to Henry that instead they focus their arguments on the wording of the original dispensation which focussed on ‘affinity’.  If Catherine was indeed a virgin when she married Henry (as she claimed) then there was no ‘affinity’ so the dispensation ‘missed the mark’ which should have been ‘public honesty’.</a:t>
              </a:r>
              <a:endParaRPr>
                <a:latin typeface="Calibri"/>
                <a:ea typeface="Calibri"/>
                <a:cs typeface="Calibri"/>
                <a:sym typeface="Calibri"/>
              </a:endParaRPr>
            </a:p>
            <a:p>
              <a:pPr lvl="0" algn="ctr"/>
              <a:r>
                <a:rPr sz="3200" b="1">
                  <a:solidFill>
                    <a:srgbClr val="FFFFFF"/>
                  </a:solidFill>
                  <a:latin typeface="Century Gothic"/>
                  <a:ea typeface="Century Gothic"/>
                  <a:cs typeface="Century Gothic"/>
                  <a:sym typeface="Century Gothic"/>
                </a:rPr>
                <a:t>What were the merits of this approach?</a:t>
              </a:r>
              <a:endParaRPr>
                <a:solidFill>
                  <a:srgbClr val="FFFFFF"/>
                </a:solidFill>
                <a:latin typeface="Calibri"/>
                <a:ea typeface="Calibri"/>
                <a:cs typeface="Calibri"/>
                <a:sym typeface="Calibri"/>
              </a:endParaRPr>
            </a:p>
            <a:p>
              <a:pPr lvl="0" algn="ctr"/>
              <a:r>
                <a:rPr sz="3200" b="1">
                  <a:solidFill>
                    <a:srgbClr val="FFFFFF"/>
                  </a:solidFill>
                  <a:latin typeface="Century Gothic"/>
                  <a:ea typeface="Century Gothic"/>
                  <a:cs typeface="Century Gothic"/>
                  <a:sym typeface="Century Gothic"/>
                </a:rPr>
                <a:t>Henry never seriously considered this – why is that significant? </a:t>
              </a:r>
            </a:p>
          </p:txBody>
        </p:sp>
      </p:grpSp>
    </p:spTree>
  </p:cSld>
  <p:clrMapOvr>
    <a:masterClrMapping/>
  </p:clrMapOvr>
  <p:transition xmlns:p14="http://schemas.microsoft.com/office/powerpoint/2010/mai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6" name="Group 156"/>
          <p:cNvGrpSpPr/>
          <p:nvPr/>
        </p:nvGrpSpPr>
        <p:grpSpPr>
          <a:xfrm>
            <a:off x="1835693" y="188637"/>
            <a:ext cx="7179082" cy="1260145"/>
            <a:chOff x="-1" y="-1"/>
            <a:chExt cx="7179081" cy="1260144"/>
          </a:xfrm>
        </p:grpSpPr>
        <p:sp>
          <p:nvSpPr>
            <p:cNvPr id="154" name="Shape 154"/>
            <p:cNvSpPr/>
            <p:nvPr/>
          </p:nvSpPr>
          <p:spPr>
            <a:xfrm>
              <a:off x="-2" y="-2"/>
              <a:ext cx="7179082" cy="1260145"/>
            </a:xfrm>
            <a:prstGeom prst="rect">
              <a:avLst/>
            </a:prstGeom>
            <a:solidFill>
              <a:srgbClr val="98C723"/>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155" name="Shape 155"/>
            <p:cNvSpPr/>
            <p:nvPr/>
          </p:nvSpPr>
          <p:spPr>
            <a:xfrm>
              <a:off x="-2" y="198270"/>
              <a:ext cx="7179082" cy="863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2800" b="1">
                  <a:latin typeface="Century Gothic"/>
                  <a:ea typeface="Century Gothic"/>
                  <a:cs typeface="Century Gothic"/>
                  <a:sym typeface="Century Gothic"/>
                </a:defRPr>
              </a:lvl1pPr>
            </a:lstStyle>
            <a:p>
              <a:pPr lvl="0">
                <a:defRPr sz="1800" b="0"/>
              </a:pPr>
              <a:r>
                <a:rPr sz="2800" b="1"/>
                <a:t>Option 3: Persuade the pope to allow the case to be decided in England.</a:t>
              </a:r>
            </a:p>
          </p:txBody>
        </p:sp>
      </p:grpSp>
      <p:grpSp>
        <p:nvGrpSpPr>
          <p:cNvPr id="159" name="Group 159"/>
          <p:cNvGrpSpPr/>
          <p:nvPr/>
        </p:nvGrpSpPr>
        <p:grpSpPr>
          <a:xfrm>
            <a:off x="155574" y="188637"/>
            <a:ext cx="1536107" cy="1260145"/>
            <a:chOff x="0" y="-1"/>
            <a:chExt cx="1536106" cy="1260144"/>
          </a:xfrm>
        </p:grpSpPr>
        <p:sp>
          <p:nvSpPr>
            <p:cNvPr id="157" name="Shape 157"/>
            <p:cNvSpPr/>
            <p:nvPr/>
          </p:nvSpPr>
          <p:spPr>
            <a:xfrm>
              <a:off x="-1" y="-2"/>
              <a:ext cx="1536107" cy="1260145"/>
            </a:xfrm>
            <a:prstGeom prst="rect">
              <a:avLst/>
            </a:prstGeom>
            <a:solidFill>
              <a:srgbClr val="9BD0D5"/>
            </a:solidFill>
            <a:ln w="12700" cap="flat">
              <a:noFill/>
              <a:miter lim="400000"/>
            </a:ln>
            <a:effectLst/>
          </p:spPr>
          <p:txBody>
            <a:bodyPr wrap="square" lIns="0" tIns="0" rIns="0" bIns="0" numCol="1" anchor="ctr">
              <a:noAutofit/>
            </a:bodyPr>
            <a:lstStyle/>
            <a:p>
              <a:pPr lvl="0">
                <a:defRPr>
                  <a:solidFill>
                    <a:srgbClr val="FFFFFF"/>
                  </a:solidFill>
                  <a:latin typeface="Calibri"/>
                  <a:ea typeface="Calibri"/>
                  <a:cs typeface="Calibri"/>
                  <a:sym typeface="Calibri"/>
                </a:defRPr>
              </a:pPr>
              <a:endParaRPr/>
            </a:p>
          </p:txBody>
        </p:sp>
        <p:sp>
          <p:nvSpPr>
            <p:cNvPr id="158" name="Shape 158"/>
            <p:cNvSpPr/>
            <p:nvPr/>
          </p:nvSpPr>
          <p:spPr>
            <a:xfrm>
              <a:off x="-1" y="122070"/>
              <a:ext cx="1536107" cy="1016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1600" b="1">
                  <a:latin typeface="Century Gothic"/>
                  <a:ea typeface="Century Gothic"/>
                  <a:cs typeface="Century Gothic"/>
                  <a:sym typeface="Century Gothic"/>
                </a:defRPr>
              </a:lvl1pPr>
            </a:lstStyle>
            <a:p>
              <a:pPr lvl="0">
                <a:defRPr sz="1800" b="0"/>
              </a:pPr>
              <a:r>
                <a:rPr sz="1600" b="1"/>
                <a:t>Why did Wolsey fail to secure the divorce?</a:t>
              </a:r>
            </a:p>
          </p:txBody>
        </p:sp>
      </p:grpSp>
      <p:grpSp>
        <p:nvGrpSpPr>
          <p:cNvPr id="162" name="Group 162"/>
          <p:cNvGrpSpPr/>
          <p:nvPr/>
        </p:nvGrpSpPr>
        <p:grpSpPr>
          <a:xfrm>
            <a:off x="155572" y="1601177"/>
            <a:ext cx="5784582" cy="4987880"/>
            <a:chOff x="-1" y="-1"/>
            <a:chExt cx="5784581" cy="4987878"/>
          </a:xfrm>
        </p:grpSpPr>
        <p:sp>
          <p:nvSpPr>
            <p:cNvPr id="160" name="Shape 160"/>
            <p:cNvSpPr/>
            <p:nvPr/>
          </p:nvSpPr>
          <p:spPr>
            <a:xfrm>
              <a:off x="-2" y="-2"/>
              <a:ext cx="5784582" cy="4987880"/>
            </a:xfrm>
            <a:prstGeom prst="rect">
              <a:avLst/>
            </a:prstGeom>
            <a:solidFill>
              <a:srgbClr val="FFDA52"/>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161" name="Shape 161"/>
            <p:cNvSpPr/>
            <p:nvPr/>
          </p:nvSpPr>
          <p:spPr>
            <a:xfrm>
              <a:off x="-2" y="99988"/>
              <a:ext cx="5784582" cy="47879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gn="ctr"/>
              <a:r>
                <a:rPr sz="2400">
                  <a:latin typeface="Century Gothic"/>
                  <a:ea typeface="Century Gothic"/>
                  <a:cs typeface="Century Gothic"/>
                  <a:sym typeface="Century Gothic"/>
                </a:rPr>
                <a:t>This was a central part of the strategy adopted by Henry and Wolsey together...</a:t>
              </a:r>
              <a:endParaRPr>
                <a:solidFill>
                  <a:srgbClr val="FFFFFF"/>
                </a:solidFill>
                <a:latin typeface="Calibri"/>
                <a:ea typeface="Calibri"/>
                <a:cs typeface="Calibri"/>
                <a:sym typeface="Calibri"/>
              </a:endParaRPr>
            </a:p>
            <a:p>
              <a:pPr lvl="0" algn="ctr"/>
              <a:r>
                <a:rPr sz="2400">
                  <a:latin typeface="Century Gothic"/>
                  <a:ea typeface="Century Gothic"/>
                  <a:cs typeface="Century Gothic"/>
                  <a:sym typeface="Century Gothic"/>
                </a:rPr>
                <a:t>Eventually the pope agreed to a compromise – the case should be heard jointly by two papal legates – by Cardinal Campeggio as well as Cardinal Wolsey.</a:t>
              </a:r>
              <a:endParaRPr>
                <a:solidFill>
                  <a:srgbClr val="FFFFFF"/>
                </a:solidFill>
                <a:latin typeface="Calibri"/>
                <a:ea typeface="Calibri"/>
                <a:cs typeface="Calibri"/>
                <a:sym typeface="Calibri"/>
              </a:endParaRPr>
            </a:p>
            <a:p>
              <a:pPr lvl="0" algn="ctr"/>
              <a:r>
                <a:rPr sz="2400">
                  <a:latin typeface="Century Gothic"/>
                  <a:ea typeface="Century Gothic"/>
                  <a:cs typeface="Century Gothic"/>
                  <a:sym typeface="Century Gothic"/>
                </a:rPr>
                <a:t>This didn’t seem to offer to great a challenge – Campeggio was the absentee bishop of Salisbury and unofficially looked after Henry’s interests at the curia. </a:t>
              </a:r>
            </a:p>
          </p:txBody>
        </p:sp>
      </p:grpSp>
      <p:grpSp>
        <p:nvGrpSpPr>
          <p:cNvPr id="165" name="Group 165"/>
          <p:cNvGrpSpPr/>
          <p:nvPr/>
        </p:nvGrpSpPr>
        <p:grpSpPr>
          <a:xfrm>
            <a:off x="6090598" y="5517230"/>
            <a:ext cx="2924177" cy="1071825"/>
            <a:chOff x="0" y="-1"/>
            <a:chExt cx="2924176" cy="1071824"/>
          </a:xfrm>
        </p:grpSpPr>
        <p:sp>
          <p:nvSpPr>
            <p:cNvPr id="163" name="Shape 163"/>
            <p:cNvSpPr/>
            <p:nvPr/>
          </p:nvSpPr>
          <p:spPr>
            <a:xfrm>
              <a:off x="-1" y="-2"/>
              <a:ext cx="2924177" cy="1071825"/>
            </a:xfrm>
            <a:prstGeom prst="rect">
              <a:avLst/>
            </a:prstGeom>
            <a:solidFill>
              <a:srgbClr val="BDDFE3"/>
            </a:solidFill>
            <a:ln w="12700" cap="flat">
              <a:noFill/>
              <a:miter lim="400000"/>
            </a:ln>
            <a:effectLst/>
          </p:spPr>
          <p:txBody>
            <a:bodyPr wrap="square" lIns="0" tIns="0" rIns="0" bIns="0" numCol="1" anchor="ctr">
              <a:noAutofit/>
            </a:bodyPr>
            <a:lstStyle/>
            <a:p>
              <a:pPr lvl="0" algn="ctr">
                <a:defRPr sz="2400" b="1">
                  <a:latin typeface="Century Gothic"/>
                  <a:ea typeface="Century Gothic"/>
                  <a:cs typeface="Century Gothic"/>
                  <a:sym typeface="Century Gothic"/>
                </a:defRPr>
              </a:pPr>
              <a:endParaRPr/>
            </a:p>
          </p:txBody>
        </p:sp>
        <p:sp>
          <p:nvSpPr>
            <p:cNvPr id="164" name="Shape 164"/>
            <p:cNvSpPr/>
            <p:nvPr/>
          </p:nvSpPr>
          <p:spPr>
            <a:xfrm>
              <a:off x="-1" y="167610"/>
              <a:ext cx="2924177" cy="736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2400" b="1">
                  <a:latin typeface="Century Gothic"/>
                  <a:ea typeface="Century Gothic"/>
                  <a:cs typeface="Century Gothic"/>
                  <a:sym typeface="Century Gothic"/>
                </a:defRPr>
              </a:lvl1pPr>
            </a:lstStyle>
            <a:p>
              <a:pPr lvl="0">
                <a:defRPr sz="1800" b="0"/>
              </a:pPr>
              <a:r>
                <a:rPr sz="2400" b="1"/>
                <a:t>Cardinal Campeggio</a:t>
              </a:r>
            </a:p>
          </p:txBody>
        </p:sp>
      </p:grpSp>
      <p:pic>
        <p:nvPicPr>
          <p:cNvPr id="166" name="image10.jpeg"/>
          <p:cNvPicPr/>
          <p:nvPr/>
        </p:nvPicPr>
        <p:blipFill>
          <a:blip r:embed="rId2">
            <a:extLst/>
          </a:blip>
          <a:stretch>
            <a:fillRect/>
          </a:stretch>
        </p:blipFill>
        <p:spPr>
          <a:xfrm>
            <a:off x="6090599" y="1772816"/>
            <a:ext cx="2988396" cy="3936325"/>
          </a:xfrm>
          <a:prstGeom prst="rect">
            <a:avLst/>
          </a:prstGeom>
          <a:ln w="12700">
            <a:miter lim="400000"/>
          </a:ln>
        </p:spPr>
      </p:pic>
    </p:spTree>
  </p:cSld>
  <p:clrMapOvr>
    <a:masterClrMapping/>
  </p:clrMapOvr>
  <p:transition xmlns:p14="http://schemas.microsoft.com/office/powerpoint/2010/mai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0" name="Group 170"/>
          <p:cNvGrpSpPr/>
          <p:nvPr/>
        </p:nvGrpSpPr>
        <p:grpSpPr>
          <a:xfrm>
            <a:off x="1835694" y="188639"/>
            <a:ext cx="7179081" cy="1260143"/>
            <a:chOff x="0" y="0"/>
            <a:chExt cx="7179080" cy="1260141"/>
          </a:xfrm>
        </p:grpSpPr>
        <p:sp>
          <p:nvSpPr>
            <p:cNvPr id="168" name="Shape 168"/>
            <p:cNvSpPr/>
            <p:nvPr/>
          </p:nvSpPr>
          <p:spPr>
            <a:xfrm>
              <a:off x="0" y="0"/>
              <a:ext cx="7179081" cy="1260142"/>
            </a:xfrm>
            <a:prstGeom prst="rect">
              <a:avLst/>
            </a:prstGeom>
            <a:solidFill>
              <a:srgbClr val="98C723"/>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169" name="Shape 169"/>
            <p:cNvSpPr/>
            <p:nvPr/>
          </p:nvSpPr>
          <p:spPr>
            <a:xfrm>
              <a:off x="0" y="7771"/>
              <a:ext cx="7179081" cy="1244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4000" b="1">
                  <a:latin typeface="Century Gothic"/>
                  <a:ea typeface="Century Gothic"/>
                  <a:cs typeface="Century Gothic"/>
                  <a:sym typeface="Century Gothic"/>
                </a:defRPr>
              </a:lvl1pPr>
            </a:lstStyle>
            <a:p>
              <a:pPr lvl="0">
                <a:defRPr sz="1800" b="0"/>
              </a:pPr>
              <a:r>
                <a:rPr sz="4000" b="1"/>
                <a:t>Papal delays and compromises</a:t>
              </a:r>
            </a:p>
          </p:txBody>
        </p:sp>
      </p:grpSp>
      <p:grpSp>
        <p:nvGrpSpPr>
          <p:cNvPr id="173" name="Group 173"/>
          <p:cNvGrpSpPr/>
          <p:nvPr/>
        </p:nvGrpSpPr>
        <p:grpSpPr>
          <a:xfrm>
            <a:off x="155574" y="188637"/>
            <a:ext cx="1536107" cy="1260145"/>
            <a:chOff x="0" y="-1"/>
            <a:chExt cx="1536106" cy="1260144"/>
          </a:xfrm>
        </p:grpSpPr>
        <p:sp>
          <p:nvSpPr>
            <p:cNvPr id="171" name="Shape 171"/>
            <p:cNvSpPr/>
            <p:nvPr/>
          </p:nvSpPr>
          <p:spPr>
            <a:xfrm>
              <a:off x="-1" y="-2"/>
              <a:ext cx="1536107" cy="1260145"/>
            </a:xfrm>
            <a:prstGeom prst="rect">
              <a:avLst/>
            </a:prstGeom>
            <a:solidFill>
              <a:srgbClr val="9BD0D5"/>
            </a:solidFill>
            <a:ln w="12700" cap="flat">
              <a:noFill/>
              <a:miter lim="400000"/>
            </a:ln>
            <a:effectLst/>
          </p:spPr>
          <p:txBody>
            <a:bodyPr wrap="square" lIns="0" tIns="0" rIns="0" bIns="0" numCol="1" anchor="ctr">
              <a:noAutofit/>
            </a:bodyPr>
            <a:lstStyle/>
            <a:p>
              <a:pPr lvl="0">
                <a:defRPr>
                  <a:solidFill>
                    <a:srgbClr val="FFFFFF"/>
                  </a:solidFill>
                  <a:latin typeface="Calibri"/>
                  <a:ea typeface="Calibri"/>
                  <a:cs typeface="Calibri"/>
                  <a:sym typeface="Calibri"/>
                </a:defRPr>
              </a:pPr>
              <a:endParaRPr/>
            </a:p>
          </p:txBody>
        </p:sp>
        <p:sp>
          <p:nvSpPr>
            <p:cNvPr id="172" name="Shape 172"/>
            <p:cNvSpPr/>
            <p:nvPr/>
          </p:nvSpPr>
          <p:spPr>
            <a:xfrm>
              <a:off x="-1" y="122070"/>
              <a:ext cx="1536107" cy="1016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1600" b="1">
                  <a:latin typeface="Century Gothic"/>
                  <a:ea typeface="Century Gothic"/>
                  <a:cs typeface="Century Gothic"/>
                  <a:sym typeface="Century Gothic"/>
                </a:defRPr>
              </a:lvl1pPr>
            </a:lstStyle>
            <a:p>
              <a:pPr lvl="0">
                <a:defRPr sz="1800" b="0"/>
              </a:pPr>
              <a:r>
                <a:rPr sz="1600" b="1"/>
                <a:t>Why did Wolsey fail to secure the divorce?</a:t>
              </a:r>
            </a:p>
          </p:txBody>
        </p:sp>
      </p:grpSp>
      <p:grpSp>
        <p:nvGrpSpPr>
          <p:cNvPr id="176" name="Group 176"/>
          <p:cNvGrpSpPr/>
          <p:nvPr/>
        </p:nvGrpSpPr>
        <p:grpSpPr>
          <a:xfrm>
            <a:off x="155573" y="1601178"/>
            <a:ext cx="5784582" cy="4987878"/>
            <a:chOff x="0" y="0"/>
            <a:chExt cx="5784580" cy="4987876"/>
          </a:xfrm>
        </p:grpSpPr>
        <p:sp>
          <p:nvSpPr>
            <p:cNvPr id="174" name="Shape 174"/>
            <p:cNvSpPr/>
            <p:nvPr/>
          </p:nvSpPr>
          <p:spPr>
            <a:xfrm>
              <a:off x="0" y="0"/>
              <a:ext cx="5784581" cy="4987877"/>
            </a:xfrm>
            <a:prstGeom prst="rect">
              <a:avLst/>
            </a:prstGeom>
            <a:solidFill>
              <a:srgbClr val="FFDA52"/>
            </a:solidFill>
            <a:ln w="12700" cap="flat">
              <a:noFill/>
              <a:miter lim="400000"/>
            </a:ln>
            <a:effectLst/>
          </p:spPr>
          <p:txBody>
            <a:bodyPr wrap="square" lIns="0" tIns="0" rIns="0" bIns="0" numCol="1" anchor="ctr">
              <a:noAutofit/>
            </a:bodyPr>
            <a:lstStyle/>
            <a:p>
              <a:pPr lvl="0" algn="ctr">
                <a:defRPr sz="2000">
                  <a:latin typeface="Century Gothic"/>
                  <a:ea typeface="Century Gothic"/>
                  <a:cs typeface="Century Gothic"/>
                  <a:sym typeface="Century Gothic"/>
                </a:defRPr>
              </a:pPr>
              <a:endParaRPr/>
            </a:p>
          </p:txBody>
        </p:sp>
        <p:sp>
          <p:nvSpPr>
            <p:cNvPr id="175" name="Shape 175"/>
            <p:cNvSpPr/>
            <p:nvPr/>
          </p:nvSpPr>
          <p:spPr>
            <a:xfrm>
              <a:off x="0" y="80938"/>
              <a:ext cx="5784581" cy="4826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gn="ctr"/>
              <a:endParaRPr sz="2000" b="1">
                <a:solidFill>
                  <a:srgbClr val="FFFFFF"/>
                </a:solidFill>
                <a:latin typeface="Calibri"/>
                <a:ea typeface="Calibri"/>
                <a:cs typeface="Calibri"/>
                <a:sym typeface="Calibri"/>
              </a:endParaRPr>
            </a:p>
            <a:p>
              <a:pPr lvl="0" algn="ctr"/>
              <a:r>
                <a:rPr sz="2000" b="1">
                  <a:latin typeface="Century Gothic"/>
                  <a:ea typeface="Century Gothic"/>
                  <a:cs typeface="Century Gothic"/>
                  <a:sym typeface="Century Gothic"/>
                </a:rPr>
                <a:t>December 1527 </a:t>
              </a:r>
              <a:r>
                <a:rPr sz="2000">
                  <a:latin typeface="Century Gothic"/>
                  <a:ea typeface="Century Gothic"/>
                  <a:cs typeface="Century Gothic"/>
                  <a:sym typeface="Century Gothic"/>
                </a:rPr>
                <a:t>– negotiations begin in Rome which leads to pope sending Campeggio. BUT Campeggio had been sent by Clement VII with instructions to delay… which began with his journey which was painfully slow.</a:t>
              </a:r>
              <a:endParaRPr>
                <a:solidFill>
                  <a:srgbClr val="FFFFFF"/>
                </a:solidFill>
                <a:latin typeface="Calibri"/>
                <a:ea typeface="Calibri"/>
                <a:cs typeface="Calibri"/>
                <a:sym typeface="Calibri"/>
              </a:endParaRPr>
            </a:p>
            <a:p>
              <a:pPr lvl="0" algn="ctr"/>
              <a:endParaRPr sz="2000">
                <a:solidFill>
                  <a:srgbClr val="FFFFFF"/>
                </a:solidFill>
                <a:latin typeface="Calibri"/>
                <a:ea typeface="Calibri"/>
                <a:cs typeface="Calibri"/>
                <a:sym typeface="Calibri"/>
              </a:endParaRPr>
            </a:p>
            <a:p>
              <a:pPr lvl="0" algn="ctr"/>
              <a:r>
                <a:rPr sz="2000">
                  <a:latin typeface="Century Gothic"/>
                  <a:ea typeface="Century Gothic"/>
                  <a:cs typeface="Century Gothic"/>
                  <a:sym typeface="Century Gothic"/>
                </a:rPr>
                <a:t>Meanwhile, AB becomes H’s constant companion in court.   There is evidence to suggest that she shared in policy making even if she did not share his bed chamber.</a:t>
              </a:r>
              <a:endParaRPr>
                <a:solidFill>
                  <a:srgbClr val="FFFFFF"/>
                </a:solidFill>
                <a:latin typeface="Calibri"/>
                <a:ea typeface="Calibri"/>
                <a:cs typeface="Calibri"/>
                <a:sym typeface="Calibri"/>
              </a:endParaRPr>
            </a:p>
            <a:p>
              <a:pPr lvl="0" algn="ctr"/>
              <a:endParaRPr sz="2000">
                <a:solidFill>
                  <a:srgbClr val="FFFFFF"/>
                </a:solidFill>
                <a:latin typeface="Calibri"/>
                <a:ea typeface="Calibri"/>
                <a:cs typeface="Calibri"/>
                <a:sym typeface="Calibri"/>
              </a:endParaRPr>
            </a:p>
            <a:p>
              <a:pPr lvl="0" algn="ctr"/>
              <a:r>
                <a:rPr sz="2000" b="1">
                  <a:solidFill>
                    <a:srgbClr val="FF0000"/>
                  </a:solidFill>
                  <a:latin typeface="Calibri"/>
                  <a:ea typeface="Calibri"/>
                  <a:cs typeface="Calibri"/>
                  <a:sym typeface="Calibri"/>
                </a:rPr>
                <a:t>She is supposed to have lent a book to Henry, either William Tyndale, ‘The Obedience of a Christian Man’ and/or Simon Fish’s Supplication for Beggars - </a:t>
              </a:r>
            </a:p>
          </p:txBody>
        </p:sp>
      </p:grpSp>
      <p:grpSp>
        <p:nvGrpSpPr>
          <p:cNvPr id="179" name="Group 179"/>
          <p:cNvGrpSpPr/>
          <p:nvPr/>
        </p:nvGrpSpPr>
        <p:grpSpPr>
          <a:xfrm>
            <a:off x="6090598" y="5517230"/>
            <a:ext cx="2924177" cy="1071825"/>
            <a:chOff x="0" y="-1"/>
            <a:chExt cx="2924176" cy="1071824"/>
          </a:xfrm>
        </p:grpSpPr>
        <p:sp>
          <p:nvSpPr>
            <p:cNvPr id="177" name="Shape 177"/>
            <p:cNvSpPr/>
            <p:nvPr/>
          </p:nvSpPr>
          <p:spPr>
            <a:xfrm>
              <a:off x="-1" y="-2"/>
              <a:ext cx="2924177" cy="1071825"/>
            </a:xfrm>
            <a:prstGeom prst="rect">
              <a:avLst/>
            </a:prstGeom>
            <a:solidFill>
              <a:srgbClr val="BDDFE3"/>
            </a:solidFill>
            <a:ln w="12700" cap="flat">
              <a:noFill/>
              <a:miter lim="400000"/>
            </a:ln>
            <a:effectLst/>
          </p:spPr>
          <p:txBody>
            <a:bodyPr wrap="square" lIns="0" tIns="0" rIns="0" bIns="0" numCol="1" anchor="ctr">
              <a:noAutofit/>
            </a:bodyPr>
            <a:lstStyle/>
            <a:p>
              <a:pPr lvl="0" algn="ctr">
                <a:defRPr sz="2400" b="1">
                  <a:latin typeface="Century Gothic"/>
                  <a:ea typeface="Century Gothic"/>
                  <a:cs typeface="Century Gothic"/>
                  <a:sym typeface="Century Gothic"/>
                </a:defRPr>
              </a:pPr>
              <a:endParaRPr/>
            </a:p>
          </p:txBody>
        </p:sp>
        <p:sp>
          <p:nvSpPr>
            <p:cNvPr id="178" name="Shape 178"/>
            <p:cNvSpPr/>
            <p:nvPr/>
          </p:nvSpPr>
          <p:spPr>
            <a:xfrm>
              <a:off x="-1" y="351760"/>
              <a:ext cx="2924177" cy="368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2400" b="1">
                  <a:latin typeface="Century Gothic"/>
                  <a:ea typeface="Century Gothic"/>
                  <a:cs typeface="Century Gothic"/>
                  <a:sym typeface="Century Gothic"/>
                </a:defRPr>
              </a:lvl1pPr>
            </a:lstStyle>
            <a:p>
              <a:pPr lvl="0">
                <a:defRPr sz="1800" b="0"/>
              </a:pPr>
              <a:r>
                <a:rPr sz="2400" b="1"/>
                <a:t>Anne Boleyn</a:t>
              </a:r>
            </a:p>
          </p:txBody>
        </p:sp>
      </p:grpSp>
      <p:pic>
        <p:nvPicPr>
          <p:cNvPr id="180" name="image11.jpeg"/>
          <p:cNvPicPr/>
          <p:nvPr/>
        </p:nvPicPr>
        <p:blipFill>
          <a:blip r:embed="rId3">
            <a:extLst/>
          </a:blip>
          <a:stretch>
            <a:fillRect/>
          </a:stretch>
        </p:blipFill>
        <p:spPr>
          <a:xfrm>
            <a:off x="6096279" y="1602323"/>
            <a:ext cx="2757447" cy="3617641"/>
          </a:xfrm>
          <a:prstGeom prst="rect">
            <a:avLst/>
          </a:prstGeom>
          <a:ln w="12700">
            <a:miter lim="400000"/>
          </a:ln>
        </p:spPr>
      </p:pic>
    </p:spTree>
  </p:cSld>
  <p:clrMapOvr>
    <a:masterClrMapping/>
  </p:clrMapOvr>
  <p:transition xmlns:p14="http://schemas.microsoft.com/office/powerpoint/2010/mai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Shape 184"/>
          <p:cNvSpPr/>
          <p:nvPr/>
        </p:nvSpPr>
        <p:spPr>
          <a:xfrm>
            <a:off x="1835695" y="188639"/>
            <a:ext cx="7179079" cy="1260142"/>
          </a:xfrm>
          <a:prstGeom prst="rect">
            <a:avLst/>
          </a:prstGeom>
          <a:solidFill>
            <a:srgbClr val="98C723"/>
          </a:solidFill>
          <a:ln w="12700">
            <a:miter lim="400000"/>
          </a:ln>
        </p:spPr>
        <p:txBody>
          <a:bodyPr lIns="0" tIns="0" rIns="0" bIns="0" anchor="ctr"/>
          <a:lstStyle/>
          <a:p>
            <a:pPr lvl="0" algn="ctr">
              <a:defRPr>
                <a:solidFill>
                  <a:srgbClr val="FFFFFF"/>
                </a:solidFill>
                <a:latin typeface="Calibri"/>
                <a:ea typeface="Calibri"/>
                <a:cs typeface="Calibri"/>
                <a:sym typeface="Calibri"/>
              </a:defRPr>
            </a:pPr>
            <a:endParaRPr/>
          </a:p>
        </p:txBody>
      </p:sp>
      <p:grpSp>
        <p:nvGrpSpPr>
          <p:cNvPr id="187" name="Group 187"/>
          <p:cNvGrpSpPr/>
          <p:nvPr/>
        </p:nvGrpSpPr>
        <p:grpSpPr>
          <a:xfrm>
            <a:off x="155574" y="188637"/>
            <a:ext cx="1536107" cy="1260145"/>
            <a:chOff x="0" y="-1"/>
            <a:chExt cx="1536106" cy="1260144"/>
          </a:xfrm>
        </p:grpSpPr>
        <p:sp>
          <p:nvSpPr>
            <p:cNvPr id="185" name="Shape 185"/>
            <p:cNvSpPr/>
            <p:nvPr/>
          </p:nvSpPr>
          <p:spPr>
            <a:xfrm>
              <a:off x="-1" y="-2"/>
              <a:ext cx="1536107" cy="1260145"/>
            </a:xfrm>
            <a:prstGeom prst="rect">
              <a:avLst/>
            </a:prstGeom>
            <a:solidFill>
              <a:srgbClr val="9BD0D5"/>
            </a:solidFill>
            <a:ln w="12700" cap="flat">
              <a:noFill/>
              <a:miter lim="400000"/>
            </a:ln>
            <a:effectLst/>
          </p:spPr>
          <p:txBody>
            <a:bodyPr wrap="square" lIns="0" tIns="0" rIns="0" bIns="0" numCol="1" anchor="ctr">
              <a:noAutofit/>
            </a:bodyPr>
            <a:lstStyle/>
            <a:p>
              <a:pPr lvl="0">
                <a:defRPr>
                  <a:solidFill>
                    <a:srgbClr val="FFFFFF"/>
                  </a:solidFill>
                  <a:latin typeface="Calibri"/>
                  <a:ea typeface="Calibri"/>
                  <a:cs typeface="Calibri"/>
                  <a:sym typeface="Calibri"/>
                </a:defRPr>
              </a:pPr>
              <a:endParaRPr/>
            </a:p>
          </p:txBody>
        </p:sp>
        <p:sp>
          <p:nvSpPr>
            <p:cNvPr id="186" name="Shape 186"/>
            <p:cNvSpPr/>
            <p:nvPr/>
          </p:nvSpPr>
          <p:spPr>
            <a:xfrm>
              <a:off x="-1" y="122070"/>
              <a:ext cx="1536107" cy="1016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1600" b="1">
                  <a:latin typeface="Century Gothic"/>
                  <a:ea typeface="Century Gothic"/>
                  <a:cs typeface="Century Gothic"/>
                  <a:sym typeface="Century Gothic"/>
                </a:defRPr>
              </a:lvl1pPr>
            </a:lstStyle>
            <a:p>
              <a:pPr lvl="0">
                <a:defRPr sz="1800" b="0"/>
              </a:pPr>
              <a:r>
                <a:rPr sz="1600" b="1"/>
                <a:t>Why did Wolsey fail to secure the divorce?</a:t>
              </a:r>
            </a:p>
          </p:txBody>
        </p:sp>
      </p:grpSp>
      <p:grpSp>
        <p:nvGrpSpPr>
          <p:cNvPr id="190" name="Group 190"/>
          <p:cNvGrpSpPr/>
          <p:nvPr/>
        </p:nvGrpSpPr>
        <p:grpSpPr>
          <a:xfrm>
            <a:off x="155572" y="1601177"/>
            <a:ext cx="5982292" cy="4987880"/>
            <a:chOff x="-1" y="-1"/>
            <a:chExt cx="5982291" cy="4987878"/>
          </a:xfrm>
        </p:grpSpPr>
        <p:sp>
          <p:nvSpPr>
            <p:cNvPr id="188" name="Shape 188"/>
            <p:cNvSpPr/>
            <p:nvPr/>
          </p:nvSpPr>
          <p:spPr>
            <a:xfrm>
              <a:off x="-2" y="-2"/>
              <a:ext cx="5982292" cy="4987880"/>
            </a:xfrm>
            <a:prstGeom prst="rect">
              <a:avLst/>
            </a:prstGeom>
            <a:solidFill>
              <a:srgbClr val="FFDA52"/>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189" name="Shape 189"/>
            <p:cNvSpPr/>
            <p:nvPr/>
          </p:nvSpPr>
          <p:spPr>
            <a:xfrm>
              <a:off x="-2" y="1935137"/>
              <a:ext cx="5982292" cy="1117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3600" b="1">
                  <a:latin typeface="Century Gothic"/>
                  <a:ea typeface="Century Gothic"/>
                  <a:cs typeface="Century Gothic"/>
                  <a:sym typeface="Century Gothic"/>
                </a:defRPr>
              </a:lvl1pPr>
            </a:lstStyle>
            <a:p>
              <a:pPr lvl="0">
                <a:defRPr sz="1800" b="0"/>
              </a:pPr>
              <a:r>
                <a:rPr sz="3600" b="1"/>
                <a:t>What explains the pope’s actions?</a:t>
              </a:r>
            </a:p>
          </p:txBody>
        </p:sp>
      </p:grpSp>
      <p:grpSp>
        <p:nvGrpSpPr>
          <p:cNvPr id="193" name="Group 193"/>
          <p:cNvGrpSpPr/>
          <p:nvPr/>
        </p:nvGrpSpPr>
        <p:grpSpPr>
          <a:xfrm>
            <a:off x="6372197" y="5373214"/>
            <a:ext cx="2642578" cy="1215841"/>
            <a:chOff x="-1" y="-1"/>
            <a:chExt cx="2642576" cy="1215840"/>
          </a:xfrm>
        </p:grpSpPr>
        <p:sp>
          <p:nvSpPr>
            <p:cNvPr id="191" name="Shape 191"/>
            <p:cNvSpPr/>
            <p:nvPr/>
          </p:nvSpPr>
          <p:spPr>
            <a:xfrm>
              <a:off x="-2" y="-2"/>
              <a:ext cx="2642577" cy="1215841"/>
            </a:xfrm>
            <a:prstGeom prst="rect">
              <a:avLst/>
            </a:prstGeom>
            <a:solidFill>
              <a:srgbClr val="BDDFE3"/>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192" name="Shape 192"/>
            <p:cNvSpPr/>
            <p:nvPr/>
          </p:nvSpPr>
          <p:spPr>
            <a:xfrm>
              <a:off x="-2" y="480918"/>
              <a:ext cx="2642577" cy="254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1600" b="1">
                  <a:latin typeface="Century Gothic"/>
                  <a:ea typeface="Century Gothic"/>
                  <a:cs typeface="Century Gothic"/>
                  <a:sym typeface="Century Gothic"/>
                </a:defRPr>
              </a:lvl1pPr>
            </a:lstStyle>
            <a:p>
              <a:pPr lvl="0">
                <a:defRPr sz="1800" b="0"/>
              </a:pPr>
              <a:r>
                <a:rPr sz="1600" b="1"/>
                <a:t>Pope Clement VII</a:t>
              </a:r>
            </a:p>
          </p:txBody>
        </p:sp>
      </p:grpSp>
      <p:pic>
        <p:nvPicPr>
          <p:cNvPr id="194" name="image12.jpeg"/>
          <p:cNvPicPr/>
          <p:nvPr/>
        </p:nvPicPr>
        <p:blipFill>
          <a:blip r:embed="rId2">
            <a:extLst/>
          </a:blip>
          <a:stretch>
            <a:fillRect/>
          </a:stretch>
        </p:blipFill>
        <p:spPr>
          <a:xfrm>
            <a:off x="6300192" y="1601179"/>
            <a:ext cx="2673183" cy="3408041"/>
          </a:xfrm>
          <a:prstGeom prst="rect">
            <a:avLst/>
          </a:prstGeom>
          <a:ln w="12700">
            <a:miter lim="400000"/>
          </a:ln>
        </p:spPr>
      </p:pic>
    </p:spTree>
  </p:cSld>
  <p:clrMapOvr>
    <a:masterClrMapping/>
  </p:clrMapOvr>
  <p:transition xmlns:p14="http://schemas.microsoft.com/office/powerpoint/2010/mai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8" name="Group 198"/>
          <p:cNvGrpSpPr/>
          <p:nvPr/>
        </p:nvGrpSpPr>
        <p:grpSpPr>
          <a:xfrm>
            <a:off x="1835693" y="188637"/>
            <a:ext cx="7179082" cy="1260145"/>
            <a:chOff x="-1" y="-1"/>
            <a:chExt cx="7179081" cy="1260144"/>
          </a:xfrm>
        </p:grpSpPr>
        <p:sp>
          <p:nvSpPr>
            <p:cNvPr id="196" name="Shape 196"/>
            <p:cNvSpPr/>
            <p:nvPr/>
          </p:nvSpPr>
          <p:spPr>
            <a:xfrm>
              <a:off x="-2" y="-2"/>
              <a:ext cx="7179082" cy="1260145"/>
            </a:xfrm>
            <a:prstGeom prst="rect">
              <a:avLst/>
            </a:prstGeom>
            <a:solidFill>
              <a:srgbClr val="98C723"/>
            </a:solidFill>
            <a:ln w="12700" cap="flat">
              <a:noFill/>
              <a:miter lim="400000"/>
            </a:ln>
            <a:effectLst/>
          </p:spPr>
          <p:txBody>
            <a:bodyPr wrap="square" lIns="0" tIns="0" rIns="0" bIns="0" numCol="1" anchor="ctr">
              <a:noAutofit/>
            </a:bodyPr>
            <a:lstStyle/>
            <a:p>
              <a:pPr lvl="0" algn="ctr">
                <a:defRPr sz="4000" b="1">
                  <a:latin typeface="Century Gothic"/>
                  <a:ea typeface="Century Gothic"/>
                  <a:cs typeface="Century Gothic"/>
                  <a:sym typeface="Century Gothic"/>
                </a:defRPr>
              </a:pPr>
              <a:endParaRPr/>
            </a:p>
          </p:txBody>
        </p:sp>
        <p:sp>
          <p:nvSpPr>
            <p:cNvPr id="197" name="Shape 197"/>
            <p:cNvSpPr/>
            <p:nvPr/>
          </p:nvSpPr>
          <p:spPr>
            <a:xfrm>
              <a:off x="-2" y="318920"/>
              <a:ext cx="7179082" cy="622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4000" b="1">
                  <a:latin typeface="Century Gothic"/>
                  <a:ea typeface="Century Gothic"/>
                  <a:cs typeface="Century Gothic"/>
                  <a:sym typeface="Century Gothic"/>
                </a:defRPr>
              </a:lvl1pPr>
            </a:lstStyle>
            <a:p>
              <a:pPr lvl="0">
                <a:defRPr sz="1800" b="0"/>
              </a:pPr>
              <a:r>
                <a:rPr sz="4000" b="1"/>
                <a:t>Blackfriars, March-July 1529</a:t>
              </a:r>
            </a:p>
          </p:txBody>
        </p:sp>
      </p:grpSp>
      <p:grpSp>
        <p:nvGrpSpPr>
          <p:cNvPr id="201" name="Group 201"/>
          <p:cNvGrpSpPr/>
          <p:nvPr/>
        </p:nvGrpSpPr>
        <p:grpSpPr>
          <a:xfrm>
            <a:off x="155574" y="188637"/>
            <a:ext cx="1536107" cy="1260145"/>
            <a:chOff x="0" y="-1"/>
            <a:chExt cx="1536106" cy="1260144"/>
          </a:xfrm>
        </p:grpSpPr>
        <p:sp>
          <p:nvSpPr>
            <p:cNvPr id="199" name="Shape 199"/>
            <p:cNvSpPr/>
            <p:nvPr/>
          </p:nvSpPr>
          <p:spPr>
            <a:xfrm>
              <a:off x="-1" y="-2"/>
              <a:ext cx="1536107" cy="1260145"/>
            </a:xfrm>
            <a:prstGeom prst="rect">
              <a:avLst/>
            </a:prstGeom>
            <a:solidFill>
              <a:srgbClr val="9BD0D5"/>
            </a:solidFill>
            <a:ln w="12700" cap="flat">
              <a:noFill/>
              <a:miter lim="400000"/>
            </a:ln>
            <a:effectLst/>
          </p:spPr>
          <p:txBody>
            <a:bodyPr wrap="square" lIns="0" tIns="0" rIns="0" bIns="0" numCol="1" anchor="ctr">
              <a:noAutofit/>
            </a:bodyPr>
            <a:lstStyle/>
            <a:p>
              <a:pPr lvl="0">
                <a:defRPr>
                  <a:solidFill>
                    <a:srgbClr val="FFFFFF"/>
                  </a:solidFill>
                  <a:latin typeface="Calibri"/>
                  <a:ea typeface="Calibri"/>
                  <a:cs typeface="Calibri"/>
                  <a:sym typeface="Calibri"/>
                </a:defRPr>
              </a:pPr>
              <a:endParaRPr/>
            </a:p>
          </p:txBody>
        </p:sp>
        <p:sp>
          <p:nvSpPr>
            <p:cNvPr id="200" name="Shape 200"/>
            <p:cNvSpPr/>
            <p:nvPr/>
          </p:nvSpPr>
          <p:spPr>
            <a:xfrm>
              <a:off x="-1" y="122070"/>
              <a:ext cx="1536107" cy="1016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1600" b="1">
                  <a:latin typeface="Century Gothic"/>
                  <a:ea typeface="Century Gothic"/>
                  <a:cs typeface="Century Gothic"/>
                  <a:sym typeface="Century Gothic"/>
                </a:defRPr>
              </a:lvl1pPr>
            </a:lstStyle>
            <a:p>
              <a:pPr lvl="0">
                <a:defRPr sz="1800" b="0"/>
              </a:pPr>
              <a:r>
                <a:rPr sz="1600" b="1"/>
                <a:t>Why did Wolsey fail to secure the divorce?</a:t>
              </a:r>
            </a:p>
          </p:txBody>
        </p:sp>
      </p:grpSp>
      <p:grpSp>
        <p:nvGrpSpPr>
          <p:cNvPr id="204" name="Group 204"/>
          <p:cNvGrpSpPr/>
          <p:nvPr/>
        </p:nvGrpSpPr>
        <p:grpSpPr>
          <a:xfrm>
            <a:off x="155573" y="1601176"/>
            <a:ext cx="5640565" cy="4987882"/>
            <a:chOff x="-1" y="-1"/>
            <a:chExt cx="5640563" cy="4987880"/>
          </a:xfrm>
        </p:grpSpPr>
        <p:sp>
          <p:nvSpPr>
            <p:cNvPr id="202" name="Shape 202"/>
            <p:cNvSpPr/>
            <p:nvPr/>
          </p:nvSpPr>
          <p:spPr>
            <a:xfrm>
              <a:off x="-1" y="-1"/>
              <a:ext cx="5640563" cy="4987880"/>
            </a:xfrm>
            <a:prstGeom prst="rect">
              <a:avLst/>
            </a:prstGeom>
            <a:solidFill>
              <a:srgbClr val="FFDA52"/>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203" name="Shape 203"/>
            <p:cNvSpPr/>
            <p:nvPr/>
          </p:nvSpPr>
          <p:spPr>
            <a:xfrm>
              <a:off x="-1" y="647281"/>
              <a:ext cx="5640563" cy="36933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gn="ctr">
                <a:buClr>
                  <a:srgbClr val="000000"/>
                </a:buClr>
                <a:buSzPct val="100000"/>
              </a:pPr>
              <a:r>
                <a:rPr sz="2400" b="1" dirty="0">
                  <a:latin typeface="Century Gothic"/>
                  <a:ea typeface="Century Gothic"/>
                  <a:cs typeface="Century Gothic"/>
                  <a:sym typeface="Century Gothic"/>
                </a:rPr>
                <a:t>March 1529 </a:t>
              </a:r>
              <a:r>
                <a:rPr sz="2400" dirty="0">
                  <a:latin typeface="Century Gothic"/>
                  <a:ea typeface="Century Gothic"/>
                  <a:cs typeface="Century Gothic"/>
                  <a:sym typeface="Century Gothic"/>
                </a:rPr>
                <a:t>a court opened in </a:t>
              </a:r>
              <a:r>
                <a:rPr sz="2400" b="1" dirty="0">
                  <a:latin typeface="Century Gothic"/>
                  <a:ea typeface="Century Gothic"/>
                  <a:cs typeface="Century Gothic"/>
                  <a:sym typeface="Century Gothic"/>
                </a:rPr>
                <a:t>Blackfriars</a:t>
              </a:r>
              <a:r>
                <a:rPr sz="2400" dirty="0">
                  <a:latin typeface="Century Gothic"/>
                  <a:ea typeface="Century Gothic"/>
                  <a:cs typeface="Century Gothic"/>
                  <a:sym typeface="Century Gothic"/>
                </a:rPr>
                <a:t> in order to hear the case for the divorce with representations from Henry’s lawyers.  Behind the scenes, Wolsey tries to bring pressure on Campeggio, by making clear that he (Wolsey)would be destroyed in the event of failure and the English church would withdraw its allegiance to Rome. </a:t>
              </a:r>
            </a:p>
          </p:txBody>
        </p:sp>
      </p:grpSp>
      <p:grpSp>
        <p:nvGrpSpPr>
          <p:cNvPr id="207" name="Group 207"/>
          <p:cNvGrpSpPr/>
          <p:nvPr/>
        </p:nvGrpSpPr>
        <p:grpSpPr>
          <a:xfrm>
            <a:off x="6588224" y="4005062"/>
            <a:ext cx="2560314" cy="2409146"/>
            <a:chOff x="0" y="0"/>
            <a:chExt cx="2560313" cy="2409144"/>
          </a:xfrm>
        </p:grpSpPr>
        <p:sp>
          <p:nvSpPr>
            <p:cNvPr id="205" name="Shape 205"/>
            <p:cNvSpPr/>
            <p:nvPr/>
          </p:nvSpPr>
          <p:spPr>
            <a:xfrm>
              <a:off x="576064" y="0"/>
              <a:ext cx="1984250" cy="648074"/>
            </a:xfrm>
            <a:prstGeom prst="rect">
              <a:avLst/>
            </a:prstGeom>
            <a:solidFill>
              <a:srgbClr val="BDDFE3"/>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206" name="Shape 206"/>
            <p:cNvSpPr/>
            <p:nvPr/>
          </p:nvSpPr>
          <p:spPr>
            <a:xfrm>
              <a:off x="0" y="1304244"/>
              <a:ext cx="1984250" cy="11049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gn="ctr"/>
              <a:r>
                <a:rPr sz="2400" b="1">
                  <a:latin typeface="Century Gothic"/>
                  <a:ea typeface="Century Gothic"/>
                  <a:cs typeface="Century Gothic"/>
                  <a:sym typeface="Century Gothic"/>
                </a:rPr>
                <a:t> Cardinal Lawrence</a:t>
              </a:r>
              <a:endParaRPr>
                <a:latin typeface="Century Gothic"/>
                <a:ea typeface="Century Gothic"/>
                <a:cs typeface="Century Gothic"/>
                <a:sym typeface="Century Gothic"/>
              </a:endParaRPr>
            </a:p>
            <a:p>
              <a:pPr lvl="0" algn="ctr"/>
              <a:r>
                <a:rPr sz="2400" b="1">
                  <a:latin typeface="Century Gothic"/>
                  <a:ea typeface="Century Gothic"/>
                  <a:cs typeface="Century Gothic"/>
                  <a:sym typeface="Century Gothic"/>
                </a:rPr>
                <a:t>Campeggio</a:t>
              </a:r>
            </a:p>
          </p:txBody>
        </p:sp>
      </p:grpSp>
      <p:pic>
        <p:nvPicPr>
          <p:cNvPr id="208" name="image10.jpeg"/>
          <p:cNvPicPr/>
          <p:nvPr/>
        </p:nvPicPr>
        <p:blipFill>
          <a:blip r:embed="rId2">
            <a:extLst/>
          </a:blip>
          <a:stretch>
            <a:fillRect/>
          </a:stretch>
        </p:blipFill>
        <p:spPr>
          <a:xfrm>
            <a:off x="6012160" y="1569863"/>
            <a:ext cx="2923779" cy="3851214"/>
          </a:xfrm>
          <a:prstGeom prst="rect">
            <a:avLst/>
          </a:prstGeom>
          <a:ln w="12700">
            <a:miter lim="400000"/>
          </a:ln>
        </p:spPr>
      </p:pic>
    </p:spTree>
  </p:cSld>
  <p:clrMapOvr>
    <a:masterClrMapping/>
  </p:clrMapOvr>
  <p:transition xmlns:p14="http://schemas.microsoft.com/office/powerpoint/2010/mai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2" name="Group 212"/>
          <p:cNvGrpSpPr/>
          <p:nvPr/>
        </p:nvGrpSpPr>
        <p:grpSpPr>
          <a:xfrm>
            <a:off x="1835693" y="188637"/>
            <a:ext cx="7179082" cy="1260145"/>
            <a:chOff x="-1" y="-1"/>
            <a:chExt cx="7179081" cy="1260144"/>
          </a:xfrm>
        </p:grpSpPr>
        <p:sp>
          <p:nvSpPr>
            <p:cNvPr id="210" name="Shape 210"/>
            <p:cNvSpPr/>
            <p:nvPr/>
          </p:nvSpPr>
          <p:spPr>
            <a:xfrm>
              <a:off x="-2" y="-2"/>
              <a:ext cx="7179082" cy="1260145"/>
            </a:xfrm>
            <a:prstGeom prst="rect">
              <a:avLst/>
            </a:prstGeom>
            <a:solidFill>
              <a:srgbClr val="98C723"/>
            </a:solidFill>
            <a:ln w="12700" cap="flat">
              <a:noFill/>
              <a:miter lim="400000"/>
            </a:ln>
            <a:effectLst/>
          </p:spPr>
          <p:txBody>
            <a:bodyPr wrap="square" lIns="0" tIns="0" rIns="0" bIns="0" numCol="1" anchor="ctr">
              <a:noAutofit/>
            </a:bodyPr>
            <a:lstStyle/>
            <a:p>
              <a:pPr lvl="0" algn="ctr">
                <a:defRPr sz="4000" b="1">
                  <a:latin typeface="Century Gothic"/>
                  <a:ea typeface="Century Gothic"/>
                  <a:cs typeface="Century Gothic"/>
                  <a:sym typeface="Century Gothic"/>
                </a:defRPr>
              </a:pPr>
              <a:endParaRPr/>
            </a:p>
          </p:txBody>
        </p:sp>
        <p:sp>
          <p:nvSpPr>
            <p:cNvPr id="211" name="Shape 211"/>
            <p:cNvSpPr/>
            <p:nvPr/>
          </p:nvSpPr>
          <p:spPr>
            <a:xfrm>
              <a:off x="-2" y="318921"/>
              <a:ext cx="7179082" cy="622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4000" b="1">
                  <a:latin typeface="Century Gothic"/>
                  <a:ea typeface="Century Gothic"/>
                  <a:cs typeface="Century Gothic"/>
                  <a:sym typeface="Century Gothic"/>
                </a:defRPr>
              </a:lvl1pPr>
            </a:lstStyle>
            <a:p>
              <a:pPr lvl="0">
                <a:defRPr sz="1800" b="0"/>
              </a:pPr>
              <a:r>
                <a:rPr sz="4000" b="1"/>
                <a:t>Blackfriars, March-July 1529</a:t>
              </a:r>
            </a:p>
          </p:txBody>
        </p:sp>
      </p:grpSp>
      <p:grpSp>
        <p:nvGrpSpPr>
          <p:cNvPr id="215" name="Group 215"/>
          <p:cNvGrpSpPr/>
          <p:nvPr/>
        </p:nvGrpSpPr>
        <p:grpSpPr>
          <a:xfrm>
            <a:off x="155574" y="188637"/>
            <a:ext cx="1536107" cy="1260145"/>
            <a:chOff x="0" y="-1"/>
            <a:chExt cx="1536106" cy="1260144"/>
          </a:xfrm>
        </p:grpSpPr>
        <p:sp>
          <p:nvSpPr>
            <p:cNvPr id="213" name="Shape 213"/>
            <p:cNvSpPr/>
            <p:nvPr/>
          </p:nvSpPr>
          <p:spPr>
            <a:xfrm>
              <a:off x="-1" y="-2"/>
              <a:ext cx="1536107" cy="1260145"/>
            </a:xfrm>
            <a:prstGeom prst="rect">
              <a:avLst/>
            </a:prstGeom>
            <a:solidFill>
              <a:srgbClr val="9BD0D5"/>
            </a:solidFill>
            <a:ln w="12700" cap="flat">
              <a:noFill/>
              <a:miter lim="400000"/>
            </a:ln>
            <a:effectLst/>
          </p:spPr>
          <p:txBody>
            <a:bodyPr wrap="square" lIns="0" tIns="0" rIns="0" bIns="0" numCol="1" anchor="ctr">
              <a:noAutofit/>
            </a:bodyPr>
            <a:lstStyle/>
            <a:p>
              <a:pPr lvl="0">
                <a:defRPr>
                  <a:solidFill>
                    <a:srgbClr val="FFFFFF"/>
                  </a:solidFill>
                  <a:latin typeface="Calibri"/>
                  <a:ea typeface="Calibri"/>
                  <a:cs typeface="Calibri"/>
                  <a:sym typeface="Calibri"/>
                </a:defRPr>
              </a:pPr>
              <a:endParaRPr/>
            </a:p>
          </p:txBody>
        </p:sp>
        <p:sp>
          <p:nvSpPr>
            <p:cNvPr id="214" name="Shape 214"/>
            <p:cNvSpPr/>
            <p:nvPr/>
          </p:nvSpPr>
          <p:spPr>
            <a:xfrm>
              <a:off x="-1" y="122071"/>
              <a:ext cx="1536107" cy="1016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1600" b="1">
                  <a:latin typeface="Century Gothic"/>
                  <a:ea typeface="Century Gothic"/>
                  <a:cs typeface="Century Gothic"/>
                  <a:sym typeface="Century Gothic"/>
                </a:defRPr>
              </a:lvl1pPr>
            </a:lstStyle>
            <a:p>
              <a:pPr lvl="0">
                <a:defRPr sz="1800" b="0"/>
              </a:pPr>
              <a:r>
                <a:rPr sz="1600" b="1"/>
                <a:t>Why did Wolsey fail to secure the divorce?</a:t>
              </a:r>
            </a:p>
          </p:txBody>
        </p:sp>
      </p:grpSp>
      <p:grpSp>
        <p:nvGrpSpPr>
          <p:cNvPr id="218" name="Group 218"/>
          <p:cNvGrpSpPr/>
          <p:nvPr/>
        </p:nvGrpSpPr>
        <p:grpSpPr>
          <a:xfrm>
            <a:off x="155575" y="1601176"/>
            <a:ext cx="6948263" cy="4987882"/>
            <a:chOff x="0" y="-1"/>
            <a:chExt cx="6948262" cy="4987880"/>
          </a:xfrm>
        </p:grpSpPr>
        <p:sp>
          <p:nvSpPr>
            <p:cNvPr id="216" name="Shape 216"/>
            <p:cNvSpPr/>
            <p:nvPr/>
          </p:nvSpPr>
          <p:spPr>
            <a:xfrm>
              <a:off x="0" y="-1"/>
              <a:ext cx="6948262" cy="4987880"/>
            </a:xfrm>
            <a:prstGeom prst="rect">
              <a:avLst/>
            </a:prstGeom>
            <a:solidFill>
              <a:srgbClr val="FFDA52"/>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217" name="Shape 217"/>
            <p:cNvSpPr/>
            <p:nvPr/>
          </p:nvSpPr>
          <p:spPr>
            <a:xfrm>
              <a:off x="0" y="647280"/>
              <a:ext cx="6948262" cy="36933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marL="564444" lvl="0" indent="-564444" algn="ctr">
                <a:buClr>
                  <a:srgbClr val="000000"/>
                </a:buClr>
                <a:buSzPct val="100000"/>
                <a:buFont typeface="Arial"/>
                <a:buChar char="•"/>
              </a:pPr>
              <a:r>
                <a:rPr sz="2400" b="1" dirty="0">
                  <a:latin typeface="Century Gothic"/>
                  <a:ea typeface="Century Gothic"/>
                  <a:cs typeface="Century Gothic"/>
                  <a:sym typeface="Century Gothic"/>
                </a:rPr>
                <a:t>John Fisher, Bishop of Rochester, spoke up in favour of his Queen - at length (as he had done since 1527)</a:t>
              </a:r>
              <a:endParaRPr sz="2400" dirty="0">
                <a:latin typeface="Calibri"/>
                <a:ea typeface="Calibri"/>
                <a:cs typeface="Calibri"/>
                <a:sym typeface="Calibri"/>
              </a:endParaRPr>
            </a:p>
            <a:p>
              <a:pPr marL="564444" lvl="0" indent="-564444" algn="ctr">
                <a:buClr>
                  <a:srgbClr val="000000"/>
                </a:buClr>
                <a:buSzPct val="100000"/>
                <a:buFont typeface="Arial"/>
                <a:buChar char="•"/>
              </a:pPr>
              <a:r>
                <a:rPr sz="2400" b="1" dirty="0">
                  <a:latin typeface="Century Gothic"/>
                  <a:ea typeface="Century Gothic"/>
                  <a:cs typeface="Century Gothic"/>
                  <a:sym typeface="Century Gothic"/>
                </a:rPr>
                <a:t>More extraordinary was the speech of Catherine herself, probably having been coached about the technicalities of the trial by Campeggio.</a:t>
              </a:r>
              <a:endParaRPr sz="2400" dirty="0">
                <a:latin typeface="Calibri"/>
                <a:ea typeface="Calibri"/>
                <a:cs typeface="Calibri"/>
                <a:sym typeface="Calibri"/>
              </a:endParaRPr>
            </a:p>
            <a:p>
              <a:pPr marL="564444" lvl="0" indent="-564444" algn="ctr">
                <a:buClr>
                  <a:srgbClr val="000000"/>
                </a:buClr>
                <a:buSzPct val="100000"/>
                <a:buFont typeface="Arial"/>
                <a:buChar char="•"/>
              </a:pPr>
              <a:r>
                <a:rPr sz="2400" b="1" dirty="0">
                  <a:latin typeface="Century Gothic"/>
                  <a:ea typeface="Century Gothic"/>
                  <a:cs typeface="Century Gothic"/>
                  <a:sym typeface="Century Gothic"/>
                </a:rPr>
                <a:t>Shakespeare’s King Henry VIII quoted her verbatim from George Cavendish’s Life of Wolsey.</a:t>
              </a:r>
              <a:endParaRPr sz="2400" b="1" dirty="0">
                <a:latin typeface="Calibri"/>
                <a:ea typeface="Calibri"/>
                <a:cs typeface="Calibri"/>
                <a:sym typeface="Calibri"/>
              </a:endParaRPr>
            </a:p>
          </p:txBody>
        </p:sp>
      </p:grpSp>
      <p:pic>
        <p:nvPicPr>
          <p:cNvPr id="219" name="image14.jpeg" descr="http://www.thehistoryblog.com/wp-content/uploads/2013/01/Catherine-of-Aragon-before.jpg"/>
          <p:cNvPicPr/>
          <p:nvPr/>
        </p:nvPicPr>
        <p:blipFill>
          <a:blip r:embed="rId2">
            <a:extLst/>
          </a:blip>
          <a:stretch>
            <a:fillRect/>
          </a:stretch>
        </p:blipFill>
        <p:spPr>
          <a:xfrm>
            <a:off x="7249430" y="1601179"/>
            <a:ext cx="1765345" cy="2259871"/>
          </a:xfrm>
          <a:prstGeom prst="rect">
            <a:avLst/>
          </a:prstGeom>
          <a:ln w="12700">
            <a:miter lim="400000"/>
          </a:ln>
        </p:spPr>
      </p:pic>
      <p:grpSp>
        <p:nvGrpSpPr>
          <p:cNvPr id="222" name="Group 222"/>
          <p:cNvGrpSpPr/>
          <p:nvPr/>
        </p:nvGrpSpPr>
        <p:grpSpPr>
          <a:xfrm>
            <a:off x="7082653" y="4118956"/>
            <a:ext cx="1932122" cy="759891"/>
            <a:chOff x="0" y="0"/>
            <a:chExt cx="1932121" cy="759890"/>
          </a:xfrm>
        </p:grpSpPr>
        <p:sp>
          <p:nvSpPr>
            <p:cNvPr id="220" name="Shape 220"/>
            <p:cNvSpPr/>
            <p:nvPr/>
          </p:nvSpPr>
          <p:spPr>
            <a:xfrm>
              <a:off x="0" y="0"/>
              <a:ext cx="1932122" cy="759891"/>
            </a:xfrm>
            <a:prstGeom prst="rect">
              <a:avLst/>
            </a:prstGeom>
            <a:solidFill>
              <a:srgbClr val="BDDFE3"/>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221" name="Shape 221"/>
            <p:cNvSpPr/>
            <p:nvPr/>
          </p:nvSpPr>
          <p:spPr>
            <a:xfrm>
              <a:off x="0" y="11645"/>
              <a:ext cx="1711836" cy="736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2400" b="1">
                  <a:latin typeface="Century Gothic"/>
                  <a:ea typeface="Century Gothic"/>
                  <a:cs typeface="Century Gothic"/>
                  <a:sym typeface="Century Gothic"/>
                </a:defRPr>
              </a:lvl1pPr>
            </a:lstStyle>
            <a:p>
              <a:pPr lvl="0">
                <a:defRPr sz="1800" b="0"/>
              </a:pPr>
              <a:r>
                <a:rPr sz="2400" b="1"/>
                <a:t>Catherine of Aragon</a:t>
              </a:r>
            </a:p>
          </p:txBody>
        </p:sp>
      </p:grpSp>
    </p:spTree>
  </p:cSld>
  <p:clrMapOvr>
    <a:masterClrMapping/>
  </p:clrMapOvr>
  <p:transition xmlns:p14="http://schemas.microsoft.com/office/powerpoint/2010/mai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6" name="Group 226"/>
          <p:cNvGrpSpPr/>
          <p:nvPr/>
        </p:nvGrpSpPr>
        <p:grpSpPr>
          <a:xfrm>
            <a:off x="1835693" y="188637"/>
            <a:ext cx="7179082" cy="1260145"/>
            <a:chOff x="-1" y="-1"/>
            <a:chExt cx="7179081" cy="1260144"/>
          </a:xfrm>
        </p:grpSpPr>
        <p:sp>
          <p:nvSpPr>
            <p:cNvPr id="224" name="Shape 224"/>
            <p:cNvSpPr/>
            <p:nvPr/>
          </p:nvSpPr>
          <p:spPr>
            <a:xfrm>
              <a:off x="-2" y="-2"/>
              <a:ext cx="7179082" cy="1260145"/>
            </a:xfrm>
            <a:prstGeom prst="rect">
              <a:avLst/>
            </a:prstGeom>
            <a:solidFill>
              <a:srgbClr val="98C723"/>
            </a:solidFill>
            <a:ln w="12700" cap="flat">
              <a:noFill/>
              <a:miter lim="400000"/>
            </a:ln>
            <a:effectLst/>
          </p:spPr>
          <p:txBody>
            <a:bodyPr wrap="square" lIns="0" tIns="0" rIns="0" bIns="0" numCol="1" anchor="ctr">
              <a:noAutofit/>
            </a:bodyPr>
            <a:lstStyle/>
            <a:p>
              <a:pPr lvl="0" algn="ctr">
                <a:defRPr sz="4000" b="1">
                  <a:latin typeface="Century Gothic"/>
                  <a:ea typeface="Century Gothic"/>
                  <a:cs typeface="Century Gothic"/>
                  <a:sym typeface="Century Gothic"/>
                </a:defRPr>
              </a:pPr>
              <a:endParaRPr/>
            </a:p>
          </p:txBody>
        </p:sp>
        <p:sp>
          <p:nvSpPr>
            <p:cNvPr id="225" name="Shape 225"/>
            <p:cNvSpPr/>
            <p:nvPr/>
          </p:nvSpPr>
          <p:spPr>
            <a:xfrm>
              <a:off x="-2" y="318920"/>
              <a:ext cx="7179082" cy="622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4000" b="1">
                  <a:latin typeface="Century Gothic"/>
                  <a:ea typeface="Century Gothic"/>
                  <a:cs typeface="Century Gothic"/>
                  <a:sym typeface="Century Gothic"/>
                </a:defRPr>
              </a:lvl1pPr>
            </a:lstStyle>
            <a:p>
              <a:pPr lvl="0">
                <a:defRPr sz="1800" b="0"/>
              </a:pPr>
              <a:r>
                <a:rPr sz="4000" b="1"/>
                <a:t>Wolsey’s downfall</a:t>
              </a:r>
            </a:p>
          </p:txBody>
        </p:sp>
      </p:grpSp>
      <p:grpSp>
        <p:nvGrpSpPr>
          <p:cNvPr id="229" name="Group 229"/>
          <p:cNvGrpSpPr/>
          <p:nvPr/>
        </p:nvGrpSpPr>
        <p:grpSpPr>
          <a:xfrm>
            <a:off x="155574" y="188639"/>
            <a:ext cx="1536107" cy="1260143"/>
            <a:chOff x="0" y="0"/>
            <a:chExt cx="1536106" cy="1260141"/>
          </a:xfrm>
        </p:grpSpPr>
        <p:sp>
          <p:nvSpPr>
            <p:cNvPr id="227" name="Shape 227"/>
            <p:cNvSpPr/>
            <p:nvPr/>
          </p:nvSpPr>
          <p:spPr>
            <a:xfrm>
              <a:off x="0" y="0"/>
              <a:ext cx="1536107" cy="1260142"/>
            </a:xfrm>
            <a:prstGeom prst="rect">
              <a:avLst/>
            </a:prstGeom>
            <a:solidFill>
              <a:srgbClr val="9BD0D5"/>
            </a:solidFill>
            <a:ln w="12700" cap="flat">
              <a:noFill/>
              <a:miter lim="400000"/>
            </a:ln>
            <a:effectLst/>
          </p:spPr>
          <p:txBody>
            <a:bodyPr wrap="square" lIns="0" tIns="0" rIns="0" bIns="0" numCol="1" anchor="ctr">
              <a:noAutofit/>
            </a:bodyPr>
            <a:lstStyle/>
            <a:p>
              <a:pPr lvl="0">
                <a:defRPr>
                  <a:solidFill>
                    <a:srgbClr val="FFFFFF"/>
                  </a:solidFill>
                  <a:latin typeface="Calibri"/>
                  <a:ea typeface="Calibri"/>
                  <a:cs typeface="Calibri"/>
                  <a:sym typeface="Calibri"/>
                </a:defRPr>
              </a:pPr>
              <a:endParaRPr/>
            </a:p>
          </p:txBody>
        </p:sp>
        <p:sp>
          <p:nvSpPr>
            <p:cNvPr id="228" name="Shape 228"/>
            <p:cNvSpPr/>
            <p:nvPr/>
          </p:nvSpPr>
          <p:spPr>
            <a:xfrm>
              <a:off x="0" y="122070"/>
              <a:ext cx="1536107" cy="1016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1600" b="1">
                  <a:latin typeface="Century Gothic"/>
                  <a:ea typeface="Century Gothic"/>
                  <a:cs typeface="Century Gothic"/>
                  <a:sym typeface="Century Gothic"/>
                </a:defRPr>
              </a:lvl1pPr>
            </a:lstStyle>
            <a:p>
              <a:pPr lvl="0">
                <a:defRPr sz="1800" b="0"/>
              </a:pPr>
              <a:r>
                <a:rPr sz="1600" b="1"/>
                <a:t>Why did Wolsey’s failure lead to his destruction?</a:t>
              </a:r>
            </a:p>
          </p:txBody>
        </p:sp>
      </p:grpSp>
      <p:grpSp>
        <p:nvGrpSpPr>
          <p:cNvPr id="232" name="Group 232"/>
          <p:cNvGrpSpPr/>
          <p:nvPr/>
        </p:nvGrpSpPr>
        <p:grpSpPr>
          <a:xfrm>
            <a:off x="155572" y="1601179"/>
            <a:ext cx="5982294" cy="4987878"/>
            <a:chOff x="-1" y="0"/>
            <a:chExt cx="5982292" cy="4987877"/>
          </a:xfrm>
        </p:grpSpPr>
        <p:sp>
          <p:nvSpPr>
            <p:cNvPr id="230" name="Shape 230"/>
            <p:cNvSpPr/>
            <p:nvPr/>
          </p:nvSpPr>
          <p:spPr>
            <a:xfrm>
              <a:off x="-1" y="0"/>
              <a:ext cx="5982292" cy="4987877"/>
            </a:xfrm>
            <a:prstGeom prst="rect">
              <a:avLst/>
            </a:prstGeom>
            <a:solidFill>
              <a:srgbClr val="FFDA52"/>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231" name="Shape 231"/>
            <p:cNvSpPr/>
            <p:nvPr/>
          </p:nvSpPr>
          <p:spPr>
            <a:xfrm>
              <a:off x="-1" y="277951"/>
              <a:ext cx="5982292" cy="4431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gn="ctr"/>
              <a:r>
                <a:rPr sz="2400" dirty="0">
                  <a:latin typeface="Century Gothic"/>
                  <a:ea typeface="Century Gothic"/>
                  <a:cs typeface="Century Gothic"/>
                  <a:sym typeface="Century Gothic"/>
                </a:rPr>
                <a:t>23 July – decision was expected but Campeggio announced that the court would be adjourned to Rome to meet in October…. </a:t>
              </a:r>
              <a:endParaRPr sz="2400" dirty="0">
                <a:latin typeface="Calibri"/>
                <a:ea typeface="Calibri"/>
                <a:cs typeface="Calibri"/>
                <a:sym typeface="Calibri"/>
              </a:endParaRPr>
            </a:p>
            <a:p>
              <a:pPr lvl="0" algn="ctr"/>
              <a:endParaRPr sz="2400" dirty="0">
                <a:latin typeface="Calibri"/>
                <a:ea typeface="Calibri"/>
                <a:cs typeface="Calibri"/>
                <a:sym typeface="Calibri"/>
              </a:endParaRPr>
            </a:p>
            <a:p>
              <a:pPr lvl="0" algn="ctr"/>
              <a:r>
                <a:rPr sz="2400" dirty="0">
                  <a:latin typeface="Century Gothic"/>
                  <a:ea typeface="Century Gothic"/>
                  <a:cs typeface="Century Gothic"/>
                  <a:sym typeface="Century Gothic"/>
                </a:rPr>
                <a:t>At this point, Wolsey’s credibility with Henry crumbled.  Henry had assumed that Wolsey and Campeggio had worked in tandem.</a:t>
              </a:r>
              <a:endParaRPr sz="2400" dirty="0">
                <a:latin typeface="Calibri"/>
                <a:ea typeface="Calibri"/>
                <a:cs typeface="Calibri"/>
                <a:sym typeface="Calibri"/>
              </a:endParaRPr>
            </a:p>
            <a:p>
              <a:pPr lvl="0" algn="ctr"/>
              <a:r>
                <a:rPr sz="2400" dirty="0">
                  <a:latin typeface="Century Gothic"/>
                  <a:ea typeface="Century Gothic"/>
                  <a:cs typeface="Century Gothic"/>
                  <a:sym typeface="Century Gothic"/>
                </a:rPr>
                <a:t>Worse was to follow – Henry was summoned to appear in Rome in August, at which Henry was outraged.  </a:t>
              </a:r>
            </a:p>
          </p:txBody>
        </p:sp>
      </p:grpSp>
      <p:grpSp>
        <p:nvGrpSpPr>
          <p:cNvPr id="235" name="Group 235"/>
          <p:cNvGrpSpPr/>
          <p:nvPr/>
        </p:nvGrpSpPr>
        <p:grpSpPr>
          <a:xfrm>
            <a:off x="6372197" y="5373214"/>
            <a:ext cx="2642578" cy="1215841"/>
            <a:chOff x="-1" y="-1"/>
            <a:chExt cx="2642576" cy="1215840"/>
          </a:xfrm>
        </p:grpSpPr>
        <p:sp>
          <p:nvSpPr>
            <p:cNvPr id="233" name="Shape 233"/>
            <p:cNvSpPr/>
            <p:nvPr/>
          </p:nvSpPr>
          <p:spPr>
            <a:xfrm>
              <a:off x="-2" y="-2"/>
              <a:ext cx="2642577" cy="1215841"/>
            </a:xfrm>
            <a:prstGeom prst="rect">
              <a:avLst/>
            </a:prstGeom>
            <a:solidFill>
              <a:srgbClr val="BDDFE3"/>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234" name="Shape 234"/>
            <p:cNvSpPr/>
            <p:nvPr/>
          </p:nvSpPr>
          <p:spPr>
            <a:xfrm>
              <a:off x="-2" y="423768"/>
              <a:ext cx="2642577" cy="368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2400" b="1">
                  <a:latin typeface="Century Gothic"/>
                  <a:ea typeface="Century Gothic"/>
                  <a:cs typeface="Century Gothic"/>
                  <a:sym typeface="Century Gothic"/>
                </a:defRPr>
              </a:lvl1pPr>
            </a:lstStyle>
            <a:p>
              <a:pPr lvl="0">
                <a:defRPr sz="1800" b="0"/>
              </a:pPr>
              <a:r>
                <a:rPr sz="2400" b="1"/>
                <a:t>Wolsey’s banner</a:t>
              </a:r>
            </a:p>
          </p:txBody>
        </p:sp>
      </p:grpSp>
      <p:pic>
        <p:nvPicPr>
          <p:cNvPr id="236" name="image15.jpeg"/>
          <p:cNvPicPr/>
          <p:nvPr/>
        </p:nvPicPr>
        <p:blipFill>
          <a:blip r:embed="rId2">
            <a:extLst/>
          </a:blip>
          <a:stretch>
            <a:fillRect/>
          </a:stretch>
        </p:blipFill>
        <p:spPr>
          <a:xfrm>
            <a:off x="6372199" y="1746250"/>
            <a:ext cx="2286002" cy="3365500"/>
          </a:xfrm>
          <a:prstGeom prst="rect">
            <a:avLst/>
          </a:prstGeom>
          <a:ln w="12700">
            <a:miter lim="400000"/>
          </a:ln>
        </p:spPr>
      </p:pic>
    </p:spTree>
  </p:cSld>
  <p:clrMapOvr>
    <a:masterClrMapping/>
  </p:clrMapOvr>
  <p:transition xmlns:p14="http://schemas.microsoft.com/office/powerpoint/2010/mai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0" name="Group 240"/>
          <p:cNvGrpSpPr/>
          <p:nvPr/>
        </p:nvGrpSpPr>
        <p:grpSpPr>
          <a:xfrm>
            <a:off x="1835693" y="188637"/>
            <a:ext cx="7179082" cy="1260145"/>
            <a:chOff x="-1" y="-1"/>
            <a:chExt cx="7179081" cy="1260144"/>
          </a:xfrm>
        </p:grpSpPr>
        <p:sp>
          <p:nvSpPr>
            <p:cNvPr id="238" name="Shape 238"/>
            <p:cNvSpPr/>
            <p:nvPr/>
          </p:nvSpPr>
          <p:spPr>
            <a:xfrm>
              <a:off x="-2" y="-2"/>
              <a:ext cx="7179082" cy="1260145"/>
            </a:xfrm>
            <a:prstGeom prst="rect">
              <a:avLst/>
            </a:prstGeom>
            <a:solidFill>
              <a:srgbClr val="98C723"/>
            </a:solidFill>
            <a:ln w="12700" cap="flat">
              <a:noFill/>
              <a:miter lim="400000"/>
            </a:ln>
            <a:effectLst/>
          </p:spPr>
          <p:txBody>
            <a:bodyPr wrap="square" lIns="0" tIns="0" rIns="0" bIns="0" numCol="1" anchor="ctr">
              <a:noAutofit/>
            </a:bodyPr>
            <a:lstStyle/>
            <a:p>
              <a:pPr lvl="0" algn="ctr">
                <a:defRPr sz="4000" b="1">
                  <a:latin typeface="Century Gothic"/>
                  <a:ea typeface="Century Gothic"/>
                  <a:cs typeface="Century Gothic"/>
                  <a:sym typeface="Century Gothic"/>
                </a:defRPr>
              </a:pPr>
              <a:endParaRPr/>
            </a:p>
          </p:txBody>
        </p:sp>
        <p:sp>
          <p:nvSpPr>
            <p:cNvPr id="239" name="Shape 239"/>
            <p:cNvSpPr/>
            <p:nvPr/>
          </p:nvSpPr>
          <p:spPr>
            <a:xfrm>
              <a:off x="-2" y="318921"/>
              <a:ext cx="7179082" cy="622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4000" b="1">
                  <a:latin typeface="Century Gothic"/>
                  <a:ea typeface="Century Gothic"/>
                  <a:cs typeface="Century Gothic"/>
                  <a:sym typeface="Century Gothic"/>
                </a:defRPr>
              </a:lvl1pPr>
            </a:lstStyle>
            <a:p>
              <a:pPr lvl="0">
                <a:defRPr sz="1800" b="0"/>
              </a:pPr>
              <a:r>
                <a:rPr sz="4000" b="1"/>
                <a:t>Wolsey’s downfall</a:t>
              </a:r>
            </a:p>
          </p:txBody>
        </p:sp>
      </p:grpSp>
      <p:grpSp>
        <p:nvGrpSpPr>
          <p:cNvPr id="243" name="Group 243"/>
          <p:cNvGrpSpPr/>
          <p:nvPr/>
        </p:nvGrpSpPr>
        <p:grpSpPr>
          <a:xfrm>
            <a:off x="155574" y="188639"/>
            <a:ext cx="1536107" cy="1260143"/>
            <a:chOff x="0" y="0"/>
            <a:chExt cx="1536106" cy="1260141"/>
          </a:xfrm>
        </p:grpSpPr>
        <p:sp>
          <p:nvSpPr>
            <p:cNvPr id="241" name="Shape 241"/>
            <p:cNvSpPr/>
            <p:nvPr/>
          </p:nvSpPr>
          <p:spPr>
            <a:xfrm>
              <a:off x="0" y="0"/>
              <a:ext cx="1536107" cy="1260142"/>
            </a:xfrm>
            <a:prstGeom prst="rect">
              <a:avLst/>
            </a:prstGeom>
            <a:solidFill>
              <a:srgbClr val="9BD0D5"/>
            </a:solidFill>
            <a:ln w="12700" cap="flat">
              <a:noFill/>
              <a:miter lim="400000"/>
            </a:ln>
            <a:effectLst/>
          </p:spPr>
          <p:txBody>
            <a:bodyPr wrap="square" lIns="0" tIns="0" rIns="0" bIns="0" numCol="1" anchor="ctr">
              <a:noAutofit/>
            </a:bodyPr>
            <a:lstStyle/>
            <a:p>
              <a:pPr lvl="0">
                <a:defRPr>
                  <a:solidFill>
                    <a:srgbClr val="FFFFFF"/>
                  </a:solidFill>
                  <a:latin typeface="Calibri"/>
                  <a:ea typeface="Calibri"/>
                  <a:cs typeface="Calibri"/>
                  <a:sym typeface="Calibri"/>
                </a:defRPr>
              </a:pPr>
              <a:endParaRPr/>
            </a:p>
          </p:txBody>
        </p:sp>
        <p:sp>
          <p:nvSpPr>
            <p:cNvPr id="242" name="Shape 242"/>
            <p:cNvSpPr/>
            <p:nvPr/>
          </p:nvSpPr>
          <p:spPr>
            <a:xfrm>
              <a:off x="0" y="122070"/>
              <a:ext cx="1536107" cy="1016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1600" b="1">
                  <a:latin typeface="Century Gothic"/>
                  <a:ea typeface="Century Gothic"/>
                  <a:cs typeface="Century Gothic"/>
                  <a:sym typeface="Century Gothic"/>
                </a:defRPr>
              </a:lvl1pPr>
            </a:lstStyle>
            <a:p>
              <a:pPr lvl="0">
                <a:defRPr sz="1800" b="0"/>
              </a:pPr>
              <a:r>
                <a:rPr sz="1600" b="1"/>
                <a:t>Why did Wolsey’s failure lead to his destruction?</a:t>
              </a:r>
            </a:p>
          </p:txBody>
        </p:sp>
      </p:grpSp>
      <p:grpSp>
        <p:nvGrpSpPr>
          <p:cNvPr id="246" name="Group 246"/>
          <p:cNvGrpSpPr/>
          <p:nvPr/>
        </p:nvGrpSpPr>
        <p:grpSpPr>
          <a:xfrm>
            <a:off x="155573" y="1601178"/>
            <a:ext cx="5982292" cy="4987878"/>
            <a:chOff x="0" y="0"/>
            <a:chExt cx="5982290" cy="4987876"/>
          </a:xfrm>
        </p:grpSpPr>
        <p:sp>
          <p:nvSpPr>
            <p:cNvPr id="244" name="Shape 244"/>
            <p:cNvSpPr/>
            <p:nvPr/>
          </p:nvSpPr>
          <p:spPr>
            <a:xfrm>
              <a:off x="-1" y="0"/>
              <a:ext cx="5982292" cy="4987877"/>
            </a:xfrm>
            <a:prstGeom prst="rect">
              <a:avLst/>
            </a:prstGeom>
            <a:solidFill>
              <a:srgbClr val="FFDA52"/>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245" name="Shape 245"/>
            <p:cNvSpPr/>
            <p:nvPr/>
          </p:nvSpPr>
          <p:spPr>
            <a:xfrm>
              <a:off x="-1" y="207937"/>
              <a:ext cx="5982292" cy="4572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gn="ctr"/>
              <a:r>
                <a:rPr sz="2000" b="1">
                  <a:latin typeface="Century Gothic"/>
                  <a:ea typeface="Century Gothic"/>
                  <a:cs typeface="Century Gothic"/>
                  <a:sym typeface="Century Gothic"/>
                </a:rPr>
                <a:t>However, there is an important back story. </a:t>
              </a:r>
              <a:endParaRPr>
                <a:latin typeface="Calibri"/>
                <a:ea typeface="Calibri"/>
                <a:cs typeface="Calibri"/>
                <a:sym typeface="Calibri"/>
              </a:endParaRPr>
            </a:p>
            <a:p>
              <a:pPr lvl="0" algn="ctr"/>
              <a:r>
                <a:rPr sz="2000" b="1">
                  <a:latin typeface="Century Gothic"/>
                  <a:ea typeface="Century Gothic"/>
                  <a:cs typeface="Century Gothic"/>
                  <a:sym typeface="Century Gothic"/>
                </a:rPr>
                <a:t>Wolsey had enemies at court.  They despised him for his lowly origins, and his self-aggrandisement.  There was anger over the ‘amicable grant’ of 1525, and jealousy within the Privy Council.</a:t>
              </a:r>
              <a:endParaRPr sz="2000" b="1">
                <a:latin typeface="Calibri"/>
                <a:ea typeface="Calibri"/>
                <a:cs typeface="Calibri"/>
                <a:sym typeface="Calibri"/>
              </a:endParaRPr>
            </a:p>
            <a:p>
              <a:pPr lvl="0" algn="ctr"/>
              <a:r>
                <a:rPr sz="2000">
                  <a:latin typeface="Century Gothic"/>
                  <a:ea typeface="Century Gothic"/>
                  <a:cs typeface="Century Gothic"/>
                  <a:sym typeface="Century Gothic"/>
                </a:rPr>
                <a:t>Wolsey’s arrest and fall from power in October 1529 represented a triumph for the Boleyn faction at court who correctly perceived Wolsey’s personal feelings about the divorce, even if they were wrong to assume that his hostility to Anne and to the divorce explain the his failure to obtain the divorce – the explanation surely lies with the nature of the case and the papacy.</a:t>
              </a:r>
            </a:p>
          </p:txBody>
        </p:sp>
      </p:grpSp>
      <p:pic>
        <p:nvPicPr>
          <p:cNvPr id="247" name="image2.jpeg"/>
          <p:cNvPicPr/>
          <p:nvPr/>
        </p:nvPicPr>
        <p:blipFill>
          <a:blip r:embed="rId2">
            <a:extLst/>
          </a:blip>
          <a:stretch>
            <a:fillRect/>
          </a:stretch>
        </p:blipFill>
        <p:spPr>
          <a:xfrm>
            <a:off x="6221853" y="1601179"/>
            <a:ext cx="2876913" cy="3540815"/>
          </a:xfrm>
          <a:prstGeom prst="rect">
            <a:avLst/>
          </a:prstGeom>
          <a:ln w="12700">
            <a:miter lim="400000"/>
          </a:ln>
        </p:spPr>
      </p:pic>
      <p:grpSp>
        <p:nvGrpSpPr>
          <p:cNvPr id="250" name="Group 250"/>
          <p:cNvGrpSpPr/>
          <p:nvPr/>
        </p:nvGrpSpPr>
        <p:grpSpPr>
          <a:xfrm>
            <a:off x="6372197" y="5373213"/>
            <a:ext cx="2642577" cy="1215841"/>
            <a:chOff x="0" y="0"/>
            <a:chExt cx="2642576" cy="1215840"/>
          </a:xfrm>
        </p:grpSpPr>
        <p:sp>
          <p:nvSpPr>
            <p:cNvPr id="248" name="Shape 248"/>
            <p:cNvSpPr/>
            <p:nvPr/>
          </p:nvSpPr>
          <p:spPr>
            <a:xfrm>
              <a:off x="-1" y="-1"/>
              <a:ext cx="2642577" cy="1215842"/>
            </a:xfrm>
            <a:prstGeom prst="rect">
              <a:avLst/>
            </a:prstGeom>
            <a:solidFill>
              <a:srgbClr val="BDDFE3"/>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249" name="Shape 249"/>
            <p:cNvSpPr/>
            <p:nvPr/>
          </p:nvSpPr>
          <p:spPr>
            <a:xfrm>
              <a:off x="-1" y="423770"/>
              <a:ext cx="2642577" cy="368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2400" b="1">
                  <a:latin typeface="Century Gothic"/>
                  <a:ea typeface="Century Gothic"/>
                  <a:cs typeface="Century Gothic"/>
                  <a:sym typeface="Century Gothic"/>
                </a:defRPr>
              </a:lvl1pPr>
            </a:lstStyle>
            <a:p>
              <a:pPr lvl="0">
                <a:defRPr sz="1800" b="0"/>
              </a:pPr>
              <a:r>
                <a:rPr sz="2400" b="1"/>
                <a:t>Thomas Wolsey</a:t>
              </a:r>
            </a:p>
          </p:txBody>
        </p:sp>
      </p:grpSp>
    </p:spTree>
  </p:cSld>
  <p:clrMapOvr>
    <a:masterClrMapping/>
  </p:clrMapOvr>
  <p:transition xmlns:p14="http://schemas.microsoft.com/office/powerpoint/2010/mai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4" name="Group 254"/>
          <p:cNvGrpSpPr/>
          <p:nvPr/>
        </p:nvGrpSpPr>
        <p:grpSpPr>
          <a:xfrm>
            <a:off x="1835693" y="188637"/>
            <a:ext cx="7179083" cy="1260146"/>
            <a:chOff x="0" y="0"/>
            <a:chExt cx="7179081" cy="1260144"/>
          </a:xfrm>
        </p:grpSpPr>
        <p:sp>
          <p:nvSpPr>
            <p:cNvPr id="252" name="Shape 252"/>
            <p:cNvSpPr/>
            <p:nvPr/>
          </p:nvSpPr>
          <p:spPr>
            <a:xfrm>
              <a:off x="-1" y="-1"/>
              <a:ext cx="7179083" cy="1260146"/>
            </a:xfrm>
            <a:prstGeom prst="rect">
              <a:avLst/>
            </a:prstGeom>
            <a:solidFill>
              <a:srgbClr val="98C723"/>
            </a:solidFill>
            <a:ln w="12700" cap="flat">
              <a:noFill/>
              <a:miter lim="400000"/>
            </a:ln>
            <a:effectLst/>
          </p:spPr>
          <p:txBody>
            <a:bodyPr wrap="square" lIns="0" tIns="0" rIns="0" bIns="0" numCol="1" anchor="ctr">
              <a:noAutofit/>
            </a:bodyPr>
            <a:lstStyle/>
            <a:p>
              <a:pPr lvl="0" algn="ctr">
                <a:defRPr sz="4000" b="1">
                  <a:latin typeface="Century Gothic"/>
                  <a:ea typeface="Century Gothic"/>
                  <a:cs typeface="Century Gothic"/>
                  <a:sym typeface="Century Gothic"/>
                </a:defRPr>
              </a:pPr>
              <a:endParaRPr/>
            </a:p>
          </p:txBody>
        </p:sp>
        <p:sp>
          <p:nvSpPr>
            <p:cNvPr id="253" name="Shape 253"/>
            <p:cNvSpPr/>
            <p:nvPr/>
          </p:nvSpPr>
          <p:spPr>
            <a:xfrm>
              <a:off x="-1" y="318921"/>
              <a:ext cx="7179083" cy="622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4000" b="1">
                  <a:latin typeface="Century Gothic"/>
                  <a:ea typeface="Century Gothic"/>
                  <a:cs typeface="Century Gothic"/>
                  <a:sym typeface="Century Gothic"/>
                </a:defRPr>
              </a:lvl1pPr>
            </a:lstStyle>
            <a:p>
              <a:pPr lvl="0">
                <a:defRPr sz="1800" b="0"/>
              </a:pPr>
              <a:r>
                <a:rPr sz="4000" b="1"/>
                <a:t>Boleyn faction</a:t>
              </a:r>
            </a:p>
          </p:txBody>
        </p:sp>
      </p:grpSp>
      <p:grpSp>
        <p:nvGrpSpPr>
          <p:cNvPr id="257" name="Group 257"/>
          <p:cNvGrpSpPr/>
          <p:nvPr/>
        </p:nvGrpSpPr>
        <p:grpSpPr>
          <a:xfrm>
            <a:off x="155574" y="188639"/>
            <a:ext cx="1536107" cy="1260143"/>
            <a:chOff x="0" y="0"/>
            <a:chExt cx="1536106" cy="1260141"/>
          </a:xfrm>
        </p:grpSpPr>
        <p:sp>
          <p:nvSpPr>
            <p:cNvPr id="255" name="Shape 255"/>
            <p:cNvSpPr/>
            <p:nvPr/>
          </p:nvSpPr>
          <p:spPr>
            <a:xfrm>
              <a:off x="0" y="0"/>
              <a:ext cx="1536107" cy="1260142"/>
            </a:xfrm>
            <a:prstGeom prst="rect">
              <a:avLst/>
            </a:prstGeom>
            <a:solidFill>
              <a:srgbClr val="9BD0D5"/>
            </a:solidFill>
            <a:ln w="12700" cap="flat">
              <a:noFill/>
              <a:miter lim="400000"/>
            </a:ln>
            <a:effectLst/>
          </p:spPr>
          <p:txBody>
            <a:bodyPr wrap="square" lIns="0" tIns="0" rIns="0" bIns="0" numCol="1" anchor="ctr">
              <a:noAutofit/>
            </a:bodyPr>
            <a:lstStyle/>
            <a:p>
              <a:pPr lvl="0">
                <a:defRPr>
                  <a:solidFill>
                    <a:srgbClr val="FFFFFF"/>
                  </a:solidFill>
                  <a:latin typeface="Calibri"/>
                  <a:ea typeface="Calibri"/>
                  <a:cs typeface="Calibri"/>
                  <a:sym typeface="Calibri"/>
                </a:defRPr>
              </a:pPr>
              <a:endParaRPr/>
            </a:p>
          </p:txBody>
        </p:sp>
        <p:sp>
          <p:nvSpPr>
            <p:cNvPr id="256" name="Shape 256"/>
            <p:cNvSpPr/>
            <p:nvPr/>
          </p:nvSpPr>
          <p:spPr>
            <a:xfrm>
              <a:off x="0" y="122070"/>
              <a:ext cx="1536107" cy="1016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1600" b="1">
                  <a:latin typeface="Century Gothic"/>
                  <a:ea typeface="Century Gothic"/>
                  <a:cs typeface="Century Gothic"/>
                  <a:sym typeface="Century Gothic"/>
                </a:defRPr>
              </a:lvl1pPr>
            </a:lstStyle>
            <a:p>
              <a:pPr lvl="0">
                <a:defRPr sz="1800" b="0"/>
              </a:pPr>
              <a:r>
                <a:rPr sz="1600" b="1"/>
                <a:t>Why did Wolsey’s failure lead to his destruction?</a:t>
              </a:r>
            </a:p>
          </p:txBody>
        </p:sp>
      </p:grpSp>
      <p:grpSp>
        <p:nvGrpSpPr>
          <p:cNvPr id="260" name="Group 260"/>
          <p:cNvGrpSpPr/>
          <p:nvPr/>
        </p:nvGrpSpPr>
        <p:grpSpPr>
          <a:xfrm>
            <a:off x="155573" y="1504321"/>
            <a:ext cx="5982292" cy="5181601"/>
            <a:chOff x="0" y="0"/>
            <a:chExt cx="5982290" cy="5181600"/>
          </a:xfrm>
        </p:grpSpPr>
        <p:sp>
          <p:nvSpPr>
            <p:cNvPr id="258" name="Shape 258"/>
            <p:cNvSpPr/>
            <p:nvPr/>
          </p:nvSpPr>
          <p:spPr>
            <a:xfrm>
              <a:off x="0" y="96856"/>
              <a:ext cx="5982291" cy="4987878"/>
            </a:xfrm>
            <a:prstGeom prst="rect">
              <a:avLst/>
            </a:prstGeom>
            <a:solidFill>
              <a:srgbClr val="FFDA52"/>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259" name="Shape 259"/>
            <p:cNvSpPr/>
            <p:nvPr/>
          </p:nvSpPr>
          <p:spPr>
            <a:xfrm>
              <a:off x="0" y="0"/>
              <a:ext cx="5982291" cy="51816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gn="ctr"/>
              <a:endParaRPr sz="2000" dirty="0">
                <a:latin typeface="Calibri"/>
                <a:ea typeface="Calibri"/>
                <a:cs typeface="Calibri"/>
                <a:sym typeface="Calibri"/>
              </a:endParaRPr>
            </a:p>
            <a:p>
              <a:pPr lvl="0" algn="ctr"/>
              <a:r>
                <a:rPr sz="2000" dirty="0">
                  <a:latin typeface="Century Gothic"/>
                  <a:ea typeface="Century Gothic"/>
                  <a:cs typeface="Century Gothic"/>
                  <a:sym typeface="Century Gothic"/>
                </a:rPr>
                <a:t>There is no doubt that Wolsey was hostile to the divorce, to Anne Boleyn and to her faction – which he perceived as offering a challenge to his power and authority – but historians have found only one example of Wolsey taking action which might be interpreted as designed to prevent the divorce – </a:t>
              </a:r>
              <a:r>
                <a:rPr sz="2000" b="1" dirty="0">
                  <a:latin typeface="Century Gothic"/>
                  <a:ea typeface="Century Gothic"/>
                  <a:cs typeface="Century Gothic"/>
                  <a:sym typeface="Century Gothic"/>
                </a:rPr>
                <a:t>when he changed his initial view that the  divorce could be decided by the Church hierarchy in England to a strongly held conviction that only the pope could give the necessary ruling</a:t>
              </a:r>
              <a:r>
                <a:rPr sz="2000" dirty="0">
                  <a:latin typeface="Century Gothic"/>
                  <a:ea typeface="Century Gothic"/>
                  <a:cs typeface="Century Gothic"/>
                  <a:sym typeface="Century Gothic"/>
                </a:rPr>
                <a:t>, but the air of desperation in his diplomatic correspondence with Rome in the years 1528-29 shows a man who is trying to save his skin – not someone who was working against the divorce.</a:t>
              </a:r>
              <a:endParaRPr dirty="0">
                <a:latin typeface="Calibri"/>
                <a:ea typeface="Calibri"/>
                <a:cs typeface="Calibri"/>
                <a:sym typeface="Calibri"/>
              </a:endParaRPr>
            </a:p>
            <a:p>
              <a:pPr lvl="0" algn="ctr"/>
              <a:r>
                <a:rPr sz="2000" dirty="0">
                  <a:latin typeface="Century Gothic"/>
                  <a:ea typeface="Century Gothic"/>
                  <a:cs typeface="Century Gothic"/>
                  <a:sym typeface="Century Gothic"/>
                </a:rPr>
                <a:t> </a:t>
              </a:r>
            </a:p>
          </p:txBody>
        </p:sp>
      </p:grpSp>
      <p:grpSp>
        <p:nvGrpSpPr>
          <p:cNvPr id="263" name="Group 263"/>
          <p:cNvGrpSpPr/>
          <p:nvPr/>
        </p:nvGrpSpPr>
        <p:grpSpPr>
          <a:xfrm>
            <a:off x="6372196" y="5373212"/>
            <a:ext cx="2642578" cy="1215843"/>
            <a:chOff x="-1" y="-1"/>
            <a:chExt cx="2642577" cy="1215842"/>
          </a:xfrm>
        </p:grpSpPr>
        <p:sp>
          <p:nvSpPr>
            <p:cNvPr id="261" name="Shape 261"/>
            <p:cNvSpPr/>
            <p:nvPr/>
          </p:nvSpPr>
          <p:spPr>
            <a:xfrm>
              <a:off x="-1" y="-1"/>
              <a:ext cx="2642577" cy="1215842"/>
            </a:xfrm>
            <a:prstGeom prst="rect">
              <a:avLst/>
            </a:prstGeom>
            <a:solidFill>
              <a:srgbClr val="BDDFE3"/>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262" name="Shape 262"/>
            <p:cNvSpPr/>
            <p:nvPr/>
          </p:nvSpPr>
          <p:spPr>
            <a:xfrm>
              <a:off x="-1" y="238589"/>
              <a:ext cx="2642577" cy="738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2400" b="1">
                  <a:latin typeface="Century Gothic"/>
                  <a:ea typeface="Century Gothic"/>
                  <a:cs typeface="Century Gothic"/>
                  <a:sym typeface="Century Gothic"/>
                </a:defRPr>
              </a:lvl1pPr>
            </a:lstStyle>
            <a:p>
              <a:pPr lvl="0">
                <a:defRPr sz="1800" b="0"/>
              </a:pPr>
              <a:r>
                <a:rPr sz="2400" b="1" dirty="0"/>
                <a:t>Thomas </a:t>
              </a:r>
              <a:r>
                <a:rPr lang="en-GB" sz="2400" b="1" dirty="0" smtClean="0"/>
                <a:t>Howard, Duke of Norfolk</a:t>
              </a:r>
              <a:endParaRPr sz="2400" b="1" dirty="0"/>
            </a:p>
          </p:txBody>
        </p:sp>
      </p:grpSp>
      <p:pic>
        <p:nvPicPr>
          <p:cNvPr id="264" name="image16.jpg"/>
          <p:cNvPicPr/>
          <p:nvPr/>
        </p:nvPicPr>
        <p:blipFill>
          <a:blip r:embed="rId2">
            <a:extLst/>
          </a:blip>
          <a:stretch>
            <a:fillRect/>
          </a:stretch>
        </p:blipFill>
        <p:spPr>
          <a:xfrm>
            <a:off x="6307290" y="1700808"/>
            <a:ext cx="2568209" cy="3358735"/>
          </a:xfrm>
          <a:prstGeom prst="rect">
            <a:avLst/>
          </a:prstGeom>
          <a:ln w="12700">
            <a:miter lim="400000"/>
          </a:ln>
        </p:spPr>
      </p:pic>
    </p:spTree>
  </p:cSld>
  <p:clrMapOvr>
    <a:masterClrMapping/>
  </p:clrMapOvr>
  <p:transition xmlns:p14="http://schemas.microsoft.com/office/powerpoint/2010/mai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8" name="Group 268"/>
          <p:cNvGrpSpPr/>
          <p:nvPr/>
        </p:nvGrpSpPr>
        <p:grpSpPr>
          <a:xfrm>
            <a:off x="1835693" y="188637"/>
            <a:ext cx="7179082" cy="1260145"/>
            <a:chOff x="-1" y="-1"/>
            <a:chExt cx="7179081" cy="1260144"/>
          </a:xfrm>
        </p:grpSpPr>
        <p:sp>
          <p:nvSpPr>
            <p:cNvPr id="266" name="Shape 266"/>
            <p:cNvSpPr/>
            <p:nvPr/>
          </p:nvSpPr>
          <p:spPr>
            <a:xfrm>
              <a:off x="-2" y="-2"/>
              <a:ext cx="7179082" cy="1260145"/>
            </a:xfrm>
            <a:prstGeom prst="rect">
              <a:avLst/>
            </a:prstGeom>
            <a:solidFill>
              <a:srgbClr val="98C723"/>
            </a:solidFill>
            <a:ln w="12700" cap="flat">
              <a:noFill/>
              <a:miter lim="400000"/>
            </a:ln>
            <a:effectLst/>
          </p:spPr>
          <p:txBody>
            <a:bodyPr wrap="square" lIns="0" tIns="0" rIns="0" bIns="0" numCol="1" anchor="ctr">
              <a:noAutofit/>
            </a:bodyPr>
            <a:lstStyle/>
            <a:p>
              <a:pPr lvl="0" algn="ctr">
                <a:defRPr sz="4000" b="1">
                  <a:latin typeface="Century Gothic"/>
                  <a:ea typeface="Century Gothic"/>
                  <a:cs typeface="Century Gothic"/>
                  <a:sym typeface="Century Gothic"/>
                </a:defRPr>
              </a:pPr>
              <a:endParaRPr/>
            </a:p>
          </p:txBody>
        </p:sp>
        <p:sp>
          <p:nvSpPr>
            <p:cNvPr id="267" name="Shape 267"/>
            <p:cNvSpPr/>
            <p:nvPr/>
          </p:nvSpPr>
          <p:spPr>
            <a:xfrm>
              <a:off x="-2" y="318920"/>
              <a:ext cx="7179082" cy="622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4000" b="1">
                  <a:latin typeface="Century Gothic"/>
                  <a:ea typeface="Century Gothic"/>
                  <a:cs typeface="Century Gothic"/>
                  <a:sym typeface="Century Gothic"/>
                </a:defRPr>
              </a:lvl1pPr>
            </a:lstStyle>
            <a:p>
              <a:pPr lvl="0">
                <a:defRPr sz="1800" b="0"/>
              </a:pPr>
              <a:r>
                <a:rPr sz="4000" b="1"/>
                <a:t>Wolsey’s downfall</a:t>
              </a:r>
            </a:p>
          </p:txBody>
        </p:sp>
      </p:grpSp>
      <p:grpSp>
        <p:nvGrpSpPr>
          <p:cNvPr id="271" name="Group 271"/>
          <p:cNvGrpSpPr/>
          <p:nvPr/>
        </p:nvGrpSpPr>
        <p:grpSpPr>
          <a:xfrm>
            <a:off x="155574" y="188639"/>
            <a:ext cx="1536107" cy="1260143"/>
            <a:chOff x="0" y="0"/>
            <a:chExt cx="1536106" cy="1260141"/>
          </a:xfrm>
        </p:grpSpPr>
        <p:sp>
          <p:nvSpPr>
            <p:cNvPr id="269" name="Shape 269"/>
            <p:cNvSpPr/>
            <p:nvPr/>
          </p:nvSpPr>
          <p:spPr>
            <a:xfrm>
              <a:off x="0" y="0"/>
              <a:ext cx="1536107" cy="1260142"/>
            </a:xfrm>
            <a:prstGeom prst="rect">
              <a:avLst/>
            </a:prstGeom>
            <a:solidFill>
              <a:srgbClr val="9BD0D5"/>
            </a:solidFill>
            <a:ln w="12700" cap="flat">
              <a:noFill/>
              <a:miter lim="400000"/>
            </a:ln>
            <a:effectLst/>
          </p:spPr>
          <p:txBody>
            <a:bodyPr wrap="square" lIns="0" tIns="0" rIns="0" bIns="0" numCol="1" anchor="ctr">
              <a:noAutofit/>
            </a:bodyPr>
            <a:lstStyle/>
            <a:p>
              <a:pPr lvl="0">
                <a:defRPr>
                  <a:solidFill>
                    <a:srgbClr val="FFFFFF"/>
                  </a:solidFill>
                  <a:latin typeface="Calibri"/>
                  <a:ea typeface="Calibri"/>
                  <a:cs typeface="Calibri"/>
                  <a:sym typeface="Calibri"/>
                </a:defRPr>
              </a:pPr>
              <a:endParaRPr/>
            </a:p>
          </p:txBody>
        </p:sp>
        <p:sp>
          <p:nvSpPr>
            <p:cNvPr id="270" name="Shape 270"/>
            <p:cNvSpPr/>
            <p:nvPr/>
          </p:nvSpPr>
          <p:spPr>
            <a:xfrm>
              <a:off x="0" y="122070"/>
              <a:ext cx="1536107" cy="1016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1600" b="1">
                  <a:latin typeface="Century Gothic"/>
                  <a:ea typeface="Century Gothic"/>
                  <a:cs typeface="Century Gothic"/>
                  <a:sym typeface="Century Gothic"/>
                </a:defRPr>
              </a:lvl1pPr>
            </a:lstStyle>
            <a:p>
              <a:pPr lvl="0">
                <a:defRPr sz="1800" b="0"/>
              </a:pPr>
              <a:r>
                <a:rPr sz="1600" b="1"/>
                <a:t>Why did Wolsey’s failure lead to his destruction?</a:t>
              </a:r>
            </a:p>
          </p:txBody>
        </p:sp>
      </p:grpSp>
      <p:grpSp>
        <p:nvGrpSpPr>
          <p:cNvPr id="274" name="Group 274"/>
          <p:cNvGrpSpPr/>
          <p:nvPr/>
        </p:nvGrpSpPr>
        <p:grpSpPr>
          <a:xfrm>
            <a:off x="142873" y="1682115"/>
            <a:ext cx="5982292" cy="5029201"/>
            <a:chOff x="0" y="0"/>
            <a:chExt cx="5982290" cy="5029200"/>
          </a:xfrm>
        </p:grpSpPr>
        <p:sp>
          <p:nvSpPr>
            <p:cNvPr id="272" name="Shape 272"/>
            <p:cNvSpPr/>
            <p:nvPr/>
          </p:nvSpPr>
          <p:spPr>
            <a:xfrm>
              <a:off x="0" y="20662"/>
              <a:ext cx="5982291" cy="4987878"/>
            </a:xfrm>
            <a:prstGeom prst="rect">
              <a:avLst/>
            </a:prstGeom>
            <a:solidFill>
              <a:srgbClr val="FFDA52"/>
            </a:solidFill>
            <a:ln w="12700" cap="flat">
              <a:noFill/>
              <a:miter lim="400000"/>
            </a:ln>
            <a:effectLst/>
          </p:spPr>
          <p:txBody>
            <a:bodyPr wrap="square" lIns="0" tIns="0" rIns="0" bIns="0" numCol="1" anchor="ctr">
              <a:noAutofit/>
            </a:bodyPr>
            <a:lstStyle/>
            <a:p>
              <a:pPr lvl="0" algn="ctr">
                <a:defRPr b="1">
                  <a:latin typeface="Century Gothic"/>
                  <a:ea typeface="Century Gothic"/>
                  <a:cs typeface="Century Gothic"/>
                  <a:sym typeface="Century Gothic"/>
                </a:defRPr>
              </a:pPr>
              <a:endParaRPr/>
            </a:p>
          </p:txBody>
        </p:sp>
        <p:sp>
          <p:nvSpPr>
            <p:cNvPr id="273" name="Shape 273"/>
            <p:cNvSpPr/>
            <p:nvPr/>
          </p:nvSpPr>
          <p:spPr>
            <a:xfrm>
              <a:off x="0" y="0"/>
              <a:ext cx="5982291" cy="50292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gn="ctr"/>
              <a:r>
                <a:rPr>
                  <a:latin typeface="Century Gothic"/>
                  <a:ea typeface="Century Gothic"/>
                  <a:cs typeface="Century Gothic"/>
                  <a:sym typeface="Century Gothic"/>
                </a:rPr>
                <a:t>The adjournment at Blackfriars was the worst possible outcome for Wolsey (whatever his private feelings).</a:t>
              </a:r>
              <a:endParaRPr>
                <a:solidFill>
                  <a:srgbClr val="FFFFFF"/>
                </a:solidFill>
                <a:latin typeface="Calibri"/>
                <a:ea typeface="Calibri"/>
                <a:cs typeface="Calibri"/>
                <a:sym typeface="Calibri"/>
              </a:endParaRPr>
            </a:p>
            <a:p>
              <a:pPr lvl="0" algn="ctr"/>
              <a:endParaRPr>
                <a:latin typeface="Calibri"/>
                <a:ea typeface="Calibri"/>
                <a:cs typeface="Calibri"/>
                <a:sym typeface="Calibri"/>
              </a:endParaRPr>
            </a:p>
            <a:p>
              <a:pPr lvl="0" algn="ctr"/>
              <a:r>
                <a:rPr>
                  <a:latin typeface="Century Gothic"/>
                  <a:ea typeface="Century Gothic"/>
                  <a:cs typeface="Century Gothic"/>
                  <a:sym typeface="Century Gothic"/>
                </a:rPr>
                <a:t>Boleyn clients, such as Thomas Howard the Duke of Norfolk (her uncle) and the Duke of Suffolk had been conspiring to bring down Wolsey from as early as 1526 on a charge that Wolsey had misused his legatine powers and had been in breech of </a:t>
              </a:r>
              <a:r>
                <a:rPr b="1">
                  <a:latin typeface="Century Gothic"/>
                  <a:ea typeface="Century Gothic"/>
                  <a:cs typeface="Century Gothic"/>
                  <a:sym typeface="Century Gothic"/>
                </a:rPr>
                <a:t>PRAEMUNIRE</a:t>
              </a:r>
              <a:r>
                <a:rPr>
                  <a:latin typeface="Century Gothic"/>
                  <a:ea typeface="Century Gothic"/>
                  <a:cs typeface="Century Gothic"/>
                  <a:sym typeface="Century Gothic"/>
                </a:rPr>
                <a:t> for the last ten years.</a:t>
              </a:r>
              <a:endParaRPr>
                <a:latin typeface="Calibri"/>
                <a:ea typeface="Calibri"/>
                <a:cs typeface="Calibri"/>
                <a:sym typeface="Calibri"/>
              </a:endParaRPr>
            </a:p>
            <a:p>
              <a:pPr lvl="0" algn="ctr"/>
              <a:endParaRPr>
                <a:latin typeface="Calibri"/>
                <a:ea typeface="Calibri"/>
                <a:cs typeface="Calibri"/>
                <a:sym typeface="Calibri"/>
              </a:endParaRPr>
            </a:p>
            <a:p>
              <a:pPr lvl="0" algn="ctr"/>
              <a:r>
                <a:rPr>
                  <a:latin typeface="Century Gothic"/>
                  <a:ea typeface="Century Gothic"/>
                  <a:cs typeface="Century Gothic"/>
                  <a:sym typeface="Century Gothic"/>
                </a:rPr>
                <a:t>The leaders of this faction brought a bill of particulars to him and demanded that he sign. These were due to be heard in the Parliament that had been called for December 1529.</a:t>
              </a:r>
              <a:endParaRPr>
                <a:latin typeface="Calibri"/>
                <a:ea typeface="Calibri"/>
                <a:cs typeface="Calibri"/>
                <a:sym typeface="Calibri"/>
              </a:endParaRPr>
            </a:p>
            <a:p>
              <a:pPr lvl="0" algn="ctr"/>
              <a:r>
                <a:rPr>
                  <a:latin typeface="Century Gothic"/>
                  <a:ea typeface="Century Gothic"/>
                  <a:cs typeface="Century Gothic"/>
                  <a:sym typeface="Century Gothic"/>
                </a:rPr>
                <a:t> He did sign - in the expectation that Henry would dismiss it - but secretly struck back at the Boleyn faction by trying to secure from Clement VII a papal interdict against England!</a:t>
              </a:r>
            </a:p>
          </p:txBody>
        </p:sp>
      </p:grpSp>
      <p:grpSp>
        <p:nvGrpSpPr>
          <p:cNvPr id="278" name="Group 278"/>
          <p:cNvGrpSpPr/>
          <p:nvPr/>
        </p:nvGrpSpPr>
        <p:grpSpPr>
          <a:xfrm>
            <a:off x="6200435" y="2459873"/>
            <a:ext cx="3008708" cy="3473683"/>
            <a:chOff x="-1" y="-1"/>
            <a:chExt cx="3008706" cy="3473681"/>
          </a:xfrm>
        </p:grpSpPr>
        <p:sp>
          <p:nvSpPr>
            <p:cNvPr id="275" name="Shape 275"/>
            <p:cNvSpPr/>
            <p:nvPr/>
          </p:nvSpPr>
          <p:spPr>
            <a:xfrm>
              <a:off x="75272" y="2257841"/>
              <a:ext cx="2642578" cy="1215840"/>
            </a:xfrm>
            <a:prstGeom prst="rect">
              <a:avLst/>
            </a:prstGeom>
            <a:solidFill>
              <a:srgbClr val="BDDFE3"/>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276" name="Shape 276"/>
            <p:cNvSpPr/>
            <p:nvPr/>
          </p:nvSpPr>
          <p:spPr>
            <a:xfrm>
              <a:off x="75272" y="2681611"/>
              <a:ext cx="2642578" cy="368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2400" b="1">
                  <a:latin typeface="Century Gothic"/>
                  <a:ea typeface="Century Gothic"/>
                  <a:cs typeface="Century Gothic"/>
                  <a:sym typeface="Century Gothic"/>
                </a:defRPr>
              </a:lvl1pPr>
            </a:lstStyle>
            <a:p>
              <a:pPr lvl="0">
                <a:defRPr sz="1800" b="0"/>
              </a:pPr>
              <a:r>
                <a:rPr sz="2400" b="1"/>
                <a:t>Avignon Papacy</a:t>
              </a:r>
            </a:p>
          </p:txBody>
        </p:sp>
        <p:pic>
          <p:nvPicPr>
            <p:cNvPr id="277" name="image17.jpeg"/>
            <p:cNvPicPr/>
            <p:nvPr/>
          </p:nvPicPr>
          <p:blipFill>
            <a:blip r:embed="rId2">
              <a:extLst/>
            </a:blip>
            <a:stretch>
              <a:fillRect/>
            </a:stretch>
          </p:blipFill>
          <p:spPr>
            <a:xfrm>
              <a:off x="-2" y="-2"/>
              <a:ext cx="3008707" cy="2036166"/>
            </a:xfrm>
            <a:prstGeom prst="rect">
              <a:avLst/>
            </a:prstGeom>
            <a:ln w="12700" cap="flat">
              <a:noFill/>
              <a:miter lim="400000"/>
            </a:ln>
            <a:effectLst/>
          </p:spPr>
        </p:pic>
      </p:grpSp>
    </p:spTree>
  </p:cSld>
  <p:clrMapOvr>
    <a:masterClrMapping/>
  </p:clrMapOvr>
  <p:transition xmlns:p14="http://schemas.microsoft.com/office/powerpoint/2010/mai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2" name="Group 282"/>
          <p:cNvGrpSpPr/>
          <p:nvPr/>
        </p:nvGrpSpPr>
        <p:grpSpPr>
          <a:xfrm>
            <a:off x="1835693" y="188637"/>
            <a:ext cx="7179082" cy="1260145"/>
            <a:chOff x="-1" y="-1"/>
            <a:chExt cx="7179081" cy="1260144"/>
          </a:xfrm>
        </p:grpSpPr>
        <p:sp>
          <p:nvSpPr>
            <p:cNvPr id="280" name="Shape 280"/>
            <p:cNvSpPr/>
            <p:nvPr/>
          </p:nvSpPr>
          <p:spPr>
            <a:xfrm>
              <a:off x="-2" y="-2"/>
              <a:ext cx="7179082" cy="1260145"/>
            </a:xfrm>
            <a:prstGeom prst="rect">
              <a:avLst/>
            </a:prstGeom>
            <a:solidFill>
              <a:srgbClr val="98C723"/>
            </a:solidFill>
            <a:ln w="12700" cap="flat">
              <a:noFill/>
              <a:miter lim="400000"/>
            </a:ln>
            <a:effectLst/>
          </p:spPr>
          <p:txBody>
            <a:bodyPr wrap="square" lIns="0" tIns="0" rIns="0" bIns="0" numCol="1" anchor="ctr">
              <a:noAutofit/>
            </a:bodyPr>
            <a:lstStyle/>
            <a:p>
              <a:pPr lvl="0" algn="ctr">
                <a:defRPr sz="4000" b="1">
                  <a:latin typeface="Century Gothic"/>
                  <a:ea typeface="Century Gothic"/>
                  <a:cs typeface="Century Gothic"/>
                  <a:sym typeface="Century Gothic"/>
                </a:defRPr>
              </a:pPr>
              <a:endParaRPr/>
            </a:p>
          </p:txBody>
        </p:sp>
        <p:sp>
          <p:nvSpPr>
            <p:cNvPr id="281" name="Shape 281"/>
            <p:cNvSpPr/>
            <p:nvPr/>
          </p:nvSpPr>
          <p:spPr>
            <a:xfrm>
              <a:off x="-2" y="318921"/>
              <a:ext cx="7179082" cy="622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4000" b="1">
                  <a:latin typeface="Century Gothic"/>
                  <a:ea typeface="Century Gothic"/>
                  <a:cs typeface="Century Gothic"/>
                  <a:sym typeface="Century Gothic"/>
                </a:defRPr>
              </a:lvl1pPr>
            </a:lstStyle>
            <a:p>
              <a:pPr lvl="0">
                <a:defRPr sz="1800" b="0"/>
              </a:pPr>
              <a:r>
                <a:rPr sz="4000" b="1"/>
                <a:t>Wolsey’s downfall</a:t>
              </a:r>
            </a:p>
          </p:txBody>
        </p:sp>
      </p:grpSp>
      <p:grpSp>
        <p:nvGrpSpPr>
          <p:cNvPr id="285" name="Group 285"/>
          <p:cNvGrpSpPr/>
          <p:nvPr/>
        </p:nvGrpSpPr>
        <p:grpSpPr>
          <a:xfrm>
            <a:off x="155574" y="188639"/>
            <a:ext cx="1536107" cy="1260143"/>
            <a:chOff x="0" y="0"/>
            <a:chExt cx="1536106" cy="1260141"/>
          </a:xfrm>
        </p:grpSpPr>
        <p:sp>
          <p:nvSpPr>
            <p:cNvPr id="283" name="Shape 283"/>
            <p:cNvSpPr/>
            <p:nvPr/>
          </p:nvSpPr>
          <p:spPr>
            <a:xfrm>
              <a:off x="0" y="0"/>
              <a:ext cx="1536107" cy="1260142"/>
            </a:xfrm>
            <a:prstGeom prst="rect">
              <a:avLst/>
            </a:prstGeom>
            <a:solidFill>
              <a:srgbClr val="9BD0D5"/>
            </a:solidFill>
            <a:ln w="12700" cap="flat">
              <a:noFill/>
              <a:miter lim="400000"/>
            </a:ln>
            <a:effectLst/>
          </p:spPr>
          <p:txBody>
            <a:bodyPr wrap="square" lIns="0" tIns="0" rIns="0" bIns="0" numCol="1" anchor="ctr">
              <a:noAutofit/>
            </a:bodyPr>
            <a:lstStyle/>
            <a:p>
              <a:pPr lvl="0">
                <a:defRPr>
                  <a:solidFill>
                    <a:srgbClr val="FFFFFF"/>
                  </a:solidFill>
                  <a:latin typeface="Calibri"/>
                  <a:ea typeface="Calibri"/>
                  <a:cs typeface="Calibri"/>
                  <a:sym typeface="Calibri"/>
                </a:defRPr>
              </a:pPr>
              <a:endParaRPr/>
            </a:p>
          </p:txBody>
        </p:sp>
        <p:sp>
          <p:nvSpPr>
            <p:cNvPr id="284" name="Shape 284"/>
            <p:cNvSpPr/>
            <p:nvPr/>
          </p:nvSpPr>
          <p:spPr>
            <a:xfrm>
              <a:off x="0" y="122070"/>
              <a:ext cx="1536107" cy="1016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1600" b="1">
                  <a:latin typeface="Century Gothic"/>
                  <a:ea typeface="Century Gothic"/>
                  <a:cs typeface="Century Gothic"/>
                  <a:sym typeface="Century Gothic"/>
                </a:defRPr>
              </a:lvl1pPr>
            </a:lstStyle>
            <a:p>
              <a:pPr lvl="0">
                <a:defRPr sz="1800" b="0"/>
              </a:pPr>
              <a:r>
                <a:rPr sz="1600" b="1"/>
                <a:t>Why did Wolsey’s failure lead to his destruction?</a:t>
              </a:r>
            </a:p>
          </p:txBody>
        </p:sp>
      </p:grpSp>
      <p:sp>
        <p:nvSpPr>
          <p:cNvPr id="286" name="Shape 286"/>
          <p:cNvSpPr/>
          <p:nvPr/>
        </p:nvSpPr>
        <p:spPr>
          <a:xfrm>
            <a:off x="155574" y="1601179"/>
            <a:ext cx="5982290" cy="4987878"/>
          </a:xfrm>
          <a:prstGeom prst="rect">
            <a:avLst/>
          </a:prstGeom>
          <a:solidFill>
            <a:srgbClr val="FFDA52"/>
          </a:solidFill>
          <a:ln w="12700">
            <a:miter lim="400000"/>
          </a:ln>
        </p:spPr>
        <p:txBody>
          <a:bodyPr lIns="0" tIns="0" rIns="0" bIns="0" anchor="ctr"/>
          <a:lstStyle/>
          <a:p>
            <a:pPr lvl="0" algn="ctr">
              <a:defRPr b="1">
                <a:latin typeface="Century Gothic"/>
                <a:ea typeface="Century Gothic"/>
                <a:cs typeface="Century Gothic"/>
                <a:sym typeface="Century Gothic"/>
              </a:defRPr>
            </a:pPr>
            <a:endParaRPr/>
          </a:p>
        </p:txBody>
      </p:sp>
      <p:grpSp>
        <p:nvGrpSpPr>
          <p:cNvPr id="289" name="Group 289"/>
          <p:cNvGrpSpPr/>
          <p:nvPr/>
        </p:nvGrpSpPr>
        <p:grpSpPr>
          <a:xfrm>
            <a:off x="6372197" y="5373213"/>
            <a:ext cx="2642577" cy="1215841"/>
            <a:chOff x="0" y="0"/>
            <a:chExt cx="2642576" cy="1215840"/>
          </a:xfrm>
        </p:grpSpPr>
        <p:sp>
          <p:nvSpPr>
            <p:cNvPr id="287" name="Shape 287"/>
            <p:cNvSpPr/>
            <p:nvPr/>
          </p:nvSpPr>
          <p:spPr>
            <a:xfrm>
              <a:off x="-1" y="-1"/>
              <a:ext cx="2642577" cy="1215842"/>
            </a:xfrm>
            <a:prstGeom prst="rect">
              <a:avLst/>
            </a:prstGeom>
            <a:solidFill>
              <a:srgbClr val="BDDFE3"/>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288" name="Shape 288"/>
            <p:cNvSpPr/>
            <p:nvPr/>
          </p:nvSpPr>
          <p:spPr>
            <a:xfrm>
              <a:off x="-1" y="423770"/>
              <a:ext cx="2642577" cy="368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2400">
                  <a:latin typeface="Century Gothic"/>
                  <a:ea typeface="Century Gothic"/>
                  <a:cs typeface="Century Gothic"/>
                  <a:sym typeface="Century Gothic"/>
                </a:defRPr>
              </a:lvl1pPr>
            </a:lstStyle>
            <a:p>
              <a:pPr lvl="0">
                <a:defRPr sz="1800"/>
              </a:pPr>
              <a:r>
                <a:rPr sz="2400"/>
                <a:t>Thomas Wolsey</a:t>
              </a:r>
            </a:p>
          </p:txBody>
        </p:sp>
      </p:grpSp>
      <p:pic>
        <p:nvPicPr>
          <p:cNvPr id="290" name="image2.jpeg"/>
          <p:cNvPicPr/>
          <p:nvPr/>
        </p:nvPicPr>
        <p:blipFill>
          <a:blip r:embed="rId2">
            <a:extLst/>
          </a:blip>
          <a:stretch>
            <a:fillRect/>
          </a:stretch>
        </p:blipFill>
        <p:spPr>
          <a:xfrm>
            <a:off x="6221853" y="1601179"/>
            <a:ext cx="2876913" cy="3540815"/>
          </a:xfrm>
          <a:prstGeom prst="rect">
            <a:avLst/>
          </a:prstGeom>
          <a:ln w="12700">
            <a:miter lim="400000"/>
          </a:ln>
        </p:spPr>
      </p:pic>
      <p:sp>
        <p:nvSpPr>
          <p:cNvPr id="291" name="Shape 291"/>
          <p:cNvSpPr/>
          <p:nvPr/>
        </p:nvSpPr>
        <p:spPr>
          <a:xfrm>
            <a:off x="323528" y="1700808"/>
            <a:ext cx="5670915" cy="489364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ctr"/>
            <a:r>
              <a:rPr sz="2400" dirty="0">
                <a:latin typeface="Century Gothic"/>
                <a:ea typeface="Century Gothic"/>
                <a:cs typeface="Century Gothic"/>
                <a:sym typeface="Century Gothic"/>
              </a:rPr>
              <a:t>This was treasonous and would have led to his execution.  Already dismissed as Lord Chancellor stripped of his government properties – including Hampton Court – Wolsey was on his way to plead for his life when he died on 29 November 1530 with the words:</a:t>
            </a:r>
          </a:p>
          <a:p>
            <a:pPr lvl="0" algn="ctr"/>
            <a:endParaRPr sz="2400" dirty="0">
              <a:latin typeface="Century Gothic"/>
              <a:ea typeface="Century Gothic"/>
              <a:cs typeface="Century Gothic"/>
              <a:sym typeface="Century Gothic"/>
            </a:endParaRPr>
          </a:p>
          <a:p>
            <a:pPr lvl="0" algn="ctr"/>
            <a:r>
              <a:rPr sz="2400" b="1" dirty="0">
                <a:latin typeface="Century Gothic"/>
                <a:ea typeface="Century Gothic"/>
                <a:cs typeface="Century Gothic"/>
                <a:sym typeface="Century Gothic"/>
              </a:rPr>
              <a:t>‘Had I but served my God with half the zeal as I have served my King, He would not in mine age have left me naked to mine enemies</a:t>
            </a:r>
            <a:r>
              <a:rPr b="1" dirty="0">
                <a:latin typeface="Century Gothic"/>
                <a:ea typeface="Century Gothic"/>
                <a:cs typeface="Century Gothic"/>
                <a:sym typeface="Century Gothic"/>
              </a:rPr>
              <a:t>.’</a:t>
            </a:r>
          </a:p>
        </p:txBody>
      </p:sp>
    </p:spTree>
  </p:cSld>
  <p:clrMapOvr>
    <a:masterClrMapping/>
  </p:clrMapOvr>
  <p:transition xmlns:p14="http://schemas.microsoft.com/office/powerpoint/2010/mai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5" name="Group 295"/>
          <p:cNvGrpSpPr/>
          <p:nvPr/>
        </p:nvGrpSpPr>
        <p:grpSpPr>
          <a:xfrm>
            <a:off x="1835695" y="188639"/>
            <a:ext cx="7179079" cy="1260142"/>
            <a:chOff x="0" y="0"/>
            <a:chExt cx="7179078" cy="1260141"/>
          </a:xfrm>
        </p:grpSpPr>
        <p:sp>
          <p:nvSpPr>
            <p:cNvPr id="293" name="Shape 293"/>
            <p:cNvSpPr/>
            <p:nvPr/>
          </p:nvSpPr>
          <p:spPr>
            <a:xfrm>
              <a:off x="0" y="0"/>
              <a:ext cx="7179079" cy="1260142"/>
            </a:xfrm>
            <a:prstGeom prst="rect">
              <a:avLst/>
            </a:prstGeom>
            <a:solidFill>
              <a:srgbClr val="98C723"/>
            </a:solidFill>
            <a:ln w="12700" cap="flat">
              <a:noFill/>
              <a:miter lim="400000"/>
            </a:ln>
            <a:effectLst/>
          </p:spPr>
          <p:txBody>
            <a:bodyPr wrap="square" lIns="0" tIns="0" rIns="0" bIns="0" numCol="1" anchor="ctr">
              <a:noAutofit/>
            </a:bodyPr>
            <a:lstStyle/>
            <a:p>
              <a:pPr lvl="0" algn="ctr">
                <a:defRPr>
                  <a:latin typeface="Century Gothic"/>
                  <a:ea typeface="Century Gothic"/>
                  <a:cs typeface="Century Gothic"/>
                  <a:sym typeface="Century Gothic"/>
                </a:defRPr>
              </a:pPr>
              <a:endParaRPr/>
            </a:p>
          </p:txBody>
        </p:sp>
        <p:sp>
          <p:nvSpPr>
            <p:cNvPr id="294" name="Shape 294"/>
            <p:cNvSpPr/>
            <p:nvPr/>
          </p:nvSpPr>
          <p:spPr>
            <a:xfrm>
              <a:off x="0" y="166521"/>
              <a:ext cx="7179079" cy="9271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6000" b="1">
                  <a:latin typeface="Century Gothic"/>
                  <a:ea typeface="Century Gothic"/>
                  <a:cs typeface="Century Gothic"/>
                  <a:sym typeface="Century Gothic"/>
                </a:defRPr>
              </a:lvl1pPr>
            </a:lstStyle>
            <a:p>
              <a:pPr lvl="0">
                <a:defRPr sz="1800" b="0"/>
              </a:pPr>
              <a:r>
                <a:rPr sz="6000" b="1"/>
                <a:t>Next phase…</a:t>
              </a:r>
            </a:p>
          </p:txBody>
        </p:sp>
      </p:grpSp>
      <p:grpSp>
        <p:nvGrpSpPr>
          <p:cNvPr id="298" name="Group 298"/>
          <p:cNvGrpSpPr/>
          <p:nvPr/>
        </p:nvGrpSpPr>
        <p:grpSpPr>
          <a:xfrm>
            <a:off x="155574" y="188637"/>
            <a:ext cx="1548807" cy="1260145"/>
            <a:chOff x="0" y="-1"/>
            <a:chExt cx="1548806" cy="1260144"/>
          </a:xfrm>
        </p:grpSpPr>
        <p:sp>
          <p:nvSpPr>
            <p:cNvPr id="296" name="Shape 296"/>
            <p:cNvSpPr/>
            <p:nvPr/>
          </p:nvSpPr>
          <p:spPr>
            <a:xfrm>
              <a:off x="-1" y="-2"/>
              <a:ext cx="1536107" cy="1260145"/>
            </a:xfrm>
            <a:prstGeom prst="rect">
              <a:avLst/>
            </a:prstGeom>
            <a:solidFill>
              <a:srgbClr val="9BD0D5"/>
            </a:solidFill>
            <a:ln w="12700" cap="flat">
              <a:noFill/>
              <a:miter lim="400000"/>
            </a:ln>
            <a:effectLst/>
          </p:spPr>
          <p:txBody>
            <a:bodyPr wrap="square" lIns="0" tIns="0" rIns="0" bIns="0" numCol="1" anchor="ctr">
              <a:noAutofit/>
            </a:bodyPr>
            <a:lstStyle/>
            <a:p>
              <a:pPr lvl="0">
                <a:defRPr>
                  <a:solidFill>
                    <a:srgbClr val="FFFFFF"/>
                  </a:solidFill>
                  <a:latin typeface="Calibri"/>
                  <a:ea typeface="Calibri"/>
                  <a:cs typeface="Calibri"/>
                  <a:sym typeface="Calibri"/>
                </a:defRPr>
              </a:pPr>
              <a:endParaRPr/>
            </a:p>
          </p:txBody>
        </p:sp>
        <p:sp>
          <p:nvSpPr>
            <p:cNvPr id="297" name="Shape 297"/>
            <p:cNvSpPr/>
            <p:nvPr/>
          </p:nvSpPr>
          <p:spPr>
            <a:xfrm>
              <a:off x="12699" y="503071"/>
              <a:ext cx="1536107" cy="254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1600" b="1">
                  <a:latin typeface="Century Gothic"/>
                  <a:ea typeface="Century Gothic"/>
                  <a:cs typeface="Century Gothic"/>
                  <a:sym typeface="Century Gothic"/>
                </a:defRPr>
              </a:lvl1pPr>
            </a:lstStyle>
            <a:p>
              <a:pPr lvl="0">
                <a:defRPr sz="1800" b="0"/>
              </a:pPr>
              <a:r>
                <a:rPr sz="1600" b="1"/>
                <a:t>Next phase…</a:t>
              </a:r>
            </a:p>
          </p:txBody>
        </p:sp>
      </p:grpSp>
      <p:grpSp>
        <p:nvGrpSpPr>
          <p:cNvPr id="301" name="Group 301"/>
          <p:cNvGrpSpPr/>
          <p:nvPr/>
        </p:nvGrpSpPr>
        <p:grpSpPr>
          <a:xfrm>
            <a:off x="155572" y="1646638"/>
            <a:ext cx="6072612" cy="5094731"/>
            <a:chOff x="0" y="0"/>
            <a:chExt cx="6072611" cy="5094730"/>
          </a:xfrm>
        </p:grpSpPr>
        <p:sp>
          <p:nvSpPr>
            <p:cNvPr id="299" name="Shape 299"/>
            <p:cNvSpPr/>
            <p:nvPr/>
          </p:nvSpPr>
          <p:spPr>
            <a:xfrm>
              <a:off x="-1" y="0"/>
              <a:ext cx="6072612" cy="5094731"/>
            </a:xfrm>
            <a:prstGeom prst="rect">
              <a:avLst/>
            </a:prstGeom>
            <a:solidFill>
              <a:srgbClr val="FFE68C"/>
            </a:solidFill>
            <a:ln w="12700" cap="flat">
              <a:noFill/>
              <a:miter lim="400000"/>
            </a:ln>
            <a:effectLst/>
          </p:spPr>
          <p:txBody>
            <a:bodyPr wrap="square" lIns="0" tIns="0" rIns="0" bIns="0" numCol="1" anchor="ctr">
              <a:noAutofit/>
            </a:bodyPr>
            <a:lstStyle/>
            <a:p>
              <a:pPr lvl="0" algn="ctr">
                <a:defRPr sz="2400">
                  <a:latin typeface="Century Gothic"/>
                  <a:ea typeface="Century Gothic"/>
                  <a:cs typeface="Century Gothic"/>
                  <a:sym typeface="Century Gothic"/>
                </a:defRPr>
              </a:pPr>
              <a:endParaRPr/>
            </a:p>
          </p:txBody>
        </p:sp>
        <p:sp>
          <p:nvSpPr>
            <p:cNvPr id="300" name="Shape 300"/>
            <p:cNvSpPr/>
            <p:nvPr/>
          </p:nvSpPr>
          <p:spPr>
            <a:xfrm>
              <a:off x="-1" y="718565"/>
              <a:ext cx="5784581" cy="3657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gn="ctr"/>
              <a:r>
                <a:rPr sz="2000" dirty="0">
                  <a:latin typeface="Century Gothic"/>
                  <a:ea typeface="Century Gothic"/>
                  <a:cs typeface="Century Gothic"/>
                  <a:sym typeface="Century Gothic"/>
                </a:rPr>
                <a:t>Wolsey’s downfall marks the end of Henry’s attempts to win his annulment by </a:t>
              </a:r>
              <a:r>
                <a:rPr sz="2000" b="1" dirty="0">
                  <a:latin typeface="Century Gothic"/>
                  <a:ea typeface="Century Gothic"/>
                  <a:cs typeface="Century Gothic"/>
                  <a:sym typeface="Century Gothic"/>
                </a:rPr>
                <a:t>co-operation with Rome</a:t>
              </a:r>
              <a:r>
                <a:rPr sz="2000" dirty="0">
                  <a:latin typeface="Century Gothic"/>
                  <a:ea typeface="Century Gothic"/>
                  <a:cs typeface="Century Gothic"/>
                  <a:sym typeface="Century Gothic"/>
                </a:rPr>
                <a:t>.  </a:t>
              </a:r>
              <a:endParaRPr sz="2000" dirty="0">
                <a:latin typeface="Calibri"/>
                <a:ea typeface="Calibri"/>
                <a:cs typeface="Calibri"/>
                <a:sym typeface="Calibri"/>
              </a:endParaRPr>
            </a:p>
            <a:p>
              <a:pPr lvl="0" algn="ctr"/>
              <a:endParaRPr sz="2000" dirty="0">
                <a:latin typeface="Calibri"/>
                <a:ea typeface="Calibri"/>
                <a:cs typeface="Calibri"/>
                <a:sym typeface="Calibri"/>
              </a:endParaRPr>
            </a:p>
            <a:p>
              <a:pPr lvl="0" algn="ctr"/>
              <a:r>
                <a:rPr sz="2000" dirty="0">
                  <a:latin typeface="Century Gothic"/>
                  <a:ea typeface="Century Gothic"/>
                  <a:cs typeface="Century Gothic"/>
                  <a:sym typeface="Century Gothic"/>
                </a:rPr>
                <a:t>Keith Randell describes the years 1530-1531 as the ‘years of drift’ but it might equally be said that this marks the point at which Henry goes on the attack.  Our assessment of the next phase of the divorce must begin with the parliament that was called for November 1929 and which met seven times between 1929 and 1936.</a:t>
              </a:r>
            </a:p>
          </p:txBody>
        </p:sp>
      </p:grpSp>
      <p:pic>
        <p:nvPicPr>
          <p:cNvPr id="302" name="image18.jpeg"/>
          <p:cNvPicPr/>
          <p:nvPr/>
        </p:nvPicPr>
        <p:blipFill>
          <a:blip r:embed="rId2">
            <a:extLst/>
          </a:blip>
          <a:stretch>
            <a:fillRect/>
          </a:stretch>
        </p:blipFill>
        <p:spPr>
          <a:xfrm>
            <a:off x="6300192" y="1685783"/>
            <a:ext cx="2812059" cy="3615425"/>
          </a:xfrm>
          <a:prstGeom prst="rect">
            <a:avLst/>
          </a:prstGeom>
          <a:ln w="12700">
            <a:miter lim="400000"/>
          </a:ln>
        </p:spPr>
      </p:pic>
      <p:grpSp>
        <p:nvGrpSpPr>
          <p:cNvPr id="305" name="Group 305"/>
          <p:cNvGrpSpPr/>
          <p:nvPr/>
        </p:nvGrpSpPr>
        <p:grpSpPr>
          <a:xfrm>
            <a:off x="6372197" y="5373213"/>
            <a:ext cx="2642577" cy="1215841"/>
            <a:chOff x="0" y="0"/>
            <a:chExt cx="2642576" cy="1215840"/>
          </a:xfrm>
        </p:grpSpPr>
        <p:sp>
          <p:nvSpPr>
            <p:cNvPr id="303" name="Shape 303"/>
            <p:cNvSpPr/>
            <p:nvPr/>
          </p:nvSpPr>
          <p:spPr>
            <a:xfrm>
              <a:off x="-1" y="-1"/>
              <a:ext cx="2642577" cy="1215842"/>
            </a:xfrm>
            <a:prstGeom prst="rect">
              <a:avLst/>
            </a:prstGeom>
            <a:solidFill>
              <a:srgbClr val="BDDFE3"/>
            </a:solidFill>
            <a:ln w="12700" cap="flat">
              <a:noFill/>
              <a:miter lim="400000"/>
            </a:ln>
            <a:effectLst/>
          </p:spPr>
          <p:txBody>
            <a:bodyPr wrap="square" lIns="0" tIns="0" rIns="0" bIns="0" numCol="1" anchor="ctr">
              <a:noAutofit/>
            </a:bodyPr>
            <a:lstStyle/>
            <a:p>
              <a:pPr lvl="0" algn="ctr">
                <a:defRPr>
                  <a:solidFill>
                    <a:srgbClr val="FFFFFF"/>
                  </a:solidFill>
                  <a:latin typeface="Calibri"/>
                  <a:ea typeface="Calibri"/>
                  <a:cs typeface="Calibri"/>
                  <a:sym typeface="Calibri"/>
                </a:defRPr>
              </a:pPr>
              <a:endParaRPr/>
            </a:p>
          </p:txBody>
        </p:sp>
        <p:sp>
          <p:nvSpPr>
            <p:cNvPr id="304" name="Shape 304"/>
            <p:cNvSpPr/>
            <p:nvPr/>
          </p:nvSpPr>
          <p:spPr>
            <a:xfrm>
              <a:off x="-1" y="239619"/>
              <a:ext cx="2642577" cy="736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gn="ctr"/>
              <a:r>
                <a:rPr sz="2400" b="1">
                  <a:latin typeface="Century Gothic"/>
                  <a:ea typeface="Century Gothic"/>
                  <a:cs typeface="Century Gothic"/>
                  <a:sym typeface="Century Gothic"/>
                </a:rPr>
                <a:t>Thomas </a:t>
              </a:r>
              <a:endParaRPr>
                <a:latin typeface="Calibri"/>
                <a:ea typeface="Calibri"/>
                <a:cs typeface="Calibri"/>
                <a:sym typeface="Calibri"/>
              </a:endParaRPr>
            </a:p>
            <a:p>
              <a:pPr lvl="0" algn="ctr"/>
              <a:r>
                <a:rPr sz="2400" b="1">
                  <a:latin typeface="Century Gothic"/>
                  <a:ea typeface="Century Gothic"/>
                  <a:cs typeface="Century Gothic"/>
                  <a:sym typeface="Century Gothic"/>
                </a:rPr>
                <a:t>Cromwell</a:t>
              </a:r>
            </a:p>
          </p:txBody>
        </p:sp>
      </p:grpSp>
    </p:spTree>
  </p:cSld>
  <p:clrMapOvr>
    <a:masterClrMapping/>
  </p:clrMapOvr>
  <p:transition xmlns:p14="http://schemas.microsoft.com/office/powerpoint/2010/main" spd="med"/>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98C723"/>
      </a:accent1>
      <a:accent2>
        <a:srgbClr val="59B0B9"/>
      </a:accent2>
      <a:accent3>
        <a:srgbClr val="DEAE00"/>
      </a:accent3>
      <a:accent4>
        <a:srgbClr val="B77BB4"/>
      </a:accent4>
      <a:accent5>
        <a:srgbClr val="E0773C"/>
      </a:accent5>
      <a:accent6>
        <a:srgbClr val="A98D63"/>
      </a:accent6>
      <a:hlink>
        <a:srgbClr val="0000FF"/>
      </a:hlink>
      <a:folHlink>
        <a:srgbClr val="FF00FF"/>
      </a:folHlink>
    </a:clrScheme>
    <a:fontScheme name="Default">
      <a:majorFont>
        <a:latin typeface="Avenir Roman"/>
        <a:ea typeface="Avenir Roman"/>
        <a:cs typeface="Avenir Roman"/>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98C723"/>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98C723"/>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98C723"/>
      </a:accent1>
      <a:accent2>
        <a:srgbClr val="59B0B9"/>
      </a:accent2>
      <a:accent3>
        <a:srgbClr val="DEAE00"/>
      </a:accent3>
      <a:accent4>
        <a:srgbClr val="B77BB4"/>
      </a:accent4>
      <a:accent5>
        <a:srgbClr val="E0773C"/>
      </a:accent5>
      <a:accent6>
        <a:srgbClr val="A98D63"/>
      </a:accent6>
      <a:hlink>
        <a:srgbClr val="0000FF"/>
      </a:hlink>
      <a:folHlink>
        <a:srgbClr val="FF00FF"/>
      </a:folHlink>
    </a:clrScheme>
    <a:fontScheme name="Default">
      <a:majorFont>
        <a:latin typeface="Avenir Roman"/>
        <a:ea typeface="Avenir Roman"/>
        <a:cs typeface="Avenir Roman"/>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98C723"/>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98C723"/>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TotalTime>
  <Words>1948</Words>
  <Application>Microsoft Macintosh PowerPoint</Application>
  <PresentationFormat>On-screen Show (4:3)</PresentationFormat>
  <Paragraphs>140</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Default</vt:lpstr>
      <vt:lpstr>PowerPoint Presentation</vt:lpstr>
      <vt:lpstr>PowerPoint Presentation</vt:lpstr>
      <vt:lpstr>PowerPoint Presentation</vt:lpstr>
      <vt:lpstr>PowerPoint Presentation</vt:lpstr>
      <vt:lpstr>PowerPoint Presentation</vt:lpstr>
      <vt:lpstr>Cardinal College – later Christ Church, Oxford</vt:lpstr>
      <vt:lpstr>PowerPoint Presentation</vt:lpstr>
      <vt:lpstr>Magnificence, War, Diplomacy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Scott Matthews</cp:lastModifiedBy>
  <cp:revision>5</cp:revision>
  <dcterms:modified xsi:type="dcterms:W3CDTF">2015-01-04T10:39:04Z</dcterms:modified>
</cp:coreProperties>
</file>