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handoutMasterIdLst>
    <p:handoutMasterId r:id="rId8"/>
  </p:handoutMasterIdLst>
  <p:sldIdLst>
    <p:sldId id="256" r:id="rId2"/>
    <p:sldId id="257" r:id="rId3"/>
    <p:sldId id="258" r:id="rId4"/>
    <p:sldId id="259" r:id="rId5"/>
    <p:sldId id="260" r:id="rId6"/>
    <p:sldId id="261" r:id="rId7"/>
  </p:sldIdLst>
  <p:sldSz cx="9144000" cy="6858000" type="screen4x3"/>
  <p:notesSz cx="6797675" cy="9926638"/>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107" d="100"/>
          <a:sy n="107" d="100"/>
        </p:scale>
        <p:origin x="-1098" y="-84"/>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handoutMaster" Target="handoutMasters/handoutMaster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heme" Target="theme/theme1.xml"/><Relationship Id="rId5" Type="http://schemas.openxmlformats.org/officeDocument/2006/relationships/slide" Target="slides/slide4.xml"/><Relationship Id="rId10"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presProps" Target="pres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2.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5659" cy="496332"/>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sz="quarter" idx="1"/>
          </p:nvPr>
        </p:nvSpPr>
        <p:spPr>
          <a:xfrm>
            <a:off x="3850443" y="0"/>
            <a:ext cx="2945659" cy="496332"/>
          </a:xfrm>
          <a:prstGeom prst="rect">
            <a:avLst/>
          </a:prstGeom>
        </p:spPr>
        <p:txBody>
          <a:bodyPr vert="horz" lIns="91440" tIns="45720" rIns="91440" bIns="45720" rtlCol="0"/>
          <a:lstStyle>
            <a:lvl1pPr algn="r">
              <a:defRPr sz="1200"/>
            </a:lvl1pPr>
          </a:lstStyle>
          <a:p>
            <a:fld id="{E80588CD-47FD-4FA4-9B7E-7F92224B769A}" type="datetimeFigureOut">
              <a:rPr lang="en-GB" smtClean="0"/>
              <a:t>16/03/2015</a:t>
            </a:fld>
            <a:endParaRPr lang="en-GB"/>
          </a:p>
        </p:txBody>
      </p:sp>
      <p:sp>
        <p:nvSpPr>
          <p:cNvPr id="4" name="Footer Placeholder 3"/>
          <p:cNvSpPr>
            <a:spLocks noGrp="1"/>
          </p:cNvSpPr>
          <p:nvPr>
            <p:ph type="ftr" sz="quarter" idx="2"/>
          </p:nvPr>
        </p:nvSpPr>
        <p:spPr>
          <a:xfrm>
            <a:off x="0" y="9428583"/>
            <a:ext cx="2945659" cy="496332"/>
          </a:xfrm>
          <a:prstGeom prst="rect">
            <a:avLst/>
          </a:prstGeom>
        </p:spPr>
        <p:txBody>
          <a:bodyPr vert="horz" lIns="91440" tIns="45720" rIns="91440" bIns="45720" rtlCol="0" anchor="b"/>
          <a:lstStyle>
            <a:lvl1pPr algn="l">
              <a:defRPr sz="1200"/>
            </a:lvl1pPr>
          </a:lstStyle>
          <a:p>
            <a:endParaRPr lang="en-GB"/>
          </a:p>
        </p:txBody>
      </p:sp>
      <p:sp>
        <p:nvSpPr>
          <p:cNvPr id="5" name="Slide Number Placeholder 4"/>
          <p:cNvSpPr>
            <a:spLocks noGrp="1"/>
          </p:cNvSpPr>
          <p:nvPr>
            <p:ph type="sldNum" sz="quarter" idx="3"/>
          </p:nvPr>
        </p:nvSpPr>
        <p:spPr>
          <a:xfrm>
            <a:off x="3850443" y="9428583"/>
            <a:ext cx="2945659" cy="496332"/>
          </a:xfrm>
          <a:prstGeom prst="rect">
            <a:avLst/>
          </a:prstGeom>
        </p:spPr>
        <p:txBody>
          <a:bodyPr vert="horz" lIns="91440" tIns="45720" rIns="91440" bIns="45720" rtlCol="0" anchor="b"/>
          <a:lstStyle>
            <a:lvl1pPr algn="r">
              <a:defRPr sz="1200"/>
            </a:lvl1pPr>
          </a:lstStyle>
          <a:p>
            <a:fld id="{6016FDF8-D00D-4494-9E37-9291A2C764B8}" type="slidenum">
              <a:rPr lang="en-GB" smtClean="0"/>
              <a:t>‹#›</a:t>
            </a:fld>
            <a:endParaRPr lang="en-GB"/>
          </a:p>
        </p:txBody>
      </p:sp>
    </p:spTree>
    <p:extLst>
      <p:ext uri="{BB962C8B-B14F-4D97-AF65-F5344CB8AC3E}">
        <p14:creationId xmlns:p14="http://schemas.microsoft.com/office/powerpoint/2010/main" val="797803718"/>
      </p:ext>
    </p:extLst>
  </p:cSld>
  <p:clrMap bg1="lt1" tx1="dk1" bg2="lt2" tx2="dk2" accent1="accent1" accent2="accent2" accent3="accent3" accent4="accent4" accent5="accent5" accent6="accent6" hlink="hlink" folHlink="folHlink"/>
</p:handout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GB"/>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GB"/>
          </a:p>
        </p:txBody>
      </p:sp>
      <p:sp>
        <p:nvSpPr>
          <p:cNvPr id="4" name="Date Placeholder 3"/>
          <p:cNvSpPr>
            <a:spLocks noGrp="1"/>
          </p:cNvSpPr>
          <p:nvPr>
            <p:ph type="dt" sz="half" idx="10"/>
          </p:nvPr>
        </p:nvSpPr>
        <p:spPr/>
        <p:txBody>
          <a:bodyPr/>
          <a:lstStyle/>
          <a:p>
            <a:fld id="{E8C8FEC0-6932-4161-8553-CC2AE157142F}" type="datetimeFigureOut">
              <a:rPr lang="en-GB" smtClean="0"/>
              <a:t>16/03/2015</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250388D6-2D95-49C3-9BC7-35867FE02310}" type="slidenum">
              <a:rPr lang="en-GB" smtClean="0"/>
              <a:t>‹#›</a:t>
            </a:fld>
            <a:endParaRPr lang="en-GB"/>
          </a:p>
        </p:txBody>
      </p:sp>
    </p:spTree>
    <p:extLst>
      <p:ext uri="{BB962C8B-B14F-4D97-AF65-F5344CB8AC3E}">
        <p14:creationId xmlns:p14="http://schemas.microsoft.com/office/powerpoint/2010/main" val="233700273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E8C8FEC0-6932-4161-8553-CC2AE157142F}" type="datetimeFigureOut">
              <a:rPr lang="en-GB" smtClean="0"/>
              <a:t>16/03/2015</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250388D6-2D95-49C3-9BC7-35867FE02310}" type="slidenum">
              <a:rPr lang="en-GB" smtClean="0"/>
              <a:t>‹#›</a:t>
            </a:fld>
            <a:endParaRPr lang="en-GB"/>
          </a:p>
        </p:txBody>
      </p:sp>
    </p:spTree>
    <p:extLst>
      <p:ext uri="{BB962C8B-B14F-4D97-AF65-F5344CB8AC3E}">
        <p14:creationId xmlns:p14="http://schemas.microsoft.com/office/powerpoint/2010/main" val="142710288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GB"/>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E8C8FEC0-6932-4161-8553-CC2AE157142F}" type="datetimeFigureOut">
              <a:rPr lang="en-GB" smtClean="0"/>
              <a:t>16/03/2015</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250388D6-2D95-49C3-9BC7-35867FE02310}" type="slidenum">
              <a:rPr lang="en-GB" smtClean="0"/>
              <a:t>‹#›</a:t>
            </a:fld>
            <a:endParaRPr lang="en-GB"/>
          </a:p>
        </p:txBody>
      </p:sp>
    </p:spTree>
    <p:extLst>
      <p:ext uri="{BB962C8B-B14F-4D97-AF65-F5344CB8AC3E}">
        <p14:creationId xmlns:p14="http://schemas.microsoft.com/office/powerpoint/2010/main" val="12973875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Date Placeholder 4"/>
          <p:cNvSpPr>
            <a:spLocks noGrp="1"/>
          </p:cNvSpPr>
          <p:nvPr>
            <p:ph type="dt" sz="half" idx="10"/>
          </p:nvPr>
        </p:nvSpPr>
        <p:spPr/>
        <p:txBody>
          <a:bodyPr/>
          <a:lstStyle/>
          <a:p>
            <a:fld id="{E8C8FEC0-6932-4161-8553-CC2AE157142F}" type="datetimeFigureOut">
              <a:rPr lang="en-GB" smtClean="0"/>
              <a:t>16/03/2015</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250388D6-2D95-49C3-9BC7-35867FE02310}" type="slidenum">
              <a:rPr lang="en-GB" smtClean="0"/>
              <a:t>‹#›</a:t>
            </a:fld>
            <a:endParaRPr lang="en-GB"/>
          </a:p>
        </p:txBody>
      </p:sp>
    </p:spTree>
    <p:extLst>
      <p:ext uri="{BB962C8B-B14F-4D97-AF65-F5344CB8AC3E}">
        <p14:creationId xmlns:p14="http://schemas.microsoft.com/office/powerpoint/2010/main" val="131672802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GB"/>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7" name="Date Placeholder 6"/>
          <p:cNvSpPr>
            <a:spLocks noGrp="1"/>
          </p:cNvSpPr>
          <p:nvPr>
            <p:ph type="dt" sz="half" idx="10"/>
          </p:nvPr>
        </p:nvSpPr>
        <p:spPr/>
        <p:txBody>
          <a:bodyPr/>
          <a:lstStyle/>
          <a:p>
            <a:fld id="{E8C8FEC0-6932-4161-8553-CC2AE157142F}" type="datetimeFigureOut">
              <a:rPr lang="en-GB" smtClean="0"/>
              <a:t>16/03/2015</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250388D6-2D95-49C3-9BC7-35867FE02310}" type="slidenum">
              <a:rPr lang="en-GB" smtClean="0"/>
              <a:t>‹#›</a:t>
            </a:fld>
            <a:endParaRPr lang="en-GB"/>
          </a:p>
        </p:txBody>
      </p:sp>
    </p:spTree>
    <p:extLst>
      <p:ext uri="{BB962C8B-B14F-4D97-AF65-F5344CB8AC3E}">
        <p14:creationId xmlns:p14="http://schemas.microsoft.com/office/powerpoint/2010/main" val="13721360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Date Placeholder 2"/>
          <p:cNvSpPr>
            <a:spLocks noGrp="1"/>
          </p:cNvSpPr>
          <p:nvPr>
            <p:ph type="dt" sz="half" idx="10"/>
          </p:nvPr>
        </p:nvSpPr>
        <p:spPr/>
        <p:txBody>
          <a:bodyPr/>
          <a:lstStyle/>
          <a:p>
            <a:fld id="{E8C8FEC0-6932-4161-8553-CC2AE157142F}" type="datetimeFigureOut">
              <a:rPr lang="en-GB" smtClean="0"/>
              <a:t>16/03/2015</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250388D6-2D95-49C3-9BC7-35867FE02310}" type="slidenum">
              <a:rPr lang="en-GB" smtClean="0"/>
              <a:t>‹#›</a:t>
            </a:fld>
            <a:endParaRPr lang="en-GB"/>
          </a:p>
        </p:txBody>
      </p:sp>
    </p:spTree>
    <p:extLst>
      <p:ext uri="{BB962C8B-B14F-4D97-AF65-F5344CB8AC3E}">
        <p14:creationId xmlns:p14="http://schemas.microsoft.com/office/powerpoint/2010/main" val="229121549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8C8FEC0-6932-4161-8553-CC2AE157142F}" type="datetimeFigureOut">
              <a:rPr lang="en-GB" smtClean="0"/>
              <a:t>16/03/2015</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250388D6-2D95-49C3-9BC7-35867FE02310}" type="slidenum">
              <a:rPr lang="en-GB" smtClean="0"/>
              <a:t>‹#›</a:t>
            </a:fld>
            <a:endParaRPr lang="en-GB"/>
          </a:p>
        </p:txBody>
      </p:sp>
    </p:spTree>
    <p:extLst>
      <p:ext uri="{BB962C8B-B14F-4D97-AF65-F5344CB8AC3E}">
        <p14:creationId xmlns:p14="http://schemas.microsoft.com/office/powerpoint/2010/main" val="243232026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GB"/>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E8C8FEC0-6932-4161-8553-CC2AE157142F}" type="datetimeFigureOut">
              <a:rPr lang="en-GB" smtClean="0"/>
              <a:t>16/03/2015</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250388D6-2D95-49C3-9BC7-35867FE02310}" type="slidenum">
              <a:rPr lang="en-GB" smtClean="0"/>
              <a:t>‹#›</a:t>
            </a:fld>
            <a:endParaRPr lang="en-GB"/>
          </a:p>
        </p:txBody>
      </p:sp>
    </p:spTree>
    <p:extLst>
      <p:ext uri="{BB962C8B-B14F-4D97-AF65-F5344CB8AC3E}">
        <p14:creationId xmlns:p14="http://schemas.microsoft.com/office/powerpoint/2010/main" val="318774128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GB"/>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E8C8FEC0-6932-4161-8553-CC2AE157142F}" type="datetimeFigureOut">
              <a:rPr lang="en-GB" smtClean="0"/>
              <a:t>16/03/2015</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250388D6-2D95-49C3-9BC7-35867FE02310}" type="slidenum">
              <a:rPr lang="en-GB" smtClean="0"/>
              <a:t>‹#›</a:t>
            </a:fld>
            <a:endParaRPr lang="en-GB"/>
          </a:p>
        </p:txBody>
      </p:sp>
    </p:spTree>
    <p:extLst>
      <p:ext uri="{BB962C8B-B14F-4D97-AF65-F5344CB8AC3E}">
        <p14:creationId xmlns:p14="http://schemas.microsoft.com/office/powerpoint/2010/main" val="79188133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E8C8FEC0-6932-4161-8553-CC2AE157142F}" type="datetimeFigureOut">
              <a:rPr lang="en-GB" smtClean="0"/>
              <a:t>16/03/2015</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250388D6-2D95-49C3-9BC7-35867FE02310}" type="slidenum">
              <a:rPr lang="en-GB" smtClean="0"/>
              <a:t>‹#›</a:t>
            </a:fld>
            <a:endParaRPr lang="en-GB"/>
          </a:p>
        </p:txBody>
      </p:sp>
    </p:spTree>
    <p:extLst>
      <p:ext uri="{BB962C8B-B14F-4D97-AF65-F5344CB8AC3E}">
        <p14:creationId xmlns:p14="http://schemas.microsoft.com/office/powerpoint/2010/main" val="238607062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GB"/>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E8C8FEC0-6932-4161-8553-CC2AE157142F}" type="datetimeFigureOut">
              <a:rPr lang="en-GB" smtClean="0"/>
              <a:t>16/03/2015</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250388D6-2D95-49C3-9BC7-35867FE02310}" type="slidenum">
              <a:rPr lang="en-GB" smtClean="0"/>
              <a:t>‹#›</a:t>
            </a:fld>
            <a:endParaRPr lang="en-GB"/>
          </a:p>
        </p:txBody>
      </p:sp>
    </p:spTree>
    <p:extLst>
      <p:ext uri="{BB962C8B-B14F-4D97-AF65-F5344CB8AC3E}">
        <p14:creationId xmlns:p14="http://schemas.microsoft.com/office/powerpoint/2010/main" val="249256390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GB"/>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8C8FEC0-6932-4161-8553-CC2AE157142F}" type="datetimeFigureOut">
              <a:rPr lang="en-GB" smtClean="0"/>
              <a:t>16/03/2015</a:t>
            </a:fld>
            <a:endParaRPr lang="en-GB"/>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50388D6-2D95-49C3-9BC7-35867FE02310}" type="slidenum">
              <a:rPr lang="en-GB" smtClean="0"/>
              <a:t>‹#›</a:t>
            </a:fld>
            <a:endParaRPr lang="en-GB"/>
          </a:p>
        </p:txBody>
      </p:sp>
    </p:spTree>
    <p:extLst>
      <p:ext uri="{BB962C8B-B14F-4D97-AF65-F5344CB8AC3E}">
        <p14:creationId xmlns:p14="http://schemas.microsoft.com/office/powerpoint/2010/main" val="85073268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GB" dirty="0" smtClean="0"/>
              <a:t>Faction in the Court of Henry 1540-47</a:t>
            </a:r>
            <a:endParaRPr lang="en-GB" dirty="0"/>
          </a:p>
        </p:txBody>
      </p:sp>
      <p:sp>
        <p:nvSpPr>
          <p:cNvPr id="3" name="Subtitle 2"/>
          <p:cNvSpPr>
            <a:spLocks noGrp="1"/>
          </p:cNvSpPr>
          <p:nvPr>
            <p:ph type="subTitle" idx="1"/>
          </p:nvPr>
        </p:nvSpPr>
        <p:spPr/>
        <p:txBody>
          <a:bodyPr/>
          <a:lstStyle/>
          <a:p>
            <a:endParaRPr lang="en-GB" dirty="0"/>
          </a:p>
        </p:txBody>
      </p:sp>
    </p:spTree>
    <p:extLst>
      <p:ext uri="{BB962C8B-B14F-4D97-AF65-F5344CB8AC3E}">
        <p14:creationId xmlns:p14="http://schemas.microsoft.com/office/powerpoint/2010/main" val="46964614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Debate</a:t>
            </a:r>
            <a:endParaRPr lang="en-GB" dirty="0"/>
          </a:p>
        </p:txBody>
      </p:sp>
      <p:sp>
        <p:nvSpPr>
          <p:cNvPr id="3" name="Content Placeholder 2"/>
          <p:cNvSpPr>
            <a:spLocks noGrp="1"/>
          </p:cNvSpPr>
          <p:nvPr>
            <p:ph idx="1"/>
          </p:nvPr>
        </p:nvSpPr>
        <p:spPr/>
        <p:txBody>
          <a:bodyPr>
            <a:normAutofit fontScale="92500" lnSpcReduction="20000"/>
          </a:bodyPr>
          <a:lstStyle/>
          <a:p>
            <a:r>
              <a:rPr lang="en-GB" dirty="0" smtClean="0"/>
              <a:t>Traditional view – L. B. Smith (1971) </a:t>
            </a:r>
            <a:r>
              <a:rPr lang="en-GB" i="1" dirty="0" smtClean="0"/>
              <a:t>Henry VIII, the mask of royalty:</a:t>
            </a:r>
          </a:p>
          <a:p>
            <a:pPr lvl="1"/>
            <a:r>
              <a:rPr lang="en-GB" i="1" dirty="0" smtClean="0"/>
              <a:t>Henry was the master, exploiting differences between the factions.</a:t>
            </a:r>
          </a:p>
          <a:p>
            <a:pPr lvl="1"/>
            <a:endParaRPr lang="en-GB" i="1" dirty="0"/>
          </a:p>
          <a:p>
            <a:r>
              <a:rPr lang="en-GB" dirty="0" smtClean="0"/>
              <a:t>Revisionist – Eric Ives (1979) </a:t>
            </a:r>
            <a:r>
              <a:rPr lang="en-GB" i="1" dirty="0" smtClean="0"/>
              <a:t>Faction in Tudor England:</a:t>
            </a:r>
          </a:p>
          <a:p>
            <a:pPr lvl="1"/>
            <a:r>
              <a:rPr lang="en-GB" i="1" dirty="0" smtClean="0"/>
              <a:t>Henry was their victim, swayed in random directions by whoever managed to secure his confidence at crucial moments, and often subsequently regretting the consequences.</a:t>
            </a:r>
            <a:endParaRPr lang="en-GB" dirty="0"/>
          </a:p>
        </p:txBody>
      </p:sp>
    </p:spTree>
    <p:extLst>
      <p:ext uri="{BB962C8B-B14F-4D97-AF65-F5344CB8AC3E}">
        <p14:creationId xmlns:p14="http://schemas.microsoft.com/office/powerpoint/2010/main" val="120331529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GB" dirty="0" smtClean="0"/>
              <a:t>Some episodes can be seen both ways</a:t>
            </a:r>
            <a:endParaRPr lang="en-GB" dirty="0"/>
          </a:p>
        </p:txBody>
      </p:sp>
      <p:sp>
        <p:nvSpPr>
          <p:cNvPr id="3" name="Content Placeholder 2"/>
          <p:cNvSpPr>
            <a:spLocks noGrp="1"/>
          </p:cNvSpPr>
          <p:nvPr>
            <p:ph idx="1"/>
          </p:nvPr>
        </p:nvSpPr>
        <p:spPr/>
        <p:txBody>
          <a:bodyPr>
            <a:normAutofit fontScale="92500" lnSpcReduction="10000"/>
          </a:bodyPr>
          <a:lstStyle/>
          <a:p>
            <a:r>
              <a:rPr lang="en-GB" dirty="0" smtClean="0"/>
              <a:t>1543 – Cranmer (</a:t>
            </a:r>
            <a:r>
              <a:rPr lang="en-GB" dirty="0" err="1" smtClean="0"/>
              <a:t>Prebendary</a:t>
            </a:r>
            <a:r>
              <a:rPr lang="en-GB" dirty="0" smtClean="0"/>
              <a:t> plot)</a:t>
            </a:r>
          </a:p>
          <a:p>
            <a:r>
              <a:rPr lang="en-GB" dirty="0" smtClean="0"/>
              <a:t>1544 – </a:t>
            </a:r>
            <a:r>
              <a:rPr lang="en-GB" dirty="0" err="1" smtClean="0"/>
              <a:t>Germayne</a:t>
            </a:r>
            <a:r>
              <a:rPr lang="en-GB" dirty="0" smtClean="0"/>
              <a:t> Gardiner</a:t>
            </a:r>
          </a:p>
          <a:p>
            <a:r>
              <a:rPr lang="en-GB" dirty="0" smtClean="0"/>
              <a:t>1546 – Catherine Parr</a:t>
            </a:r>
          </a:p>
          <a:p>
            <a:r>
              <a:rPr lang="en-GB" dirty="0" smtClean="0"/>
              <a:t>Could be seen as subtle manoeuvres by Henry to assert his mastery over both parties….</a:t>
            </a:r>
          </a:p>
          <a:p>
            <a:r>
              <a:rPr lang="en-GB" dirty="0" smtClean="0"/>
              <a:t>Or it could </a:t>
            </a:r>
            <a:r>
              <a:rPr lang="en-GB" dirty="0" smtClean="0"/>
              <a:t>be seen as irresponsible and irrational </a:t>
            </a:r>
            <a:r>
              <a:rPr lang="en-GB" dirty="0" smtClean="0"/>
              <a:t>actions </a:t>
            </a:r>
            <a:r>
              <a:rPr lang="en-GB" dirty="0" smtClean="0"/>
              <a:t>of an aging man of declining mental abilities too easily influenced by whoever managed to gain his ear at a particular moment.</a:t>
            </a:r>
            <a:endParaRPr lang="en-GB" dirty="0"/>
          </a:p>
        </p:txBody>
      </p:sp>
    </p:spTree>
    <p:extLst>
      <p:ext uri="{BB962C8B-B14F-4D97-AF65-F5344CB8AC3E}">
        <p14:creationId xmlns:p14="http://schemas.microsoft.com/office/powerpoint/2010/main" val="415227843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a:p>
        </p:txBody>
      </p:sp>
      <p:sp>
        <p:nvSpPr>
          <p:cNvPr id="3" name="Content Placeholder 2"/>
          <p:cNvSpPr>
            <a:spLocks noGrp="1"/>
          </p:cNvSpPr>
          <p:nvPr>
            <p:ph idx="1"/>
          </p:nvPr>
        </p:nvSpPr>
        <p:spPr/>
        <p:txBody>
          <a:bodyPr>
            <a:normAutofit fontScale="92500" lnSpcReduction="20000"/>
          </a:bodyPr>
          <a:lstStyle/>
          <a:p>
            <a:r>
              <a:rPr lang="en-GB" dirty="0" smtClean="0"/>
              <a:t>But neither the executions of Anne Boleyn (1536) or Thomas Cromwell (1540) suggest that Henry was in effective control of the situation.</a:t>
            </a:r>
          </a:p>
          <a:p>
            <a:r>
              <a:rPr lang="en-GB" dirty="0" smtClean="0"/>
              <a:t>In allowing them to go to the scaffold, Henry seems to have been unduly influenced by their enemies, and in the case of the latter at least, he lived to regret it.</a:t>
            </a:r>
          </a:p>
          <a:p>
            <a:r>
              <a:rPr lang="en-GB" dirty="0" smtClean="0"/>
              <a:t>Difficult to imagine that Henry recovered a level of control in the 1540s when he was clearly in physical and mental decline, that he didn’t have in the 1530s</a:t>
            </a:r>
            <a:r>
              <a:rPr lang="en-GB" dirty="0" smtClean="0"/>
              <a:t>….</a:t>
            </a:r>
            <a:endParaRPr lang="en-GB" dirty="0" smtClean="0"/>
          </a:p>
        </p:txBody>
      </p:sp>
    </p:spTree>
    <p:extLst>
      <p:ext uri="{BB962C8B-B14F-4D97-AF65-F5344CB8AC3E}">
        <p14:creationId xmlns:p14="http://schemas.microsoft.com/office/powerpoint/2010/main" val="167854205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a:p>
        </p:txBody>
      </p:sp>
      <p:sp>
        <p:nvSpPr>
          <p:cNvPr id="3" name="Content Placeholder 2"/>
          <p:cNvSpPr>
            <a:spLocks noGrp="1"/>
          </p:cNvSpPr>
          <p:nvPr>
            <p:ph idx="1"/>
          </p:nvPr>
        </p:nvSpPr>
        <p:spPr/>
        <p:txBody>
          <a:bodyPr>
            <a:normAutofit fontScale="85000" lnSpcReduction="20000"/>
          </a:bodyPr>
          <a:lstStyle/>
          <a:p>
            <a:r>
              <a:rPr lang="en-GB" dirty="0"/>
              <a:t>On the other hand… </a:t>
            </a:r>
            <a:r>
              <a:rPr lang="en-GB" dirty="0" smtClean="0"/>
              <a:t>The </a:t>
            </a:r>
            <a:r>
              <a:rPr lang="en-GB" dirty="0"/>
              <a:t>situation is less dangerous for the absence of Cromwell…</a:t>
            </a:r>
          </a:p>
          <a:p>
            <a:r>
              <a:rPr lang="en-GB" dirty="0" smtClean="0"/>
              <a:t>After the executions of Thomas Culpepper, Francis </a:t>
            </a:r>
            <a:r>
              <a:rPr lang="en-GB" dirty="0" err="1" smtClean="0"/>
              <a:t>Dereham</a:t>
            </a:r>
            <a:r>
              <a:rPr lang="en-GB" dirty="0" smtClean="0"/>
              <a:t> and Catherine Howard, the </a:t>
            </a:r>
            <a:r>
              <a:rPr lang="en-GB" dirty="0" err="1" smtClean="0"/>
              <a:t>kingllings</a:t>
            </a:r>
            <a:r>
              <a:rPr lang="en-GB" dirty="0" smtClean="0"/>
              <a:t> stopped.</a:t>
            </a:r>
          </a:p>
          <a:p>
            <a:r>
              <a:rPr lang="en-GB" dirty="0"/>
              <a:t>Factions fighting in the 1540s was not as deadly as it had been under Cromwell – Cranmer, Gardiner and Henry’s wife were all accused of capital crimes but none were executed</a:t>
            </a:r>
            <a:r>
              <a:rPr lang="en-GB" dirty="0" smtClean="0"/>
              <a:t>.</a:t>
            </a:r>
          </a:p>
          <a:p>
            <a:r>
              <a:rPr lang="en-GB" dirty="0"/>
              <a:t>The sting had gone out of faction fighting…suggesting that Henry was able to </a:t>
            </a:r>
            <a:r>
              <a:rPr lang="en-GB" dirty="0" smtClean="0"/>
              <a:t>assert his authority and play one off against the other…</a:t>
            </a:r>
            <a:endParaRPr lang="en-GB" dirty="0"/>
          </a:p>
          <a:p>
            <a:endParaRPr lang="en-GB" dirty="0"/>
          </a:p>
          <a:p>
            <a:endParaRPr lang="en-GB" dirty="0"/>
          </a:p>
        </p:txBody>
      </p:sp>
    </p:spTree>
    <p:extLst>
      <p:ext uri="{BB962C8B-B14F-4D97-AF65-F5344CB8AC3E}">
        <p14:creationId xmlns:p14="http://schemas.microsoft.com/office/powerpoint/2010/main" val="275385137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a:p>
        </p:txBody>
      </p:sp>
      <p:sp>
        <p:nvSpPr>
          <p:cNvPr id="3" name="Content Placeholder 2"/>
          <p:cNvSpPr>
            <a:spLocks noGrp="1"/>
          </p:cNvSpPr>
          <p:nvPr>
            <p:ph idx="1"/>
          </p:nvPr>
        </p:nvSpPr>
        <p:spPr/>
        <p:txBody>
          <a:bodyPr>
            <a:normAutofit fontScale="85000" lnSpcReduction="10000"/>
          </a:bodyPr>
          <a:lstStyle/>
          <a:p>
            <a:r>
              <a:rPr lang="en-GB" dirty="0" smtClean="0"/>
              <a:t>In the end he sided with the Reformers of the Privy Chamber….</a:t>
            </a:r>
          </a:p>
          <a:p>
            <a:r>
              <a:rPr lang="en-GB" dirty="0" smtClean="0"/>
              <a:t>Or did he…</a:t>
            </a:r>
          </a:p>
          <a:p>
            <a:r>
              <a:rPr lang="en-GB" dirty="0" smtClean="0"/>
              <a:t>He must have been their virtual prisoner by the end…</a:t>
            </a:r>
          </a:p>
          <a:p>
            <a:r>
              <a:rPr lang="en-GB" dirty="0" smtClean="0"/>
              <a:t>They had possession of the Dry Stamp</a:t>
            </a:r>
          </a:p>
          <a:p>
            <a:r>
              <a:rPr lang="en-GB" dirty="0" smtClean="0"/>
              <a:t>William Paget, the King’s Secretary controlled access to the king.</a:t>
            </a:r>
          </a:p>
          <a:p>
            <a:r>
              <a:rPr lang="en-GB" dirty="0" smtClean="0"/>
              <a:t>Hertford and his allies were clearly able to influence the writing of the will and then to further adapt it when Henry was too ill to know.</a:t>
            </a:r>
            <a:endParaRPr lang="en-GB" dirty="0"/>
          </a:p>
        </p:txBody>
      </p:sp>
    </p:spTree>
    <p:extLst>
      <p:ext uri="{BB962C8B-B14F-4D97-AF65-F5344CB8AC3E}">
        <p14:creationId xmlns:p14="http://schemas.microsoft.com/office/powerpoint/2010/main" val="3246469478"/>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20</TotalTime>
  <Words>407</Words>
  <Application>Microsoft Office PowerPoint</Application>
  <PresentationFormat>On-screen Show (4:3)</PresentationFormat>
  <Paragraphs>26</Paragraphs>
  <Slides>6</Slides>
  <Notes>0</Notes>
  <HiddenSlides>0</HiddenSlides>
  <MMClips>0</MMClips>
  <ScaleCrop>false</ScaleCrop>
  <HeadingPairs>
    <vt:vector size="4" baseType="variant">
      <vt:variant>
        <vt:lpstr>Theme</vt:lpstr>
      </vt:variant>
      <vt:variant>
        <vt:i4>1</vt:i4>
      </vt:variant>
      <vt:variant>
        <vt:lpstr>Slide Titles</vt:lpstr>
      </vt:variant>
      <vt:variant>
        <vt:i4>6</vt:i4>
      </vt:variant>
    </vt:vector>
  </HeadingPairs>
  <TitlesOfParts>
    <vt:vector size="7" baseType="lpstr">
      <vt:lpstr>Office Theme</vt:lpstr>
      <vt:lpstr>Faction in the Court of Henry 1540-47</vt:lpstr>
      <vt:lpstr>Debate</vt:lpstr>
      <vt:lpstr>Some episodes can be seen both ways</vt:lpstr>
      <vt:lpstr>PowerPoint Presentation</vt:lpstr>
      <vt:lpstr>PowerPoint Presentation</vt:lpstr>
      <vt:lpstr>PowerPoint Presentation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Faction in the Court of Henry 1540-47</dc:title>
  <dc:creator>S.Matthews</dc:creator>
  <cp:lastModifiedBy>S.Matthews</cp:lastModifiedBy>
  <cp:revision>3</cp:revision>
  <cp:lastPrinted>2015-03-16T19:11:10Z</cp:lastPrinted>
  <dcterms:created xsi:type="dcterms:W3CDTF">2015-03-16T18:49:09Z</dcterms:created>
  <dcterms:modified xsi:type="dcterms:W3CDTF">2015-03-16T19:12:25Z</dcterms:modified>
</cp:coreProperties>
</file>