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62" r:id="rId3"/>
    <p:sldId id="274" r:id="rId4"/>
    <p:sldId id="273" r:id="rId5"/>
    <p:sldId id="257" r:id="rId6"/>
    <p:sldId id="269" r:id="rId7"/>
    <p:sldId id="258" r:id="rId8"/>
    <p:sldId id="270" r:id="rId9"/>
    <p:sldId id="263" r:id="rId10"/>
    <p:sldId id="264" r:id="rId11"/>
    <p:sldId id="265" r:id="rId12"/>
    <p:sldId id="259" r:id="rId13"/>
    <p:sldId id="260" r:id="rId14"/>
    <p:sldId id="261" r:id="rId15"/>
    <p:sldId id="276" r:id="rId16"/>
    <p:sldId id="266" r:id="rId17"/>
    <p:sldId id="278" r:id="rId18"/>
    <p:sldId id="279" r:id="rId19"/>
    <p:sldId id="267" r:id="rId20"/>
    <p:sldId id="280" r:id="rId21"/>
    <p:sldId id="268" r:id="rId22"/>
    <p:sldId id="275" r:id="rId23"/>
    <p:sldId id="277" r:id="rId24"/>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5" d="100"/>
          <a:sy n="75" d="100"/>
        </p:scale>
        <p:origin x="-1752" y="-112"/>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28529111"/>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1638300"/>
            <a:ext cx="10464800" cy="3302000"/>
          </a:xfrm>
          <a:prstGeom prst="rect">
            <a:avLst/>
          </a:prstGeom>
        </p:spPr>
        <p:txBody>
          <a:bodyPr anchor="b"/>
          <a:lstStyle/>
          <a:p>
            <a:pPr lvl="0">
              <a:defRPr sz="1800"/>
            </a:pPr>
            <a:r>
              <a:rPr sz="8000"/>
              <a:t>Title Text</a:t>
            </a:r>
          </a:p>
        </p:txBody>
      </p:sp>
      <p:sp>
        <p:nvSpPr>
          <p:cNvPr id="6" name="Shape 6"/>
          <p:cNvSpPr>
            <a:spLocks noGrp="1"/>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8" name="Shape 8"/>
          <p:cNvSpPr>
            <a:spLocks noGrp="1"/>
          </p:cNvSpPr>
          <p:nvPr>
            <p:ph type="title"/>
          </p:nvPr>
        </p:nvSpPr>
        <p:spPr>
          <a:xfrm>
            <a:off x="1270000" y="6718300"/>
            <a:ext cx="10464800" cy="1422400"/>
          </a:xfrm>
          <a:prstGeom prst="rect">
            <a:avLst/>
          </a:prstGeom>
        </p:spPr>
        <p:txBody>
          <a:bodyPr anchor="b"/>
          <a:lstStyle/>
          <a:p>
            <a:pPr lvl="0">
              <a:defRPr sz="1800"/>
            </a:pPr>
            <a:r>
              <a:rPr sz="8000"/>
              <a:t>Title Text</a:t>
            </a:r>
          </a:p>
        </p:txBody>
      </p:sp>
      <p:sp>
        <p:nvSpPr>
          <p:cNvPr id="9" name="Shape 9"/>
          <p:cNvSpPr>
            <a:spLocks noGrp="1"/>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3" name="Shape 13"/>
          <p:cNvSpPr>
            <a:spLocks noGrp="1"/>
          </p:cNvSpPr>
          <p:nvPr>
            <p:ph type="title"/>
          </p:nvPr>
        </p:nvSpPr>
        <p:spPr>
          <a:xfrm>
            <a:off x="952500" y="635000"/>
            <a:ext cx="5334000" cy="3987800"/>
          </a:xfrm>
          <a:prstGeom prst="rect">
            <a:avLst/>
          </a:prstGeom>
        </p:spPr>
        <p:txBody>
          <a:bodyPr anchor="b"/>
          <a:lstStyle>
            <a:lvl1pPr>
              <a:defRPr sz="6000"/>
            </a:lvl1pPr>
          </a:lstStyle>
          <a:p>
            <a:pPr lvl="0">
              <a:defRPr sz="1800"/>
            </a:pPr>
            <a:r>
              <a:rPr sz="6000"/>
              <a:t>Title Text</a:t>
            </a:r>
          </a:p>
        </p:txBody>
      </p:sp>
      <p:sp>
        <p:nvSpPr>
          <p:cNvPr id="14" name="Shape 14"/>
          <p:cNvSpPr>
            <a:spLocks noGrp="1"/>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8000"/>
              <a:t>Title Text</a:t>
            </a: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Title Text</a:t>
            </a:r>
          </a:p>
        </p:txBody>
      </p:sp>
      <p:sp>
        <p:nvSpPr>
          <p:cNvPr id="19" name="Shape 19"/>
          <p:cNvSpPr>
            <a:spLocks noGrp="1"/>
          </p:cNvSpPr>
          <p:nvPr>
            <p:ph type="body" idx="1"/>
          </p:nvPr>
        </p:nvSpPr>
        <p:spPr>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Title Text</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pPr lvl="0">
              <a:defRPr sz="1800"/>
            </a:pPr>
            <a:r>
              <a:rPr sz="8000"/>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xmlns:p14="http://schemas.microsoft.com/office/powerpoint/2010/main" spd="med"/>
  <p:txStyles>
    <p:titleStyle>
      <a:lvl1pPr algn="ctr" defTabSz="584200">
        <a:defRPr sz="8000">
          <a:latin typeface="+mn-lt"/>
          <a:ea typeface="+mn-ea"/>
          <a:cs typeface="+mn-cs"/>
          <a:sym typeface="Helvetica Light"/>
        </a:defRPr>
      </a:lvl1pPr>
      <a:lvl2pPr indent="228600" algn="ctr" defTabSz="584200">
        <a:defRPr sz="8000">
          <a:latin typeface="+mn-lt"/>
          <a:ea typeface="+mn-ea"/>
          <a:cs typeface="+mn-cs"/>
          <a:sym typeface="Helvetica Light"/>
        </a:defRPr>
      </a:lvl2pPr>
      <a:lvl3pPr indent="457200" algn="ctr" defTabSz="584200">
        <a:defRPr sz="8000">
          <a:latin typeface="+mn-lt"/>
          <a:ea typeface="+mn-ea"/>
          <a:cs typeface="+mn-cs"/>
          <a:sym typeface="Helvetica Light"/>
        </a:defRPr>
      </a:lvl3pPr>
      <a:lvl4pPr indent="685800" algn="ctr" defTabSz="584200">
        <a:defRPr sz="8000">
          <a:latin typeface="+mn-lt"/>
          <a:ea typeface="+mn-ea"/>
          <a:cs typeface="+mn-cs"/>
          <a:sym typeface="Helvetica Light"/>
        </a:defRPr>
      </a:lvl4pPr>
      <a:lvl5pPr indent="914400" algn="ctr" defTabSz="584200">
        <a:defRPr sz="8000">
          <a:latin typeface="+mn-lt"/>
          <a:ea typeface="+mn-ea"/>
          <a:cs typeface="+mn-cs"/>
          <a:sym typeface="Helvetica Light"/>
        </a:defRPr>
      </a:lvl5pPr>
      <a:lvl6pPr indent="1143000" algn="ctr" defTabSz="584200">
        <a:defRPr sz="8000">
          <a:latin typeface="+mn-lt"/>
          <a:ea typeface="+mn-ea"/>
          <a:cs typeface="+mn-cs"/>
          <a:sym typeface="Helvetica Light"/>
        </a:defRPr>
      </a:lvl6pPr>
      <a:lvl7pPr indent="1371600" algn="ctr" defTabSz="584200">
        <a:defRPr sz="8000">
          <a:latin typeface="+mn-lt"/>
          <a:ea typeface="+mn-ea"/>
          <a:cs typeface="+mn-cs"/>
          <a:sym typeface="Helvetica Light"/>
        </a:defRPr>
      </a:lvl7pPr>
      <a:lvl8pPr indent="1600200" algn="ctr" defTabSz="584200">
        <a:defRPr sz="8000">
          <a:latin typeface="+mn-lt"/>
          <a:ea typeface="+mn-ea"/>
          <a:cs typeface="+mn-cs"/>
          <a:sym typeface="Helvetica Light"/>
        </a:defRPr>
      </a:lvl8pPr>
      <a:lvl9pPr indent="1828800" algn="ctr" defTabSz="584200">
        <a:defRPr sz="8000">
          <a:latin typeface="+mn-lt"/>
          <a:ea typeface="+mn-ea"/>
          <a:cs typeface="+mn-cs"/>
          <a:sym typeface="Helvetica Light"/>
        </a:defRPr>
      </a:lvl9pPr>
    </p:titleStyle>
    <p:bodyStyle>
      <a:lvl1pPr marL="444500" indent="-444500" defTabSz="584200">
        <a:spcBef>
          <a:spcPts val="4200"/>
        </a:spcBef>
        <a:buSzPct val="75000"/>
        <a:buChar char="•"/>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marL="1333500" indent="-444500" defTabSz="584200">
        <a:spcBef>
          <a:spcPts val="4200"/>
        </a:spcBef>
        <a:buSzPct val="75000"/>
        <a:buChar char="•"/>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vl6pPr marL="2667000" indent="-444500" defTabSz="584200">
        <a:spcBef>
          <a:spcPts val="4200"/>
        </a:spcBef>
        <a:buSzPct val="75000"/>
        <a:buChar char="•"/>
        <a:defRPr sz="3600">
          <a:latin typeface="+mn-lt"/>
          <a:ea typeface="+mn-ea"/>
          <a:cs typeface="+mn-cs"/>
          <a:sym typeface="Helvetica Light"/>
        </a:defRPr>
      </a:lvl6pPr>
      <a:lvl7pPr marL="3111500" indent="-444500" defTabSz="584200">
        <a:spcBef>
          <a:spcPts val="4200"/>
        </a:spcBef>
        <a:buSzPct val="75000"/>
        <a:buChar char="•"/>
        <a:defRPr sz="3600">
          <a:latin typeface="+mn-lt"/>
          <a:ea typeface="+mn-ea"/>
          <a:cs typeface="+mn-cs"/>
          <a:sym typeface="Helvetica Light"/>
        </a:defRPr>
      </a:lvl7pPr>
      <a:lvl8pPr marL="3556000" indent="-444500" defTabSz="584200">
        <a:spcBef>
          <a:spcPts val="4200"/>
        </a:spcBef>
        <a:buSzPct val="75000"/>
        <a:buChar char="•"/>
        <a:defRPr sz="3600">
          <a:latin typeface="+mn-lt"/>
          <a:ea typeface="+mn-ea"/>
          <a:cs typeface="+mn-cs"/>
          <a:sym typeface="Helvetica Light"/>
        </a:defRPr>
      </a:lvl8pPr>
      <a:lvl9pPr marL="4000500" indent="-444500" defTabSz="584200">
        <a:spcBef>
          <a:spcPts val="4200"/>
        </a:spcBef>
        <a:buSzPct val="75000"/>
        <a:buChar char="•"/>
        <a:defRPr sz="3600">
          <a:latin typeface="+mn-lt"/>
          <a:ea typeface="+mn-ea"/>
          <a:cs typeface="+mn-cs"/>
          <a:sym typeface="Helvetica Light"/>
        </a:defRPr>
      </a:lvl9pPr>
    </p:bodyStyle>
    <p:otherStyle>
      <a:lvl1pPr algn="ctr" defTabSz="584200">
        <a:defRPr>
          <a:solidFill>
            <a:schemeClr val="tx1"/>
          </a:solidFill>
          <a:latin typeface="+mn-lt"/>
          <a:ea typeface="+mn-ea"/>
          <a:cs typeface="+mn-cs"/>
          <a:sym typeface="Helvetica Light"/>
        </a:defRPr>
      </a:lvl1pPr>
      <a:lvl2pPr indent="228600" algn="ctr" defTabSz="584200">
        <a:defRPr>
          <a:solidFill>
            <a:schemeClr val="tx1"/>
          </a:solidFill>
          <a:latin typeface="+mn-lt"/>
          <a:ea typeface="+mn-ea"/>
          <a:cs typeface="+mn-cs"/>
          <a:sym typeface="Helvetica Light"/>
        </a:defRPr>
      </a:lvl2pPr>
      <a:lvl3pPr indent="457200" algn="ctr" defTabSz="584200">
        <a:defRPr>
          <a:solidFill>
            <a:schemeClr val="tx1"/>
          </a:solidFill>
          <a:latin typeface="+mn-lt"/>
          <a:ea typeface="+mn-ea"/>
          <a:cs typeface="+mn-cs"/>
          <a:sym typeface="Helvetica Light"/>
        </a:defRPr>
      </a:lvl3pPr>
      <a:lvl4pPr indent="685800" algn="ctr" defTabSz="584200">
        <a:defRPr>
          <a:solidFill>
            <a:schemeClr val="tx1"/>
          </a:solidFill>
          <a:latin typeface="+mn-lt"/>
          <a:ea typeface="+mn-ea"/>
          <a:cs typeface="+mn-cs"/>
          <a:sym typeface="Helvetica Light"/>
        </a:defRPr>
      </a:lvl4pPr>
      <a:lvl5pPr indent="914400" algn="ctr" defTabSz="584200">
        <a:defRPr>
          <a:solidFill>
            <a:schemeClr val="tx1"/>
          </a:solidFill>
          <a:latin typeface="+mn-lt"/>
          <a:ea typeface="+mn-ea"/>
          <a:cs typeface="+mn-cs"/>
          <a:sym typeface="Helvetica Light"/>
        </a:defRPr>
      </a:lvl5pPr>
      <a:lvl6pPr indent="1143000" algn="ctr" defTabSz="584200">
        <a:defRPr>
          <a:solidFill>
            <a:schemeClr val="tx1"/>
          </a:solidFill>
          <a:latin typeface="+mn-lt"/>
          <a:ea typeface="+mn-ea"/>
          <a:cs typeface="+mn-cs"/>
          <a:sym typeface="Helvetica Light"/>
        </a:defRPr>
      </a:lvl6pPr>
      <a:lvl7pPr indent="1371600" algn="ctr" defTabSz="584200">
        <a:defRPr>
          <a:solidFill>
            <a:schemeClr val="tx1"/>
          </a:solidFill>
          <a:latin typeface="+mn-lt"/>
          <a:ea typeface="+mn-ea"/>
          <a:cs typeface="+mn-cs"/>
          <a:sym typeface="Helvetica Light"/>
        </a:defRPr>
      </a:lvl7pPr>
      <a:lvl8pPr indent="1600200" algn="ctr" defTabSz="584200">
        <a:defRPr>
          <a:solidFill>
            <a:schemeClr val="tx1"/>
          </a:solidFill>
          <a:latin typeface="+mn-lt"/>
          <a:ea typeface="+mn-ea"/>
          <a:cs typeface="+mn-cs"/>
          <a:sym typeface="Helvetica Light"/>
        </a:defRPr>
      </a:lvl8pPr>
      <a:lvl9pPr indent="1828800" algn="ctr" defTabSz="584200">
        <a:defRPr>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www.luminarium.org/encyclopedia/aske.htm" TargetMode="External"/><Relationship Id="rId4" Type="http://schemas.openxmlformats.org/officeDocument/2006/relationships/hyperlink" Target="http://www.luminarium.org/encyclopedia/thomashoward2.htm" TargetMode="External"/><Relationship Id="rId1" Type="http://schemas.openxmlformats.org/officeDocument/2006/relationships/slideLayout" Target="../slideLayouts/slideLayout6.xml"/><Relationship Id="rId2" Type="http://schemas.openxmlformats.org/officeDocument/2006/relationships/hyperlink" Target="http://www.luminarium.org/encyclopedia/pilgrimagegrace.ht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hape 32"/>
          <p:cNvSpPr>
            <a:spLocks noGrp="1"/>
          </p:cNvSpPr>
          <p:nvPr>
            <p:ph type="title"/>
          </p:nvPr>
        </p:nvSpPr>
        <p:spPr>
          <a:xfrm>
            <a:off x="846666" y="1638300"/>
            <a:ext cx="4409580" cy="3302000"/>
          </a:xfrm>
          <a:prstGeom prst="rect">
            <a:avLst/>
          </a:prstGeom>
        </p:spPr>
        <p:txBody>
          <a:bodyPr/>
          <a:lstStyle>
            <a:lvl1pPr defTabSz="514095">
              <a:defRPr sz="7040"/>
            </a:lvl1pPr>
          </a:lstStyle>
          <a:p>
            <a:pPr lvl="0">
              <a:defRPr sz="1800"/>
            </a:pPr>
            <a:r>
              <a:rPr sz="7040" dirty="0"/>
              <a:t>The Pilgrimage of Grace</a:t>
            </a:r>
          </a:p>
        </p:txBody>
      </p:sp>
      <p:sp>
        <p:nvSpPr>
          <p:cNvPr id="33" name="Shape 33"/>
          <p:cNvSpPr>
            <a:spLocks noGrp="1"/>
          </p:cNvSpPr>
          <p:nvPr>
            <p:ph type="body" idx="1"/>
          </p:nvPr>
        </p:nvSpPr>
        <p:spPr>
          <a:xfrm>
            <a:off x="474133" y="5029199"/>
            <a:ext cx="5205446" cy="4030133"/>
          </a:xfrm>
          <a:prstGeom prst="rect">
            <a:avLst/>
          </a:prstGeom>
        </p:spPr>
        <p:txBody>
          <a:bodyPr>
            <a:normAutofit/>
          </a:bodyPr>
          <a:lstStyle/>
          <a:p>
            <a:pPr lvl="0" defTabSz="414781">
              <a:defRPr sz="1800"/>
            </a:pPr>
            <a:r>
              <a:rPr sz="3000" dirty="0"/>
              <a:t>Why did the Pilgrimage arise?</a:t>
            </a:r>
          </a:p>
          <a:p>
            <a:pPr lvl="0" defTabSz="414781">
              <a:defRPr sz="1800"/>
            </a:pPr>
            <a:r>
              <a:rPr sz="3000" dirty="0" smtClean="0"/>
              <a:t>What </a:t>
            </a:r>
            <a:r>
              <a:rPr sz="3000" dirty="0"/>
              <a:t>were the outcomes?</a:t>
            </a:r>
          </a:p>
        </p:txBody>
      </p:sp>
      <p:pic>
        <p:nvPicPr>
          <p:cNvPr id="34" name="pilgrimage-of-grace-banner.jpg"/>
          <p:cNvPicPr/>
          <p:nvPr/>
        </p:nvPicPr>
        <p:blipFill>
          <a:blip r:embed="rId2">
            <a:extLst/>
          </a:blip>
          <a:stretch>
            <a:fillRect/>
          </a:stretch>
        </p:blipFill>
        <p:spPr>
          <a:xfrm>
            <a:off x="6121033" y="1512519"/>
            <a:ext cx="6661916" cy="7280783"/>
          </a:xfrm>
          <a:prstGeom prst="rect">
            <a:avLst/>
          </a:prstGeom>
          <a:ln w="12700">
            <a:miter lim="400000"/>
          </a:ln>
        </p:spPr>
      </p:pic>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a:spLocks noGrp="1"/>
          </p:cNvSpPr>
          <p:nvPr>
            <p:ph type="title"/>
          </p:nvPr>
        </p:nvSpPr>
        <p:spPr>
          <a:xfrm>
            <a:off x="952500" y="444500"/>
            <a:ext cx="11099800" cy="469900"/>
          </a:xfrm>
          <a:prstGeom prst="rect">
            <a:avLst/>
          </a:prstGeom>
        </p:spPr>
        <p:txBody>
          <a:bodyPr>
            <a:normAutofit fontScale="90000"/>
          </a:bodyPr>
          <a:lstStyle/>
          <a:p>
            <a:pPr lvl="0">
              <a:defRPr sz="1800"/>
            </a:pPr>
            <a:r>
              <a:rPr lang="en-GB" sz="4000" b="1" dirty="0" smtClean="0"/>
              <a:t>Debate</a:t>
            </a:r>
            <a:endParaRPr sz="4000" b="1" dirty="0"/>
          </a:p>
        </p:txBody>
      </p:sp>
      <p:sp>
        <p:nvSpPr>
          <p:cNvPr id="54" name="Shape 54"/>
          <p:cNvSpPr>
            <a:spLocks noGrp="1"/>
          </p:cNvSpPr>
          <p:nvPr>
            <p:ph type="body" idx="1"/>
          </p:nvPr>
        </p:nvSpPr>
        <p:spPr>
          <a:xfrm>
            <a:off x="372533" y="1083733"/>
            <a:ext cx="12039600" cy="7806267"/>
          </a:xfrm>
          <a:prstGeom prst="rect">
            <a:avLst/>
          </a:prstGeom>
        </p:spPr>
        <p:txBody>
          <a:bodyPr>
            <a:normAutofit fontScale="92500" lnSpcReduction="10000"/>
          </a:bodyPr>
          <a:lstStyle/>
          <a:p>
            <a:pPr marL="0" lvl="0" indent="0" defTabSz="461518">
              <a:spcBef>
                <a:spcPts val="3300"/>
              </a:spcBef>
              <a:buNone/>
              <a:defRPr sz="1800"/>
            </a:pPr>
            <a:r>
              <a:rPr lang="en-GB" sz="2844" dirty="0" smtClean="0"/>
              <a:t>The debate about the Pilgrimage of Grace concerns its motivation and its leadership.  Was it driven by religious or secular (i.e. political/economic) concerns? Was it planned and orchestrated by Lords Hussey and Darcy, the defeated members of the </a:t>
            </a:r>
            <a:r>
              <a:rPr lang="en-GB" sz="2844" dirty="0" err="1" smtClean="0"/>
              <a:t>Aragonese</a:t>
            </a:r>
            <a:r>
              <a:rPr lang="en-GB" sz="2844" dirty="0" smtClean="0"/>
              <a:t> faction or was it a spontaneous, popular uprising?</a:t>
            </a:r>
            <a:endParaRPr lang="en-GB" sz="2844" dirty="0" smtClean="0"/>
          </a:p>
          <a:p>
            <a:pPr marL="351155" lvl="0" indent="-351155" defTabSz="461518">
              <a:spcBef>
                <a:spcPts val="3300"/>
              </a:spcBef>
              <a:defRPr sz="1800"/>
            </a:pPr>
            <a:r>
              <a:rPr sz="2844" dirty="0" smtClean="0"/>
              <a:t>Geoffrey </a:t>
            </a:r>
            <a:r>
              <a:rPr sz="2844" dirty="0"/>
              <a:t>Elton (1983) - The protest was essentially religious and political, led by the defeated Aragonese faction at court; and in support of this he pointed to the key roles played by Lords Darcy and Hussey who had been supporters of Catherine.</a:t>
            </a:r>
          </a:p>
          <a:p>
            <a:pPr marL="351155" lvl="0" indent="-351155" defTabSz="461518">
              <a:spcBef>
                <a:spcPts val="3300"/>
              </a:spcBef>
              <a:defRPr sz="1800"/>
            </a:pPr>
            <a:r>
              <a:rPr sz="2844" dirty="0"/>
              <a:t>Stephen Gunn (1989) - Hussey lacked the necessary political clout to have orchestrated such a rebellion; the key role was played by the yeomen and tradespeople, followed by the clergy.</a:t>
            </a:r>
          </a:p>
          <a:p>
            <a:pPr marL="351155" lvl="0" indent="-351155" defTabSz="461518">
              <a:spcBef>
                <a:spcPts val="3300"/>
              </a:spcBef>
              <a:defRPr sz="1800"/>
            </a:pPr>
            <a:r>
              <a:rPr sz="2844" dirty="0"/>
              <a:t>Michael Bush (1996) - For Bush, the protest was popular and economic aimed at protecting the ‘commonwealth’ - the ‘commons’ and ‘material good of the realm’ from unfair and heavy taxation, from the Statute of Uses and from attacks on the wealth of local </a:t>
            </a:r>
            <a:r>
              <a:rPr sz="2844" dirty="0" smtClean="0"/>
              <a:t>churches</a:t>
            </a:r>
            <a:r>
              <a:rPr lang="en-GB" sz="2844" dirty="0"/>
              <a:t> </a:t>
            </a:r>
            <a:r>
              <a:rPr lang="en-GB" sz="2844" dirty="0" smtClean="0"/>
              <a:t>(i.e. their material rather than their ‘spiritual aspect’).</a:t>
            </a:r>
            <a:endParaRPr sz="2844" dirty="0"/>
          </a:p>
        </p:txBody>
      </p:sp>
    </p:spTree>
  </p:cSld>
  <p:clrMapOvr>
    <a:masterClrMapping/>
  </p:clrMapOvr>
  <p:transition xmlns:p14="http://schemas.microsoft.com/office/powerpoint/2010/mai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444500"/>
            <a:ext cx="11099800" cy="706967"/>
          </a:xfrm>
        </p:spPr>
        <p:txBody>
          <a:bodyPr>
            <a:normAutofit fontScale="90000"/>
          </a:bodyPr>
          <a:lstStyle/>
          <a:p>
            <a:r>
              <a:rPr lang="en-US" dirty="0" smtClean="0"/>
              <a:t>Was the Pilgrimage Secular or Religious?</a:t>
            </a:r>
            <a:endParaRPr lang="en-US" dirty="0"/>
          </a:p>
        </p:txBody>
      </p:sp>
      <p:sp>
        <p:nvSpPr>
          <p:cNvPr id="3" name="Text Placeholder 2"/>
          <p:cNvSpPr>
            <a:spLocks noGrp="1"/>
          </p:cNvSpPr>
          <p:nvPr>
            <p:ph type="body" idx="1"/>
          </p:nvPr>
        </p:nvSpPr>
        <p:spPr>
          <a:xfrm>
            <a:off x="643467" y="2315632"/>
            <a:ext cx="11882967" cy="6675967"/>
          </a:xfrm>
        </p:spPr>
        <p:txBody>
          <a:bodyPr>
            <a:normAutofit fontScale="77500" lnSpcReduction="20000"/>
          </a:bodyPr>
          <a:lstStyle/>
          <a:p>
            <a:pPr>
              <a:spcBef>
                <a:spcPts val="1800"/>
              </a:spcBef>
            </a:pPr>
            <a:r>
              <a:rPr lang="en-US" dirty="0" smtClean="0"/>
              <a:t>Patrick </a:t>
            </a:r>
            <a:r>
              <a:rPr lang="en-US" dirty="0" err="1" smtClean="0"/>
              <a:t>Collinson</a:t>
            </a:r>
            <a:r>
              <a:rPr lang="en-US" dirty="0" smtClean="0"/>
              <a:t> argues that this question has been badly framed:</a:t>
            </a:r>
          </a:p>
          <a:p>
            <a:pPr lvl="1">
              <a:spcBef>
                <a:spcPts val="1800"/>
              </a:spcBef>
            </a:pPr>
            <a:r>
              <a:rPr lang="en-US" dirty="0" smtClean="0"/>
              <a:t>‘The </a:t>
            </a:r>
            <a:r>
              <a:rPr lang="en-US" dirty="0"/>
              <a:t>religious/secular dichotomy is modern and anachronistic, tending to overlook the threefold role of religion in movements of this kind: precipitation, bonding and </a:t>
            </a:r>
            <a:r>
              <a:rPr lang="en-US" dirty="0" smtClean="0"/>
              <a:t>legitimation…. </a:t>
            </a:r>
            <a:r>
              <a:rPr lang="en-US" dirty="0"/>
              <a:t>To restrict ‘religion’ in the 16th century to matters ‘spiritual’ and to ‘Catholic idealism</a:t>
            </a:r>
            <a:r>
              <a:rPr lang="en-US" dirty="0" smtClean="0"/>
              <a:t>’… </a:t>
            </a:r>
            <a:r>
              <a:rPr lang="en-US" dirty="0"/>
              <a:t>is myopic and misses the point</a:t>
            </a:r>
            <a:r>
              <a:rPr lang="en-US" dirty="0" smtClean="0"/>
              <a:t>.’</a:t>
            </a:r>
          </a:p>
          <a:p>
            <a:pPr>
              <a:spcBef>
                <a:spcPts val="1800"/>
              </a:spcBef>
            </a:pPr>
            <a:r>
              <a:rPr lang="en-US" dirty="0" smtClean="0"/>
              <a:t>George W. Bernard </a:t>
            </a:r>
            <a:r>
              <a:rPr lang="en-US" b="1" dirty="0" smtClean="0"/>
              <a:t>would go further </a:t>
            </a:r>
            <a:r>
              <a:rPr lang="en-US" dirty="0" smtClean="0"/>
              <a:t>– it is not merely that religion precipitated and legitimated a revolt whose participants were bonded by religion.  </a:t>
            </a:r>
          </a:p>
          <a:p>
            <a:pPr>
              <a:spcBef>
                <a:spcPts val="1800"/>
              </a:spcBef>
            </a:pPr>
            <a:r>
              <a:rPr lang="en-US" dirty="0" smtClean="0"/>
              <a:t>Bernard argues that the  cause of the revolt was fundamentally a religious one – first and foremost to do with the suppression of the monasteries and secondly to do with other legislation that brought about the break with Rome and the royal supremacy.  </a:t>
            </a:r>
          </a:p>
          <a:p>
            <a:pPr>
              <a:spcBef>
                <a:spcPts val="1800"/>
              </a:spcBef>
            </a:pPr>
            <a:r>
              <a:rPr lang="en-US" dirty="0" smtClean="0"/>
              <a:t>Only this explains why the revolt occurred when it occurred, too the form that it did, and received the articulation that it did in the voice of participants like Robert </a:t>
            </a:r>
            <a:r>
              <a:rPr lang="en-US" dirty="0" err="1" smtClean="0"/>
              <a:t>Aske</a:t>
            </a:r>
            <a:r>
              <a:rPr lang="en-US" dirty="0" smtClean="0"/>
              <a:t>.</a:t>
            </a:r>
          </a:p>
        </p:txBody>
      </p:sp>
    </p:spTree>
    <p:extLst>
      <p:ext uri="{BB962C8B-B14F-4D97-AF65-F5344CB8AC3E}">
        <p14:creationId xmlns:p14="http://schemas.microsoft.com/office/powerpoint/2010/main" val="2476947738"/>
      </p:ext>
    </p:extLst>
  </p:cSld>
  <p:clrMapOvr>
    <a:masterClrMapping/>
  </p:clrMapOvr>
  <p:transition xmlns:p14="http://schemas.microsoft.com/office/powerpoint/2010/mai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444500"/>
            <a:ext cx="11099800" cy="605367"/>
          </a:xfrm>
        </p:spPr>
        <p:txBody>
          <a:bodyPr>
            <a:normAutofit fontScale="90000"/>
          </a:bodyPr>
          <a:lstStyle/>
          <a:p>
            <a:r>
              <a:rPr lang="en-US" dirty="0" smtClean="0"/>
              <a:t>Patrick </a:t>
            </a:r>
            <a:r>
              <a:rPr lang="en-US" dirty="0" err="1" smtClean="0"/>
              <a:t>Collinson</a:t>
            </a:r>
            <a:endParaRPr lang="en-US" dirty="0"/>
          </a:p>
        </p:txBody>
      </p:sp>
      <p:sp>
        <p:nvSpPr>
          <p:cNvPr id="3" name="Text Placeholder 2"/>
          <p:cNvSpPr>
            <a:spLocks noGrp="1"/>
          </p:cNvSpPr>
          <p:nvPr>
            <p:ph type="body" idx="1"/>
          </p:nvPr>
        </p:nvSpPr>
        <p:spPr>
          <a:xfrm>
            <a:off x="508000" y="1947333"/>
            <a:ext cx="11544300" cy="7010400"/>
          </a:xfrm>
        </p:spPr>
        <p:txBody>
          <a:bodyPr>
            <a:normAutofit fontScale="62500" lnSpcReduction="20000"/>
          </a:bodyPr>
          <a:lstStyle/>
          <a:p>
            <a:r>
              <a:rPr lang="en-US" sz="4500" dirty="0"/>
              <a:t>Were the common </a:t>
            </a:r>
            <a:r>
              <a:rPr lang="en-US" sz="4600" dirty="0"/>
              <a:t>people sufficiently well-informed and </a:t>
            </a:r>
            <a:r>
              <a:rPr lang="en-US" sz="4600" dirty="0" err="1"/>
              <a:t>organised</a:t>
            </a:r>
            <a:r>
              <a:rPr lang="en-US" sz="4600" dirty="0"/>
              <a:t> to have a politics of their own, to launch on their own volition something on the scale of the Lincolnshire Rebellion and the Pilgrimage of Grace? </a:t>
            </a:r>
            <a:endParaRPr lang="en-US" sz="4600" dirty="0" smtClean="0"/>
          </a:p>
          <a:p>
            <a:r>
              <a:rPr lang="en-US" sz="4600" dirty="0" smtClean="0"/>
              <a:t>And </a:t>
            </a:r>
            <a:r>
              <a:rPr lang="en-US" sz="4600" dirty="0"/>
              <a:t>how did their objectives and initiatives interrelate and interact with the interests of their social betters, the nobility and gentry who constituted the upper echelons of local and regional government in Tudor England? </a:t>
            </a:r>
            <a:endParaRPr lang="en-US" sz="4600" dirty="0" smtClean="0"/>
          </a:p>
          <a:p>
            <a:r>
              <a:rPr lang="en-US" sz="4600" dirty="0" smtClean="0"/>
              <a:t>The nobility who became involved in the Pilgrimage claimed to have been coerced into their leadership roles.  Was </a:t>
            </a:r>
            <a:r>
              <a:rPr lang="en-US" sz="4600" dirty="0"/>
              <a:t>Elton right to be </a:t>
            </a:r>
            <a:r>
              <a:rPr lang="en-US" sz="4600" dirty="0" err="1" smtClean="0"/>
              <a:t>sceptical</a:t>
            </a:r>
            <a:r>
              <a:rPr lang="en-US" sz="4600" dirty="0" smtClean="0"/>
              <a:t>? </a:t>
            </a:r>
          </a:p>
          <a:p>
            <a:r>
              <a:rPr lang="en-US" sz="4600" dirty="0" smtClean="0"/>
              <a:t>Beyond </a:t>
            </a:r>
            <a:r>
              <a:rPr lang="en-US" sz="4600" dirty="0"/>
              <a:t>these questions lies another: what was the nature of the relationships which bound the social orders into a commonwealth which only occasionally, as in 1536, became dysfunctional?</a:t>
            </a:r>
            <a:endParaRPr lang="en-US" sz="4600" dirty="0"/>
          </a:p>
        </p:txBody>
      </p:sp>
    </p:spTree>
    <p:extLst>
      <p:ext uri="{BB962C8B-B14F-4D97-AF65-F5344CB8AC3E}">
        <p14:creationId xmlns:p14="http://schemas.microsoft.com/office/powerpoint/2010/main" val="3008909165"/>
      </p:ext>
    </p:extLst>
  </p:cSld>
  <p:clrMapOvr>
    <a:masterClrMapping/>
  </p:clrMapOvr>
  <p:transition xmlns:p14="http://schemas.microsoft.com/office/powerpoint/2010/mai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hape 36"/>
          <p:cNvSpPr>
            <a:spLocks noGrp="1"/>
          </p:cNvSpPr>
          <p:nvPr>
            <p:ph type="title"/>
          </p:nvPr>
        </p:nvSpPr>
        <p:spPr>
          <a:xfrm>
            <a:off x="952499" y="745069"/>
            <a:ext cx="11099801" cy="880548"/>
          </a:xfrm>
          <a:prstGeom prst="rect">
            <a:avLst/>
          </a:prstGeom>
        </p:spPr>
        <p:txBody>
          <a:bodyPr/>
          <a:lstStyle>
            <a:lvl1pPr>
              <a:defRPr sz="4000" b="1">
                <a:latin typeface="Helvetica"/>
                <a:ea typeface="Helvetica"/>
                <a:cs typeface="Helvetica"/>
                <a:sym typeface="Helvetica"/>
              </a:defRPr>
            </a:lvl1pPr>
          </a:lstStyle>
          <a:p>
            <a:pPr lvl="0">
              <a:defRPr sz="1800" b="0"/>
            </a:pPr>
            <a:r>
              <a:rPr lang="en-GB" sz="4000" b="1" dirty="0" smtClean="0"/>
              <a:t>Background</a:t>
            </a:r>
            <a:endParaRPr sz="4000" b="1" dirty="0"/>
          </a:p>
        </p:txBody>
      </p:sp>
      <p:sp>
        <p:nvSpPr>
          <p:cNvPr id="37" name="Shape 37"/>
          <p:cNvSpPr>
            <a:spLocks noGrp="1"/>
          </p:cNvSpPr>
          <p:nvPr>
            <p:ph type="body" idx="1"/>
          </p:nvPr>
        </p:nvSpPr>
        <p:spPr>
          <a:xfrm>
            <a:off x="444499" y="694268"/>
            <a:ext cx="11798301" cy="8568267"/>
          </a:xfrm>
          <a:prstGeom prst="rect">
            <a:avLst/>
          </a:prstGeom>
        </p:spPr>
        <p:txBody>
          <a:bodyPr>
            <a:noAutofit/>
          </a:bodyPr>
          <a:lstStyle/>
          <a:p>
            <a:pPr marL="0" indent="0" defTabSz="414781">
              <a:spcBef>
                <a:spcPts val="2900"/>
              </a:spcBef>
              <a:buNone/>
              <a:defRPr sz="1800"/>
            </a:pPr>
            <a:r>
              <a:rPr sz="3200" dirty="0" smtClean="0"/>
              <a:t>Until </a:t>
            </a:r>
            <a:r>
              <a:rPr sz="3200" dirty="0"/>
              <a:t>1536, the measures taken to secure the break with Rome and the Royal supremacy did not affect the practice of religion in England to any great extent. </a:t>
            </a:r>
            <a:endParaRPr lang="en-GB" sz="3200" dirty="0" smtClean="0"/>
          </a:p>
          <a:p>
            <a:pPr marL="0" indent="0" defTabSz="414781">
              <a:spcBef>
                <a:spcPts val="2900"/>
              </a:spcBef>
              <a:buNone/>
              <a:defRPr sz="1800"/>
            </a:pPr>
            <a:r>
              <a:rPr lang="en-GB" sz="3200" dirty="0" smtClean="0"/>
              <a:t>The same could not be said about t</a:t>
            </a:r>
            <a:r>
              <a:rPr sz="3200" dirty="0" smtClean="0"/>
              <a:t>he </a:t>
            </a:r>
            <a:r>
              <a:rPr sz="3200" dirty="0"/>
              <a:t>Act to Dissolve the Smaller Monasteries and the Injunctions to the Clergy of 1536</a:t>
            </a:r>
            <a:r>
              <a:rPr sz="3200" dirty="0" smtClean="0"/>
              <a:t>,</a:t>
            </a:r>
            <a:r>
              <a:rPr lang="en-GB" sz="3200" dirty="0" smtClean="0"/>
              <a:t> which effected a</a:t>
            </a:r>
            <a:r>
              <a:rPr sz="3200" dirty="0" smtClean="0"/>
              <a:t> </a:t>
            </a:r>
            <a:r>
              <a:rPr lang="en-GB" sz="3200" dirty="0" smtClean="0"/>
              <a:t>virtual abolition of Saints’ Days (reducing these to one) and discouraged pilgrimage</a:t>
            </a:r>
            <a:r>
              <a:rPr sz="3200" dirty="0" smtClean="0"/>
              <a:t>. </a:t>
            </a:r>
            <a:endParaRPr lang="en-GB" sz="3200" dirty="0" smtClean="0"/>
          </a:p>
          <a:p>
            <a:pPr marL="0" indent="0" defTabSz="414781">
              <a:spcBef>
                <a:spcPts val="2900"/>
              </a:spcBef>
              <a:buNone/>
              <a:defRPr sz="1800"/>
            </a:pPr>
            <a:r>
              <a:rPr lang="en-US" sz="3200" dirty="0" smtClean="0"/>
              <a:t>Holy </a:t>
            </a:r>
            <a:r>
              <a:rPr lang="en-US" sz="3200" dirty="0"/>
              <a:t>days and pilgrimages were part of the life of all English men and women: more than any measures taken until now these measures would affect everyone </a:t>
            </a:r>
            <a:r>
              <a:rPr lang="en-US" sz="3200" dirty="0" smtClean="0"/>
              <a:t>directly.</a:t>
            </a:r>
            <a:r>
              <a:rPr lang="en-GB" sz="3200" dirty="0"/>
              <a:t> </a:t>
            </a:r>
            <a:r>
              <a:rPr lang="en-GB" sz="3200" dirty="0" smtClean="0"/>
              <a:t> </a:t>
            </a:r>
          </a:p>
        </p:txBody>
      </p:sp>
    </p:spTree>
  </p:cSld>
  <p:clrMapOvr>
    <a:masterClrMapping/>
  </p:clrMapOvr>
  <p:transition xmlns:p14="http://schemas.microsoft.com/office/powerpoint/2010/mai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14816"/>
            <a:ext cx="11099800" cy="859367"/>
          </a:xfrm>
        </p:spPr>
        <p:txBody>
          <a:bodyPr>
            <a:normAutofit/>
          </a:bodyPr>
          <a:lstStyle/>
          <a:p>
            <a:r>
              <a:rPr lang="en-US" sz="4000" b="1" dirty="0" smtClean="0"/>
              <a:t>Lincolnshire risings and </a:t>
            </a:r>
            <a:r>
              <a:rPr lang="en-US" sz="4000" b="1" dirty="0"/>
              <a:t>o</a:t>
            </a:r>
            <a:r>
              <a:rPr lang="en-US" sz="4000" b="1" dirty="0" smtClean="0"/>
              <a:t>ath swearing</a:t>
            </a:r>
            <a:endParaRPr lang="en-US" sz="4000" b="1" dirty="0"/>
          </a:p>
        </p:txBody>
      </p:sp>
      <p:sp>
        <p:nvSpPr>
          <p:cNvPr id="3" name="Text Placeholder 2"/>
          <p:cNvSpPr>
            <a:spLocks noGrp="1"/>
          </p:cNvSpPr>
          <p:nvPr>
            <p:ph type="body" idx="1"/>
          </p:nvPr>
        </p:nvSpPr>
        <p:spPr>
          <a:xfrm>
            <a:off x="321733" y="694267"/>
            <a:ext cx="12361334" cy="9059333"/>
          </a:xfrm>
        </p:spPr>
        <p:txBody>
          <a:bodyPr>
            <a:normAutofit/>
          </a:bodyPr>
          <a:lstStyle/>
          <a:p>
            <a:pPr defTabSz="408940">
              <a:spcBef>
                <a:spcPts val="2900"/>
              </a:spcBef>
              <a:defRPr sz="1800"/>
            </a:pPr>
            <a:r>
              <a:rPr lang="en-US" sz="2400" dirty="0"/>
              <a:t>The risings began in </a:t>
            </a:r>
            <a:r>
              <a:rPr lang="en-US" sz="2400" dirty="0" err="1"/>
              <a:t>Louth</a:t>
            </a:r>
            <a:r>
              <a:rPr lang="en-US" sz="2400" dirty="0"/>
              <a:t>, Lincolnshire, but soon sprang up all over the north of England.  </a:t>
            </a:r>
            <a:r>
              <a:rPr lang="en-US" sz="2400" dirty="0" err="1"/>
              <a:t>Louth</a:t>
            </a:r>
            <a:r>
              <a:rPr lang="en-US" sz="2400" dirty="0"/>
              <a:t>, Lincolnshire - the people inspired by the local clergy and a shoemaker known as Captain Cobbler, rose to defend their parish church.  They took the Bishop of Lincoln’s registrar prisoner as he was about to conduct a visitation of the local clergy.  </a:t>
            </a:r>
          </a:p>
          <a:p>
            <a:pPr marL="311150" lvl="0" indent="-311150" defTabSz="408940">
              <a:spcBef>
                <a:spcPts val="2900"/>
              </a:spcBef>
              <a:defRPr sz="1800"/>
            </a:pPr>
            <a:r>
              <a:rPr lang="en-US" sz="2400" dirty="0"/>
              <a:t>On October 4th, in </a:t>
            </a:r>
            <a:r>
              <a:rPr lang="en-US" sz="2400" dirty="0" err="1"/>
              <a:t>Horncastle</a:t>
            </a:r>
            <a:r>
              <a:rPr lang="en-US" sz="2400" dirty="0"/>
              <a:t>, the Bishop of Lincoln’s </a:t>
            </a:r>
            <a:r>
              <a:rPr lang="en-US" sz="2400" dirty="0" smtClean="0"/>
              <a:t>Chancellor </a:t>
            </a:r>
            <a:r>
              <a:rPr lang="en-US" sz="2400" dirty="0"/>
              <a:t>was lynched and killed by the mob.  </a:t>
            </a:r>
            <a:r>
              <a:rPr lang="en-US" sz="2400" dirty="0" smtClean="0"/>
              <a:t>This atrocity suggests that the revolt </a:t>
            </a:r>
            <a:r>
              <a:rPr lang="en-US" sz="2400" dirty="0"/>
              <a:t>was not planned by </a:t>
            </a:r>
            <a:r>
              <a:rPr lang="en-US" sz="2400" dirty="0" smtClean="0"/>
              <a:t>Lord Hussey, as </a:t>
            </a:r>
            <a:r>
              <a:rPr lang="en-US" sz="2400" dirty="0"/>
              <a:t>Elton suggested, but was indeed a </a:t>
            </a:r>
            <a:r>
              <a:rPr lang="en-US" sz="2400" dirty="0" smtClean="0"/>
              <a:t>spontaneous popular </a:t>
            </a:r>
            <a:r>
              <a:rPr lang="en-US" sz="2400" dirty="0"/>
              <a:t>uprising within which some members of the nobility got caught </a:t>
            </a:r>
            <a:r>
              <a:rPr lang="en-US" sz="2400" dirty="0" smtClean="0"/>
              <a:t>up when threatened.</a:t>
            </a:r>
          </a:p>
          <a:p>
            <a:pPr marL="311150" lvl="0" indent="-311150" defTabSz="408940">
              <a:spcBef>
                <a:spcPts val="2900"/>
              </a:spcBef>
              <a:defRPr sz="1800"/>
            </a:pPr>
            <a:r>
              <a:rPr lang="en-US" sz="2400" dirty="0" smtClean="0"/>
              <a:t>The commons seem to have spent a great deal of their energy nobility by means of oaths – perhaps a reaction to Henry VIII’s policy of oath swearing in 1534.  The </a:t>
            </a:r>
            <a:r>
              <a:rPr lang="en-US" sz="2400" dirty="0"/>
              <a:t>wording of the oaths imposed on the bishop’s steward, on the rich men of </a:t>
            </a:r>
            <a:r>
              <a:rPr lang="en-US" sz="2400" dirty="0" err="1"/>
              <a:t>Louth</a:t>
            </a:r>
            <a:r>
              <a:rPr lang="en-US" sz="2400" dirty="0"/>
              <a:t>, and then on the Lincolnshire gentry suggests again the religious nature of the rising </a:t>
            </a:r>
            <a:r>
              <a:rPr lang="en-US" sz="2400" dirty="0" smtClean="0"/>
              <a:t>and its commoner origins – </a:t>
            </a:r>
            <a:r>
              <a:rPr lang="en-US" sz="2400" dirty="0"/>
              <a:t>‘to be true to almighty God, to Christ’s Catholic church, to our sovereign lord the king and unto the commons of this realm so help you </a:t>
            </a:r>
            <a:r>
              <a:rPr lang="en-US" sz="2400" dirty="0" smtClean="0"/>
              <a:t>God</a:t>
            </a:r>
            <a:r>
              <a:rPr lang="en-US" sz="2400" dirty="0"/>
              <a:t>.</a:t>
            </a:r>
            <a:r>
              <a:rPr lang="en-US" sz="2400" dirty="0" smtClean="0"/>
              <a:t>’</a:t>
            </a:r>
          </a:p>
          <a:p>
            <a:pPr marL="311150" indent="-311150" defTabSz="408940">
              <a:spcBef>
                <a:spcPts val="2900"/>
              </a:spcBef>
              <a:defRPr sz="1800"/>
            </a:pPr>
            <a:r>
              <a:rPr lang="en-US" sz="2400" dirty="0" smtClean="0"/>
              <a:t>Anthony Irby, a JP of Holland, reported how the gentleman of Holland had reported had been compelled by some commons at Boston to swear ‘to be true to God and the king, the commons and the common wealth.’  The implication in these oaths was that the current policies of the government were not true to God, the catholic church, the king and the commons.  Bernard writes ‘the </a:t>
            </a:r>
            <a:r>
              <a:rPr lang="en-US" sz="2400" dirty="0" err="1" smtClean="0"/>
              <a:t>Linconshire</a:t>
            </a:r>
            <a:r>
              <a:rPr lang="en-US" sz="2400" dirty="0" smtClean="0"/>
              <a:t> rebels were speaking the language of religious crusade, of tax revolt.’</a:t>
            </a:r>
            <a:endParaRPr lang="en-US" sz="2400" dirty="0"/>
          </a:p>
        </p:txBody>
      </p:sp>
    </p:spTree>
    <p:extLst>
      <p:ext uri="{BB962C8B-B14F-4D97-AF65-F5344CB8AC3E}">
        <p14:creationId xmlns:p14="http://schemas.microsoft.com/office/powerpoint/2010/main" val="2707960936"/>
      </p:ext>
    </p:extLst>
  </p:cSld>
  <p:clrMapOvr>
    <a:masterClrMapping/>
  </p:clrMapOvr>
  <p:transition xmlns:p14="http://schemas.microsoft.com/office/powerpoint/2010/mai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hape 39"/>
          <p:cNvSpPr>
            <a:spLocks noGrp="1"/>
          </p:cNvSpPr>
          <p:nvPr>
            <p:ph type="title"/>
          </p:nvPr>
        </p:nvSpPr>
        <p:spPr>
          <a:xfrm>
            <a:off x="854150" y="-426598"/>
            <a:ext cx="11099801" cy="2159001"/>
          </a:xfrm>
          <a:prstGeom prst="rect">
            <a:avLst/>
          </a:prstGeom>
        </p:spPr>
        <p:txBody>
          <a:bodyPr/>
          <a:lstStyle>
            <a:lvl1pPr>
              <a:defRPr sz="4000" b="1">
                <a:latin typeface="Helvetica"/>
                <a:ea typeface="Helvetica"/>
                <a:cs typeface="Helvetica"/>
                <a:sym typeface="Helvetica"/>
              </a:defRPr>
            </a:lvl1pPr>
          </a:lstStyle>
          <a:p>
            <a:pPr lvl="0">
              <a:defRPr sz="1800" b="0"/>
            </a:pPr>
            <a:r>
              <a:rPr sz="4000" b="1"/>
              <a:t>The banner of the rebels</a:t>
            </a:r>
          </a:p>
        </p:txBody>
      </p:sp>
      <p:sp>
        <p:nvSpPr>
          <p:cNvPr id="40" name="Shape 40"/>
          <p:cNvSpPr>
            <a:spLocks noGrp="1"/>
          </p:cNvSpPr>
          <p:nvPr>
            <p:ph type="body" idx="1"/>
          </p:nvPr>
        </p:nvSpPr>
        <p:spPr>
          <a:xfrm>
            <a:off x="118532" y="1117600"/>
            <a:ext cx="7552268" cy="9042399"/>
          </a:xfrm>
          <a:prstGeom prst="rect">
            <a:avLst/>
          </a:prstGeom>
        </p:spPr>
        <p:txBody>
          <a:bodyPr>
            <a:normAutofit fontScale="92500" lnSpcReduction="20000"/>
          </a:bodyPr>
          <a:lstStyle/>
          <a:p>
            <a:pPr marL="342264" lvl="0" indent="-342264" defTabSz="449833">
              <a:spcBef>
                <a:spcPts val="3200"/>
              </a:spcBef>
              <a:defRPr sz="1800"/>
            </a:pPr>
            <a:r>
              <a:rPr lang="en-GB" sz="2772" dirty="0" smtClean="0"/>
              <a:t>Besides the evidence of the oaths, the </a:t>
            </a:r>
            <a:r>
              <a:rPr lang="en-GB" sz="2772" dirty="0" smtClean="0"/>
              <a:t>symbols chosen emphasise the essentially religious nature of the rising.</a:t>
            </a:r>
          </a:p>
          <a:p>
            <a:pPr marL="342264" lvl="0" indent="-342264" defTabSz="449833">
              <a:spcBef>
                <a:spcPts val="3200"/>
              </a:spcBef>
              <a:defRPr sz="1800"/>
            </a:pPr>
            <a:r>
              <a:rPr sz="2772" dirty="0" smtClean="0"/>
              <a:t>The </a:t>
            </a:r>
            <a:r>
              <a:rPr sz="2772" dirty="0"/>
              <a:t>rebels wore the badge of the 5 wounds of Christ, believing they were engaged in a crusade to repotted the Church and to reverse the reforms</a:t>
            </a:r>
            <a:r>
              <a:rPr sz="2772" dirty="0" smtClean="0"/>
              <a:t>.</a:t>
            </a:r>
            <a:r>
              <a:rPr lang="en-GB" sz="2772" dirty="0" smtClean="0"/>
              <a:t>  Elton points out that this was Lord Darcy’s personal emblem.</a:t>
            </a:r>
          </a:p>
          <a:p>
            <a:pPr marL="342264" lvl="0" indent="-342264" defTabSz="449833">
              <a:spcBef>
                <a:spcPts val="3200"/>
              </a:spcBef>
              <a:defRPr sz="1800"/>
            </a:pPr>
            <a:r>
              <a:rPr lang="en-GB" sz="2772" dirty="0" smtClean="0"/>
              <a:t>Others included a plough beside the religious symbol – which suggests again the lowly origins of the rebellion.</a:t>
            </a:r>
          </a:p>
          <a:p>
            <a:pPr marL="342264" lvl="0" indent="-342264" defTabSz="449833">
              <a:spcBef>
                <a:spcPts val="3200"/>
              </a:spcBef>
              <a:defRPr sz="1800"/>
            </a:pPr>
            <a:r>
              <a:rPr lang="en-GB" sz="2772" dirty="0" smtClean="0"/>
              <a:t>Loyalists, Sir </a:t>
            </a:r>
            <a:r>
              <a:rPr lang="en-GB" sz="2772" dirty="0" err="1" smtClean="0"/>
              <a:t>Marmaduke</a:t>
            </a:r>
            <a:r>
              <a:rPr lang="en-GB" sz="2772" dirty="0" smtClean="0"/>
              <a:t> Constable and Sir Robert </a:t>
            </a:r>
            <a:r>
              <a:rPr lang="en-GB" sz="2772" dirty="0" err="1" smtClean="0"/>
              <a:t>Tyrwhit</a:t>
            </a:r>
            <a:r>
              <a:rPr lang="en-GB" sz="2772" dirty="0" smtClean="0"/>
              <a:t>, </a:t>
            </a:r>
            <a:r>
              <a:rPr lang="en-GB" sz="2772" dirty="0" smtClean="0"/>
              <a:t>reported to </a:t>
            </a:r>
            <a:r>
              <a:rPr lang="en-GB" sz="2772" dirty="0" smtClean="0"/>
              <a:t>Cromwell that what the commons petitioned and wished the king to offer was first a pardon and then ‘that they may keep their holydays fair day and offerings day according to their old customs and that all religious houses being suppressed may stand and that his grace shall ask no more money of them also that they would fain have you.’</a:t>
            </a:r>
          </a:p>
          <a:p>
            <a:pPr marL="342264" lvl="0" indent="-342264" defTabSz="449833">
              <a:spcBef>
                <a:spcPts val="3200"/>
              </a:spcBef>
              <a:defRPr sz="1800"/>
            </a:pPr>
            <a:r>
              <a:rPr lang="en-GB" sz="2772" dirty="0" smtClean="0"/>
              <a:t>They carried out a book burning </a:t>
            </a:r>
            <a:r>
              <a:rPr lang="en-GB" sz="2772" dirty="0" smtClean="0"/>
              <a:t>of translations of the bible and writings by English reformers.</a:t>
            </a:r>
            <a:endParaRPr lang="en-GB" sz="2772" dirty="0" smtClean="0"/>
          </a:p>
          <a:p>
            <a:pPr marL="342264" lvl="0" indent="-342264" defTabSz="449833">
              <a:spcBef>
                <a:spcPts val="3200"/>
              </a:spcBef>
              <a:defRPr sz="1800"/>
            </a:pPr>
            <a:endParaRPr sz="2772" dirty="0"/>
          </a:p>
        </p:txBody>
      </p:sp>
      <p:pic>
        <p:nvPicPr>
          <p:cNvPr id="41" name="pilgrimage-of-grace-banner.jpg"/>
          <p:cNvPicPr/>
          <p:nvPr/>
        </p:nvPicPr>
        <p:blipFill>
          <a:blip r:embed="rId2">
            <a:extLst/>
          </a:blip>
          <a:stretch>
            <a:fillRect/>
          </a:stretch>
        </p:blipFill>
        <p:spPr>
          <a:xfrm>
            <a:off x="7874000" y="1512520"/>
            <a:ext cx="4993615" cy="5650280"/>
          </a:xfrm>
          <a:prstGeom prst="rect">
            <a:avLst/>
          </a:prstGeom>
          <a:ln w="12700">
            <a:miter lim="400000"/>
          </a:ln>
        </p:spPr>
      </p:pic>
    </p:spTree>
  </p:cSld>
  <p:clrMapOvr>
    <a:masterClrMapping/>
  </p:clrMapOvr>
  <p:transition xmlns:p14="http://schemas.microsoft.com/office/powerpoint/2010/mai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3967" y="141816"/>
            <a:ext cx="11099800" cy="605367"/>
          </a:xfrm>
        </p:spPr>
        <p:txBody>
          <a:bodyPr>
            <a:noAutofit/>
          </a:bodyPr>
          <a:lstStyle/>
          <a:p>
            <a:r>
              <a:rPr lang="en-US" sz="4000" b="1" dirty="0" smtClean="0"/>
              <a:t>Early demands</a:t>
            </a:r>
            <a:endParaRPr lang="en-US" sz="4000" b="1" dirty="0"/>
          </a:p>
        </p:txBody>
      </p:sp>
      <p:sp>
        <p:nvSpPr>
          <p:cNvPr id="3" name="Text Placeholder 2"/>
          <p:cNvSpPr>
            <a:spLocks noGrp="1"/>
          </p:cNvSpPr>
          <p:nvPr>
            <p:ph type="body" idx="1"/>
          </p:nvPr>
        </p:nvSpPr>
        <p:spPr>
          <a:xfrm>
            <a:off x="135467" y="747184"/>
            <a:ext cx="12479866" cy="8837084"/>
          </a:xfrm>
        </p:spPr>
        <p:txBody>
          <a:bodyPr>
            <a:normAutofit/>
          </a:bodyPr>
          <a:lstStyle/>
          <a:p>
            <a:pPr marL="0" lvl="0" indent="0" defTabSz="449833">
              <a:spcBef>
                <a:spcPts val="3200"/>
              </a:spcBef>
              <a:buNone/>
              <a:defRPr sz="1800"/>
            </a:pPr>
            <a:r>
              <a:rPr lang="en-GB" sz="2400" dirty="0" smtClean="0"/>
              <a:t>According to Thomas Bradley, </a:t>
            </a:r>
            <a:r>
              <a:rPr lang="en-GB" sz="2400" dirty="0" err="1" smtClean="0"/>
              <a:t>subprior</a:t>
            </a:r>
            <a:r>
              <a:rPr lang="en-GB" sz="2400" dirty="0" smtClean="0"/>
              <a:t> of </a:t>
            </a:r>
            <a:r>
              <a:rPr lang="en-GB" sz="2400" dirty="0" err="1" smtClean="0"/>
              <a:t>Barlings</a:t>
            </a:r>
            <a:r>
              <a:rPr lang="en-GB" sz="2400" dirty="0" smtClean="0"/>
              <a:t>, George Staines read a proclamation to the assembled rebel host at Lincoln on Sunday 8</a:t>
            </a:r>
            <a:r>
              <a:rPr lang="en-GB" sz="2400" baseline="30000" dirty="0" smtClean="0"/>
              <a:t>th</a:t>
            </a:r>
            <a:r>
              <a:rPr lang="en-GB" sz="2400" dirty="0" smtClean="0"/>
              <a:t> October saying in his first article ‘that he should be messenger to the king’s highness in the name of them all.’  The King would be asked:</a:t>
            </a:r>
          </a:p>
          <a:p>
            <a:pPr marL="786764" lvl="1" indent="-342264" defTabSz="449833">
              <a:spcBef>
                <a:spcPts val="3200"/>
              </a:spcBef>
              <a:defRPr sz="1800"/>
            </a:pPr>
            <a:r>
              <a:rPr lang="en-GB" sz="2400" dirty="0" smtClean="0"/>
              <a:t>‘that he should ask no money of them for taxes and </a:t>
            </a:r>
            <a:r>
              <a:rPr lang="en-GB" sz="2400" dirty="0" err="1" smtClean="0"/>
              <a:t>taleings</a:t>
            </a:r>
            <a:r>
              <a:rPr lang="en-GB" sz="2400" dirty="0" smtClean="0"/>
              <a:t> and that no more monasteries nor churches should be suppressed or pulled down and that his highness should take noble men to his council and remove from him the Lord Crowell and the chancellor of the augmentations and certain heretic bishops as the bishop of Lincoln , the archbishop of Canterbury the bishop of Saint </a:t>
            </a:r>
            <a:r>
              <a:rPr lang="en-GB" sz="2400" dirty="0" err="1" smtClean="0"/>
              <a:t>Davids</a:t>
            </a:r>
            <a:r>
              <a:rPr lang="en-GB" sz="2400" dirty="0" smtClean="0"/>
              <a:t> and other which proclamation was made in diverse places that day’.</a:t>
            </a:r>
          </a:p>
          <a:p>
            <a:pPr marL="786764" lvl="1" indent="-342264" defTabSz="449833">
              <a:spcBef>
                <a:spcPts val="3200"/>
              </a:spcBef>
              <a:defRPr sz="1800"/>
            </a:pPr>
            <a:r>
              <a:rPr lang="en-GB" sz="2400" dirty="0" smtClean="0"/>
              <a:t>The implication is that the king has been led astray by his councillors – who were heretics.</a:t>
            </a:r>
          </a:p>
          <a:p>
            <a:r>
              <a:rPr lang="en-US" sz="2400" dirty="0" smtClean="0"/>
              <a:t>Given that questioning the Royal Supremacy was treasonable, it is perhaps not surprising that this was not explicitly mentioned in the early drafts of the articles, but the religious concerns are nonetheless clear and run contrary to royal policy since 1529.  </a:t>
            </a:r>
          </a:p>
          <a:p>
            <a:r>
              <a:rPr lang="en-US" sz="2400" dirty="0" smtClean="0"/>
              <a:t>The </a:t>
            </a:r>
            <a:r>
              <a:rPr lang="en-US" sz="2400" dirty="0" err="1" smtClean="0"/>
              <a:t>Lincolshire</a:t>
            </a:r>
            <a:r>
              <a:rPr lang="en-US" sz="2400" dirty="0" smtClean="0"/>
              <a:t> uprising lasted about two weeks before dispersing in fear of an assault by the Earl of Shrewsbury.</a:t>
            </a:r>
            <a:endParaRPr lang="en-US" sz="2400" dirty="0"/>
          </a:p>
        </p:txBody>
      </p:sp>
    </p:spTree>
    <p:extLst>
      <p:ext uri="{BB962C8B-B14F-4D97-AF65-F5344CB8AC3E}">
        <p14:creationId xmlns:p14="http://schemas.microsoft.com/office/powerpoint/2010/main" val="3715473063"/>
      </p:ext>
    </p:extLst>
  </p:cSld>
  <p:clrMapOvr>
    <a:masterClrMapping/>
  </p:clrMapOvr>
  <p:transition xmlns:p14="http://schemas.microsoft.com/office/powerpoint/2010/mai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56"/>
          <p:cNvSpPr>
            <a:spLocks noGrp="1"/>
          </p:cNvSpPr>
          <p:nvPr>
            <p:ph type="title"/>
          </p:nvPr>
        </p:nvSpPr>
        <p:spPr>
          <a:xfrm>
            <a:off x="952500" y="444500"/>
            <a:ext cx="11099800" cy="719562"/>
          </a:xfrm>
          <a:prstGeom prst="rect">
            <a:avLst/>
          </a:prstGeom>
        </p:spPr>
        <p:txBody>
          <a:bodyPr/>
          <a:lstStyle>
            <a:lvl1pPr defTabSz="297941">
              <a:defRPr sz="4080" b="1">
                <a:latin typeface="Helvetica"/>
                <a:ea typeface="Helvetica"/>
                <a:cs typeface="Helvetica"/>
                <a:sym typeface="Helvetica"/>
              </a:defRPr>
            </a:lvl1pPr>
          </a:lstStyle>
          <a:p>
            <a:pPr lvl="0">
              <a:defRPr sz="1800" b="0"/>
            </a:pPr>
            <a:r>
              <a:rPr lang="en-GB" sz="4080" b="1" dirty="0" smtClean="0"/>
              <a:t>Yorkshire risings</a:t>
            </a:r>
            <a:endParaRPr sz="4080" b="1" dirty="0"/>
          </a:p>
        </p:txBody>
      </p:sp>
      <p:sp>
        <p:nvSpPr>
          <p:cNvPr id="57" name="Shape 57"/>
          <p:cNvSpPr>
            <a:spLocks noGrp="1"/>
          </p:cNvSpPr>
          <p:nvPr>
            <p:ph type="body" idx="1"/>
          </p:nvPr>
        </p:nvSpPr>
        <p:spPr>
          <a:xfrm>
            <a:off x="352628" y="1194355"/>
            <a:ext cx="12445075" cy="4088845"/>
          </a:xfrm>
          <a:prstGeom prst="rect">
            <a:avLst/>
          </a:prstGeom>
        </p:spPr>
        <p:txBody>
          <a:bodyPr>
            <a:normAutofit lnSpcReduction="10000"/>
          </a:bodyPr>
          <a:lstStyle/>
          <a:p>
            <a:pPr marL="311150" lvl="0" indent="-311150" defTabSz="408940">
              <a:spcBef>
                <a:spcPts val="2900"/>
              </a:spcBef>
              <a:defRPr sz="1800"/>
            </a:pPr>
            <a:r>
              <a:rPr lang="en-US" sz="2800" dirty="0" smtClean="0"/>
              <a:t>Similar complaints were voiced in Yorkshire, and a similar strategy of forcing gentry to swear oaths, including the lawyer, Robert </a:t>
            </a:r>
            <a:r>
              <a:rPr lang="en-US" sz="2800" dirty="0" err="1" smtClean="0"/>
              <a:t>Aske</a:t>
            </a:r>
            <a:r>
              <a:rPr lang="en-US" sz="2800" dirty="0" smtClean="0"/>
              <a:t> who agreed to voice the complaints against the destruction of the abbeys and the ‘new men’ around the king.  </a:t>
            </a:r>
          </a:p>
          <a:p>
            <a:pPr marL="311150" indent="-311150" defTabSz="408940">
              <a:spcBef>
                <a:spcPts val="2900"/>
              </a:spcBef>
              <a:defRPr sz="1800"/>
            </a:pPr>
            <a:r>
              <a:rPr lang="en-US" sz="2800" dirty="0" smtClean="0"/>
              <a:t>Once again, Elton suggested that the defeated </a:t>
            </a:r>
            <a:r>
              <a:rPr lang="en-US" sz="2800" dirty="0" err="1" smtClean="0"/>
              <a:t>Aragonese</a:t>
            </a:r>
            <a:r>
              <a:rPr lang="en-US" sz="2800" dirty="0" smtClean="0"/>
              <a:t> faction lay behind the rising – this time Lord Darcy Thomas </a:t>
            </a:r>
            <a:r>
              <a:rPr lang="en-US" sz="2800" dirty="0"/>
              <a:t>(1467-1537</a:t>
            </a:r>
            <a:r>
              <a:rPr lang="en-US" sz="2800" dirty="0" smtClean="0"/>
              <a:t>) who </a:t>
            </a:r>
            <a:r>
              <a:rPr lang="en-US" sz="2800" dirty="0"/>
              <a:t>owned lands in Yorkshire and Lincolnshire and gave up one of the most significant strongholds in Northern England - </a:t>
            </a:r>
            <a:r>
              <a:rPr lang="en-US" sz="2800" dirty="0" err="1"/>
              <a:t>Pontefract</a:t>
            </a:r>
            <a:r>
              <a:rPr lang="en-US" sz="2800" dirty="0"/>
              <a:t> Castle - because he said it was too badly provisioned to withstand a siege</a:t>
            </a:r>
            <a:r>
              <a:rPr lang="en-US" sz="2800" dirty="0" smtClean="0"/>
              <a:t>.</a:t>
            </a:r>
            <a:endParaRPr lang="en-US" sz="2800" dirty="0"/>
          </a:p>
        </p:txBody>
      </p:sp>
      <p:pic>
        <p:nvPicPr>
          <p:cNvPr id="5" name="Pontefract Castle - 17th century drawing.jpg"/>
          <p:cNvPicPr/>
          <p:nvPr/>
        </p:nvPicPr>
        <p:blipFill>
          <a:blip r:embed="rId2">
            <a:extLst/>
          </a:blip>
          <a:stretch>
            <a:fillRect/>
          </a:stretch>
        </p:blipFill>
        <p:spPr>
          <a:xfrm>
            <a:off x="7271381" y="5588000"/>
            <a:ext cx="5733419" cy="3282415"/>
          </a:xfrm>
          <a:prstGeom prst="rect">
            <a:avLst/>
          </a:prstGeom>
          <a:ln w="12700">
            <a:miter lim="400000"/>
          </a:ln>
        </p:spPr>
      </p:pic>
      <p:sp>
        <p:nvSpPr>
          <p:cNvPr id="4" name="TextBox 3"/>
          <p:cNvSpPr txBox="1"/>
          <p:nvPr/>
        </p:nvSpPr>
        <p:spPr>
          <a:xfrm>
            <a:off x="289129" y="5283200"/>
            <a:ext cx="6568872" cy="41652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ctr" defTabSz="584200" rtl="0" fontAlgn="auto" latinLnBrk="1" hangingPunct="0">
              <a:lnSpc>
                <a:spcPct val="100000"/>
              </a:lnSpc>
              <a:spcBef>
                <a:spcPts val="0"/>
              </a:spcBef>
              <a:spcAft>
                <a:spcPts val="0"/>
              </a:spcAft>
              <a:buClrTx/>
              <a:buSzTx/>
              <a:buFont typeface="Arial"/>
              <a:buChar char="•"/>
              <a:tabLst/>
            </a:pPr>
            <a:endParaRPr kumimoji="0" lang="en-US" sz="2400" b="0" i="0" u="none" strike="noStrike" cap="none" spc="0" normalizeH="0" baseline="0" dirty="0" smtClean="0">
              <a:ln>
                <a:noFill/>
              </a:ln>
              <a:solidFill>
                <a:srgbClr val="000000"/>
              </a:solidFill>
              <a:effectLst/>
              <a:uFillTx/>
              <a:sym typeface="Helvetica Light"/>
            </a:endParaRPr>
          </a:p>
          <a:p>
            <a:pPr marL="342900" marR="0" indent="-342900" algn="ctr" defTabSz="584200" rtl="0" fontAlgn="auto" latinLnBrk="1" hangingPunct="0">
              <a:lnSpc>
                <a:spcPct val="100000"/>
              </a:lnSpc>
              <a:spcBef>
                <a:spcPts val="0"/>
              </a:spcBef>
              <a:spcAft>
                <a:spcPts val="0"/>
              </a:spcAft>
              <a:buClrTx/>
              <a:buSzTx/>
              <a:buFont typeface="Arial"/>
              <a:buChar char="•"/>
              <a:tabLst/>
            </a:pPr>
            <a:r>
              <a:rPr kumimoji="0" lang="en-US" sz="2400" b="0" i="0" u="none" strike="noStrike" cap="none" spc="0" normalizeH="0" baseline="0" dirty="0" smtClean="0">
                <a:ln>
                  <a:noFill/>
                </a:ln>
                <a:solidFill>
                  <a:srgbClr val="000000"/>
                </a:solidFill>
                <a:effectLst/>
                <a:uFillTx/>
                <a:sym typeface="Helvetica Light"/>
              </a:rPr>
              <a:t>That Darcy</a:t>
            </a:r>
            <a:r>
              <a:rPr kumimoji="0" lang="en-US" sz="2400" b="0" i="0" u="none" strike="noStrike" cap="none" spc="0" normalizeH="0" dirty="0" smtClean="0">
                <a:ln>
                  <a:noFill/>
                </a:ln>
                <a:solidFill>
                  <a:srgbClr val="000000"/>
                </a:solidFill>
                <a:effectLst/>
                <a:uFillTx/>
                <a:sym typeface="Helvetica Light"/>
              </a:rPr>
              <a:t> </a:t>
            </a:r>
            <a:r>
              <a:rPr kumimoji="0" lang="en-US" sz="2400" b="0" i="0" u="none" strike="noStrike" cap="none" spc="0" normalizeH="0" dirty="0" err="1" smtClean="0">
                <a:ln>
                  <a:noFill/>
                </a:ln>
                <a:solidFill>
                  <a:srgbClr val="000000"/>
                </a:solidFill>
                <a:effectLst/>
                <a:uFillTx/>
                <a:sym typeface="Helvetica Light"/>
              </a:rPr>
              <a:t>sympathised</a:t>
            </a:r>
            <a:r>
              <a:rPr kumimoji="0" lang="en-US" sz="2400" b="0" i="0" u="none" strike="noStrike" cap="none" spc="0" normalizeH="0" dirty="0" smtClean="0">
                <a:ln>
                  <a:noFill/>
                </a:ln>
                <a:solidFill>
                  <a:srgbClr val="000000"/>
                </a:solidFill>
                <a:effectLst/>
                <a:uFillTx/>
                <a:sym typeface="Helvetica Light"/>
              </a:rPr>
              <a:t> with the rebels </a:t>
            </a:r>
            <a:r>
              <a:rPr lang="en-US" sz="2400" dirty="0" smtClean="0">
                <a:solidFill>
                  <a:srgbClr val="000000"/>
                </a:solidFill>
              </a:rPr>
              <a:t>is</a:t>
            </a:r>
            <a:r>
              <a:rPr lang="en-US" sz="2400" dirty="0" smtClean="0">
                <a:solidFill>
                  <a:srgbClr val="000000"/>
                </a:solidFill>
              </a:rPr>
              <a:t>    clear, but to say he secretly </a:t>
            </a:r>
            <a:r>
              <a:rPr lang="en-US" sz="2400" dirty="0" err="1" smtClean="0">
                <a:solidFill>
                  <a:srgbClr val="000000"/>
                </a:solidFill>
              </a:rPr>
              <a:t>organised</a:t>
            </a:r>
            <a:r>
              <a:rPr lang="en-US" sz="2400" dirty="0" smtClean="0">
                <a:solidFill>
                  <a:srgbClr val="000000"/>
                </a:solidFill>
              </a:rPr>
              <a:t>   the Yorkshire rebellion credits him with more     personal influence in the region than he held by virtue of his position as constable of       </a:t>
            </a:r>
            <a:r>
              <a:rPr lang="en-US" sz="2400" dirty="0" err="1" smtClean="0">
                <a:solidFill>
                  <a:srgbClr val="000000"/>
                </a:solidFill>
              </a:rPr>
              <a:t>Pontefract</a:t>
            </a:r>
            <a:r>
              <a:rPr lang="en-US" sz="2400" dirty="0" smtClean="0">
                <a:solidFill>
                  <a:srgbClr val="000000"/>
                </a:solidFill>
              </a:rPr>
              <a:t> Castle.</a:t>
            </a:r>
          </a:p>
          <a:p>
            <a:pPr marL="342900" marR="0" indent="-342900" algn="ctr" defTabSz="584200" rtl="0" fontAlgn="auto" latinLnBrk="1" hangingPunct="0">
              <a:lnSpc>
                <a:spcPct val="100000"/>
              </a:lnSpc>
              <a:spcBef>
                <a:spcPts val="0"/>
              </a:spcBef>
              <a:spcAft>
                <a:spcPts val="0"/>
              </a:spcAft>
              <a:buClrTx/>
              <a:buSzTx/>
              <a:buFont typeface="Arial"/>
              <a:buChar char="•"/>
              <a:tabLst/>
            </a:pPr>
            <a:endParaRPr lang="en-US" sz="2400" dirty="0" smtClean="0">
              <a:solidFill>
                <a:srgbClr val="000000"/>
              </a:solidFill>
            </a:endParaRPr>
          </a:p>
          <a:p>
            <a:pPr marL="342900" marR="0" indent="-342900" algn="ctr" defTabSz="584200" rtl="0" fontAlgn="auto" latinLnBrk="1" hangingPunct="0">
              <a:lnSpc>
                <a:spcPct val="100000"/>
              </a:lnSpc>
              <a:spcBef>
                <a:spcPts val="0"/>
              </a:spcBef>
              <a:spcAft>
                <a:spcPts val="0"/>
              </a:spcAft>
              <a:buClrTx/>
              <a:buSzTx/>
              <a:buFont typeface="Arial"/>
              <a:buChar char="•"/>
              <a:tabLst/>
            </a:pPr>
            <a:r>
              <a:rPr lang="en-US" sz="2400" dirty="0" smtClean="0">
                <a:solidFill>
                  <a:srgbClr val="000000"/>
                </a:solidFill>
              </a:rPr>
              <a:t>Darcy refused to surrender </a:t>
            </a:r>
            <a:r>
              <a:rPr lang="en-US" sz="2400" dirty="0" err="1" smtClean="0">
                <a:solidFill>
                  <a:srgbClr val="000000"/>
                </a:solidFill>
              </a:rPr>
              <a:t>Aske</a:t>
            </a:r>
            <a:r>
              <a:rPr lang="en-US" sz="2400" dirty="0" smtClean="0">
                <a:solidFill>
                  <a:srgbClr val="000000"/>
                </a:solidFill>
              </a:rPr>
              <a:t> to the king </a:t>
            </a:r>
          </a:p>
          <a:p>
            <a:pPr marR="0" algn="ctr" defTabSz="584200" rtl="0" fontAlgn="auto" latinLnBrk="1" hangingPunct="0">
              <a:lnSpc>
                <a:spcPct val="100000"/>
              </a:lnSpc>
              <a:spcBef>
                <a:spcPts val="0"/>
              </a:spcBef>
              <a:spcAft>
                <a:spcPts val="0"/>
              </a:spcAft>
              <a:buClrTx/>
              <a:buSzTx/>
              <a:tabLst/>
            </a:pPr>
            <a:r>
              <a:rPr lang="en-US" sz="2400" dirty="0" smtClean="0">
                <a:solidFill>
                  <a:srgbClr val="000000"/>
                </a:solidFill>
              </a:rPr>
              <a:t>but saw his actions as loyal to the king’s best </a:t>
            </a:r>
          </a:p>
          <a:p>
            <a:pPr marR="0" algn="ctr" defTabSz="584200" rtl="0" fontAlgn="auto" latinLnBrk="1" hangingPunct="0">
              <a:lnSpc>
                <a:spcPct val="100000"/>
              </a:lnSpc>
              <a:spcBef>
                <a:spcPts val="0"/>
              </a:spcBef>
              <a:spcAft>
                <a:spcPts val="0"/>
              </a:spcAft>
              <a:buClrTx/>
              <a:buSzTx/>
              <a:tabLst/>
            </a:pPr>
            <a:r>
              <a:rPr lang="en-US" sz="2400" dirty="0" smtClean="0">
                <a:solidFill>
                  <a:srgbClr val="000000"/>
                </a:solidFill>
              </a:rPr>
              <a:t>Interests.</a:t>
            </a:r>
          </a:p>
        </p:txBody>
      </p:sp>
    </p:spTree>
  </p:cSld>
  <p:clrMapOvr>
    <a:masterClrMapping/>
  </p:clrMapOvr>
  <p:transition xmlns:p14="http://schemas.microsoft.com/office/powerpoint/2010/mai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a:spLocks noGrp="1"/>
          </p:cNvSpPr>
          <p:nvPr>
            <p:ph type="title"/>
          </p:nvPr>
        </p:nvSpPr>
        <p:spPr>
          <a:xfrm>
            <a:off x="952500" y="135086"/>
            <a:ext cx="11099801" cy="660782"/>
          </a:xfrm>
          <a:prstGeom prst="rect">
            <a:avLst/>
          </a:prstGeom>
        </p:spPr>
        <p:txBody>
          <a:bodyPr/>
          <a:lstStyle>
            <a:lvl1pPr>
              <a:defRPr sz="4000" b="1">
                <a:latin typeface="Helvetica"/>
                <a:ea typeface="Helvetica"/>
                <a:cs typeface="Helvetica"/>
                <a:sym typeface="Helvetica"/>
              </a:defRPr>
            </a:lvl1pPr>
          </a:lstStyle>
          <a:p>
            <a:pPr lvl="0">
              <a:defRPr sz="1800" b="0"/>
            </a:pPr>
            <a:r>
              <a:rPr sz="4000" b="1" dirty="0"/>
              <a:t>The extent and nature of the opposition</a:t>
            </a:r>
          </a:p>
        </p:txBody>
      </p:sp>
      <p:sp>
        <p:nvSpPr>
          <p:cNvPr id="60" name="Shape 60"/>
          <p:cNvSpPr>
            <a:spLocks noGrp="1"/>
          </p:cNvSpPr>
          <p:nvPr>
            <p:ph type="body" idx="1"/>
          </p:nvPr>
        </p:nvSpPr>
        <p:spPr>
          <a:xfrm>
            <a:off x="449774" y="1072768"/>
            <a:ext cx="11982611" cy="8140382"/>
          </a:xfrm>
          <a:prstGeom prst="rect">
            <a:avLst/>
          </a:prstGeom>
        </p:spPr>
        <p:txBody>
          <a:bodyPr>
            <a:noAutofit/>
          </a:bodyPr>
          <a:lstStyle/>
          <a:p>
            <a:pPr marL="311150" lvl="0" indent="-311150" defTabSz="408940">
              <a:spcBef>
                <a:spcPts val="2900"/>
              </a:spcBef>
              <a:defRPr sz="1800"/>
            </a:pPr>
            <a:r>
              <a:rPr lang="en-US" sz="2400" dirty="0" smtClean="0"/>
              <a:t>It was in Yorkshire that the name ‘pilgrimage for grace’ first arose – a title that bears witness to the essentially religious – even crusading – character of the rebellion.  Once again, the swearing of an oath was central to the rebellion and to its spreading.</a:t>
            </a:r>
          </a:p>
          <a:p>
            <a:pPr marL="311150" lvl="0" indent="-311150" defTabSz="408940">
              <a:spcBef>
                <a:spcPts val="2900"/>
              </a:spcBef>
              <a:defRPr sz="1800"/>
            </a:pPr>
            <a:r>
              <a:rPr lang="en-US" sz="2400" dirty="0" smtClean="0"/>
              <a:t>Robert </a:t>
            </a:r>
            <a:r>
              <a:rPr lang="en-US" sz="2400" dirty="0" err="1" smtClean="0"/>
              <a:t>Aske</a:t>
            </a:r>
            <a:r>
              <a:rPr lang="en-US" sz="2400" dirty="0" smtClean="0"/>
              <a:t> formulated the oath (‘You shall not enter to this our Pilgrimage for the common wealth but only for the love ye bear to God’s faith and church militant and the maintenance thereof…’) which describes the pilgrimage as ‘for the commonwealth’.  Thus the interests of the ‘commonwealth’ and the church are the same – and not separate as some commentators have argued, somewhat anachronistically. The oath made the point that is only for love the church and not for any private profit that a person enters the Pilgrimage for the commonwealth.</a:t>
            </a:r>
          </a:p>
          <a:p>
            <a:pPr marL="311150" lvl="0" indent="-311150" defTabSz="408940">
              <a:spcBef>
                <a:spcPts val="2900"/>
              </a:spcBef>
              <a:defRPr sz="1800"/>
            </a:pPr>
            <a:r>
              <a:rPr lang="en-US" sz="2400" dirty="0" smtClean="0"/>
              <a:t> By </a:t>
            </a:r>
            <a:r>
              <a:rPr lang="en-US" sz="2400" dirty="0"/>
              <a:t>December, 30,000 armed men assembled on the banks of the River Don near </a:t>
            </a:r>
            <a:r>
              <a:rPr lang="en-US" sz="2400" dirty="0" err="1"/>
              <a:t>Doncaster</a:t>
            </a:r>
            <a:r>
              <a:rPr lang="en-US" sz="2400" dirty="0"/>
              <a:t> under the leadership of </a:t>
            </a:r>
            <a:r>
              <a:rPr lang="en-US" sz="2400" dirty="0" err="1"/>
              <a:t>Aske</a:t>
            </a:r>
            <a:r>
              <a:rPr lang="en-US" sz="2400" dirty="0"/>
              <a:t>, were met by Norfolk who </a:t>
            </a:r>
            <a:r>
              <a:rPr lang="en-US" sz="2400" dirty="0" err="1"/>
              <a:t>realised</a:t>
            </a:r>
            <a:r>
              <a:rPr lang="en-US" sz="2400" dirty="0"/>
              <a:t> that his 8000 troops would be no match for the rebel army</a:t>
            </a:r>
            <a:r>
              <a:rPr lang="en-US" sz="2400" dirty="0" smtClean="0"/>
              <a:t>.</a:t>
            </a:r>
          </a:p>
          <a:p>
            <a:pPr marL="311150" lvl="0" indent="-311150" defTabSz="408940">
              <a:spcBef>
                <a:spcPts val="2900"/>
              </a:spcBef>
              <a:defRPr sz="1800"/>
            </a:pPr>
            <a:r>
              <a:rPr lang="en-US" sz="2400" dirty="0" smtClean="0"/>
              <a:t>Similar </a:t>
            </a:r>
            <a:r>
              <a:rPr lang="en-US" sz="2400" dirty="0"/>
              <a:t>complaints were being voiced in Cornwall, so it was fortunate for the king that a rebellion did not arise there.</a:t>
            </a:r>
          </a:p>
          <a:p>
            <a:pPr marL="311150" indent="-311150" defTabSz="408940">
              <a:spcBef>
                <a:spcPts val="2900"/>
              </a:spcBef>
              <a:defRPr sz="1800"/>
            </a:pPr>
            <a:r>
              <a:rPr lang="en-GB" sz="2400" dirty="0"/>
              <a:t>To make matters worse, there were rumours that the rebellion within England might be co-ordinated with an imperial/papal invasion from the Continent.  Cardinal Reginald Pole, a descendent of the </a:t>
            </a:r>
            <a:r>
              <a:rPr lang="en-GB" sz="2400" dirty="0" err="1"/>
              <a:t>Yorkist</a:t>
            </a:r>
            <a:r>
              <a:rPr lang="en-GB" sz="2400" dirty="0"/>
              <a:t> kings (and though never a claimant, was more directly descended from Plantagenet blood than Henry) appeared in Calais under instruction from the pope. </a:t>
            </a:r>
            <a:endParaRPr lang="en-GB" sz="2400" dirty="0" smtClean="0"/>
          </a:p>
        </p:txBody>
      </p:sp>
    </p:spTree>
  </p:cSld>
  <p:clrMapOvr>
    <a:masterClrMapping/>
  </p:clrMapOvr>
  <p:transition xmlns:p14="http://schemas.microsoft.com/office/powerpoint/2010/mai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63"/>
          <p:cNvSpPr>
            <a:spLocks noGrp="1"/>
          </p:cNvSpPr>
          <p:nvPr>
            <p:ph type="title"/>
          </p:nvPr>
        </p:nvSpPr>
        <p:spPr>
          <a:prstGeom prst="rect">
            <a:avLst/>
          </a:prstGeom>
        </p:spPr>
        <p:txBody>
          <a:bodyPr/>
          <a:lstStyle>
            <a:lvl1pPr defTabSz="490727">
              <a:defRPr sz="6719"/>
            </a:lvl1pPr>
          </a:lstStyle>
          <a:p>
            <a:pPr lvl="0">
              <a:defRPr sz="1800"/>
            </a:pPr>
            <a:r>
              <a:rPr sz="6719"/>
              <a:t>The Pontefract Articles or Commons’ Petition</a:t>
            </a:r>
          </a:p>
        </p:txBody>
      </p:sp>
      <p:sp>
        <p:nvSpPr>
          <p:cNvPr id="64" name="Shape 64"/>
          <p:cNvSpPr>
            <a:spLocks noGrp="1"/>
          </p:cNvSpPr>
          <p:nvPr>
            <p:ph type="body" idx="1"/>
          </p:nvPr>
        </p:nvSpPr>
        <p:spPr>
          <a:prstGeom prst="rect">
            <a:avLst/>
          </a:prstGeom>
        </p:spPr>
        <p:txBody>
          <a:bodyPr/>
          <a:lstStyle/>
          <a:p>
            <a:pPr marL="308680" lvl="0" indent="-308680" defTabSz="457200">
              <a:spcBef>
                <a:spcPts val="0"/>
              </a:spcBef>
              <a:defRPr sz="1800"/>
            </a:pPr>
            <a:r>
              <a:rPr sz="3200" dirty="0" smtClean="0">
                <a:solidFill>
                  <a:srgbClr val="081721"/>
                </a:solidFill>
                <a:latin typeface="Georgia"/>
                <a:ea typeface="Georgia"/>
                <a:cs typeface="Georgia"/>
                <a:sym typeface="Georgia"/>
              </a:rPr>
              <a:t>I</a:t>
            </a:r>
            <a:r>
              <a:rPr sz="3200" dirty="0" smtClean="0">
                <a:solidFill>
                  <a:srgbClr val="081721"/>
                </a:solidFill>
                <a:latin typeface="Helvetica"/>
                <a:ea typeface="Helvetica"/>
                <a:cs typeface="Helvetica"/>
                <a:sym typeface="Helvetica"/>
              </a:rPr>
              <a:t>n December 1536, the</a:t>
            </a:r>
            <a:r>
              <a:rPr sz="3200" dirty="0" smtClean="0">
                <a:latin typeface="Helvetica"/>
                <a:ea typeface="Helvetica"/>
                <a:cs typeface="Helvetica"/>
                <a:sym typeface="Helvetica"/>
              </a:rPr>
              <a:t> </a:t>
            </a:r>
            <a:r>
              <a:rPr sz="3200" dirty="0" smtClean="0">
                <a:uFill>
                  <a:solidFill>
                    <a:srgbClr val="993333"/>
                  </a:solidFill>
                </a:uFill>
                <a:latin typeface="Helvetica"/>
                <a:ea typeface="Helvetica"/>
                <a:cs typeface="Helvetica"/>
                <a:sym typeface="Helvetica"/>
                <a:hlinkClick r:id="rId2"/>
              </a:rPr>
              <a:t>Pilgrimage of Grace</a:t>
            </a:r>
            <a:r>
              <a:rPr sz="3200" dirty="0" smtClean="0">
                <a:latin typeface="Helvetica"/>
                <a:ea typeface="Helvetica"/>
                <a:cs typeface="Helvetica"/>
                <a:sym typeface="Helvetica"/>
              </a:rPr>
              <a:t> rebels, led by </a:t>
            </a:r>
            <a:r>
              <a:rPr sz="3200" dirty="0" smtClean="0">
                <a:uFill>
                  <a:solidFill>
                    <a:srgbClr val="993333"/>
                  </a:solidFill>
                </a:uFill>
                <a:latin typeface="Helvetica"/>
                <a:ea typeface="Helvetica"/>
                <a:cs typeface="Helvetica"/>
                <a:sym typeface="Helvetica"/>
                <a:hlinkClick r:id="rId3"/>
              </a:rPr>
              <a:t>Robert Aske</a:t>
            </a:r>
            <a:r>
              <a:rPr sz="3200" dirty="0" smtClean="0">
                <a:latin typeface="Helvetica"/>
                <a:ea typeface="Helvetica"/>
                <a:cs typeface="Helvetica"/>
                <a:sym typeface="Helvetica"/>
              </a:rPr>
              <a:t>, met at Pontefract Castle (Dec. 2-4) to draft a petition of "demands" to be presented to </a:t>
            </a:r>
            <a:r>
              <a:rPr sz="3200" dirty="0" smtClean="0">
                <a:uFill>
                  <a:solidFill>
                    <a:srgbClr val="993333"/>
                  </a:solidFill>
                </a:uFill>
                <a:latin typeface="Helvetica"/>
                <a:ea typeface="Helvetica"/>
                <a:cs typeface="Helvetica"/>
                <a:sym typeface="Helvetica"/>
              </a:rPr>
              <a:t>King Henry VIII</a:t>
            </a:r>
            <a:r>
              <a:rPr sz="3200" dirty="0" smtClean="0">
                <a:latin typeface="Helvetica"/>
                <a:ea typeface="Helvetica"/>
                <a:cs typeface="Helvetica"/>
                <a:sym typeface="Helvetica"/>
              </a:rPr>
              <a:t>. This list of "24 Articles", sometimes called "The Commons' Petition", was given to the </a:t>
            </a:r>
            <a:r>
              <a:rPr sz="3200" dirty="0" smtClean="0">
                <a:uFill>
                  <a:solidFill>
                    <a:srgbClr val="993333"/>
                  </a:solidFill>
                </a:uFill>
                <a:latin typeface="Helvetica"/>
                <a:ea typeface="Helvetica"/>
                <a:cs typeface="Helvetica"/>
                <a:sym typeface="Helvetica"/>
                <a:hlinkClick r:id="rId4"/>
              </a:rPr>
              <a:t>Duke of Norfolk</a:t>
            </a:r>
            <a:r>
              <a:rPr sz="3200" dirty="0" smtClean="0">
                <a:latin typeface="Helvetica"/>
                <a:ea typeface="Helvetica"/>
                <a:cs typeface="Helvetica"/>
                <a:sym typeface="Helvetica"/>
              </a:rPr>
              <a:t> at Doncaster on December 6th. </a:t>
            </a:r>
          </a:p>
          <a:p>
            <a:pPr marL="308680" lvl="0" indent="-308680" defTabSz="457200">
              <a:spcBef>
                <a:spcPts val="0"/>
              </a:spcBef>
              <a:defRPr sz="1800"/>
            </a:pPr>
            <a:endParaRPr sz="3200" dirty="0">
              <a:latin typeface="Helvetica"/>
              <a:ea typeface="Helvetica"/>
              <a:cs typeface="Helvetica"/>
              <a:sym typeface="Helvetica"/>
            </a:endParaRPr>
          </a:p>
          <a:p>
            <a:pPr marL="308680" lvl="0" indent="-308680" defTabSz="457200">
              <a:spcBef>
                <a:spcPts val="0"/>
              </a:spcBef>
              <a:defRPr sz="1800"/>
            </a:pPr>
            <a:r>
              <a:rPr sz="3200" dirty="0">
                <a:latin typeface="Helvetica"/>
                <a:ea typeface="Helvetica"/>
                <a:cs typeface="Helvetica"/>
                <a:sym typeface="Helvetica"/>
              </a:rPr>
              <a:t>The rebels agreed to disband if the King reviewed the demands, a freely elected parliament at York would act on the same, and if the rebels received parliamentary pardon for taking part in the rebellion and for all acts committed during the same. </a:t>
            </a:r>
          </a:p>
        </p:txBody>
      </p:sp>
    </p:spTree>
  </p:cSld>
  <p:clrMapOvr>
    <a:masterClrMapping/>
  </p:clrMapOvr>
  <p:transition xmlns:p14="http://schemas.microsoft.com/office/powerpoint/2010/mai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43"/>
          <p:cNvSpPr>
            <a:spLocks noGrp="1"/>
          </p:cNvSpPr>
          <p:nvPr>
            <p:ph type="title"/>
          </p:nvPr>
        </p:nvSpPr>
        <p:spPr>
          <a:prstGeom prst="rect">
            <a:avLst/>
          </a:prstGeom>
        </p:spPr>
        <p:txBody>
          <a:bodyPr/>
          <a:lstStyle/>
          <a:p>
            <a:pPr lvl="0">
              <a:defRPr sz="1800"/>
            </a:pPr>
            <a:r>
              <a:rPr sz="8000"/>
              <a:t>The York Articles</a:t>
            </a:r>
          </a:p>
        </p:txBody>
      </p:sp>
      <p:sp>
        <p:nvSpPr>
          <p:cNvPr id="44" name="Shape 44"/>
          <p:cNvSpPr>
            <a:spLocks noGrp="1"/>
          </p:cNvSpPr>
          <p:nvPr>
            <p:ph type="body" idx="1"/>
          </p:nvPr>
        </p:nvSpPr>
        <p:spPr>
          <a:xfrm>
            <a:off x="426470" y="2295750"/>
            <a:ext cx="6951771" cy="6286501"/>
          </a:xfrm>
          <a:prstGeom prst="rect">
            <a:avLst/>
          </a:prstGeom>
        </p:spPr>
        <p:txBody>
          <a:bodyPr/>
          <a:lstStyle/>
          <a:p>
            <a:pPr marL="391159" lvl="0" indent="-391159" defTabSz="514095">
              <a:spcBef>
                <a:spcPts val="3600"/>
              </a:spcBef>
              <a:defRPr sz="1800"/>
            </a:pPr>
            <a:r>
              <a:rPr sz="3168"/>
              <a:t>The York Articles sent to the Mayor, by Aske claimed that the ‘suppression of so many religious houses’ was of ‘grete hurt to the common wealth.’</a:t>
            </a:r>
          </a:p>
          <a:p>
            <a:pPr marL="391159" lvl="0" indent="-391159" defTabSz="514095">
              <a:spcBef>
                <a:spcPts val="3600"/>
              </a:spcBef>
              <a:defRPr sz="1800"/>
            </a:pPr>
            <a:r>
              <a:rPr sz="3168"/>
              <a:t>Article 4 complained about the  activities of Cromwell and Rich, the Chancellor of Augmentations.</a:t>
            </a:r>
          </a:p>
          <a:p>
            <a:pPr marL="391159" lvl="0" indent="-391159" defTabSz="514095">
              <a:spcBef>
                <a:spcPts val="3600"/>
              </a:spcBef>
              <a:defRPr sz="1800"/>
            </a:pPr>
            <a:r>
              <a:rPr sz="3168"/>
              <a:t>Article 5 attacked reforming bishops, especially Cranmer, Shaxton, Latimer and Longland. </a:t>
            </a:r>
          </a:p>
        </p:txBody>
      </p:sp>
      <p:pic>
        <p:nvPicPr>
          <p:cNvPr id="45" name="sacredheart.jpg"/>
          <p:cNvPicPr/>
          <p:nvPr/>
        </p:nvPicPr>
        <p:blipFill>
          <a:blip r:embed="rId2">
            <a:extLst/>
          </a:blip>
          <a:stretch>
            <a:fillRect/>
          </a:stretch>
        </p:blipFill>
        <p:spPr>
          <a:xfrm>
            <a:off x="8023418" y="2636446"/>
            <a:ext cx="4122469" cy="5605110"/>
          </a:xfrm>
          <a:prstGeom prst="rect">
            <a:avLst/>
          </a:prstGeom>
          <a:ln w="12700">
            <a:miter lim="400000"/>
          </a:ln>
        </p:spPr>
      </p:pic>
    </p:spTree>
  </p:cSld>
  <p:clrMapOvr>
    <a:masterClrMapping/>
  </p:clrMapOvr>
  <p:transition xmlns:p14="http://schemas.microsoft.com/office/powerpoint/2010/mai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a:spLocks noGrp="1"/>
          </p:cNvSpPr>
          <p:nvPr>
            <p:ph type="title"/>
          </p:nvPr>
        </p:nvSpPr>
        <p:spPr>
          <a:xfrm>
            <a:off x="952500" y="-177800"/>
            <a:ext cx="11099800" cy="2159000"/>
          </a:xfrm>
          <a:prstGeom prst="rect">
            <a:avLst/>
          </a:prstGeom>
        </p:spPr>
        <p:txBody>
          <a:bodyPr/>
          <a:lstStyle>
            <a:lvl1pPr>
              <a:defRPr sz="4000" b="1">
                <a:latin typeface="Helvetica"/>
                <a:ea typeface="Helvetica"/>
                <a:cs typeface="Helvetica"/>
                <a:sym typeface="Helvetica"/>
              </a:defRPr>
            </a:lvl1pPr>
          </a:lstStyle>
          <a:p>
            <a:pPr lvl="0">
              <a:defRPr sz="1800" b="0"/>
            </a:pPr>
            <a:r>
              <a:rPr sz="4000" b="1"/>
              <a:t>The Pontefract Articles</a:t>
            </a:r>
          </a:p>
        </p:txBody>
      </p:sp>
      <p:sp>
        <p:nvSpPr>
          <p:cNvPr id="48" name="Shape 48"/>
          <p:cNvSpPr>
            <a:spLocks noGrp="1"/>
          </p:cNvSpPr>
          <p:nvPr>
            <p:ph type="body" idx="1"/>
          </p:nvPr>
        </p:nvSpPr>
        <p:spPr>
          <a:xfrm>
            <a:off x="642639" y="1585912"/>
            <a:ext cx="11409661" cy="7304088"/>
          </a:xfrm>
          <a:prstGeom prst="rect">
            <a:avLst/>
          </a:prstGeom>
        </p:spPr>
        <p:txBody>
          <a:bodyPr/>
          <a:lstStyle/>
          <a:p>
            <a:pPr marL="256204" lvl="0" indent="-256204" defTabSz="379475">
              <a:spcBef>
                <a:spcPts val="0"/>
              </a:spcBef>
              <a:defRPr sz="1800"/>
            </a:pPr>
            <a:endParaRPr sz="2656">
              <a:latin typeface="Helvetica"/>
              <a:ea typeface="Helvetica"/>
              <a:cs typeface="Helvetica"/>
              <a:sym typeface="Helvetica"/>
            </a:endParaRPr>
          </a:p>
          <a:p>
            <a:pPr marL="0" lvl="0" indent="0" defTabSz="379475">
              <a:spcBef>
                <a:spcPts val="0"/>
              </a:spcBef>
              <a:buSzTx/>
              <a:buNone/>
              <a:defRPr sz="1800"/>
            </a:pPr>
            <a:r>
              <a:rPr sz="2656">
                <a:latin typeface="Helvetica"/>
                <a:ea typeface="Helvetica"/>
                <a:cs typeface="Helvetica"/>
                <a:sym typeface="Helvetica"/>
              </a:rPr>
              <a:t>Religious grievances head the list:</a:t>
            </a:r>
            <a:endParaRPr sz="2656">
              <a:solidFill>
                <a:srgbClr val="081721"/>
              </a:solidFill>
              <a:latin typeface="Helvetica"/>
              <a:ea typeface="Helvetica"/>
              <a:cs typeface="Helvetica"/>
              <a:sym typeface="Helvetica"/>
            </a:endParaRPr>
          </a:p>
          <a:p>
            <a:pPr marL="625139" lvl="1" indent="-256204" defTabSz="379475">
              <a:spcBef>
                <a:spcPts val="0"/>
              </a:spcBef>
              <a:defRPr sz="1800"/>
            </a:pPr>
            <a:r>
              <a:rPr sz="2656">
                <a:solidFill>
                  <a:srgbClr val="081721"/>
                </a:solidFill>
                <a:latin typeface="Helvetica"/>
                <a:ea typeface="Helvetica"/>
                <a:cs typeface="Helvetica"/>
                <a:sym typeface="Helvetica"/>
              </a:rPr>
              <a:t>Article 1 condemned the heresies of Luther, Wycliffe, Tyndale, Barnes and the Anabaptists.</a:t>
            </a:r>
          </a:p>
          <a:p>
            <a:pPr marL="625139" lvl="1" indent="-256204" defTabSz="379475">
              <a:spcBef>
                <a:spcPts val="0"/>
              </a:spcBef>
              <a:defRPr sz="1800"/>
            </a:pPr>
            <a:r>
              <a:rPr sz="2656">
                <a:solidFill>
                  <a:srgbClr val="081721"/>
                </a:solidFill>
                <a:latin typeface="Helvetica"/>
                <a:ea typeface="Helvetica"/>
                <a:cs typeface="Helvetica"/>
                <a:sym typeface="Helvetica"/>
              </a:rPr>
              <a:t>Articles 4 and 6 sought to reverse the suppression of the monasteries and in particular of the </a:t>
            </a:r>
            <a:r>
              <a:rPr sz="2656" b="1">
                <a:solidFill>
                  <a:srgbClr val="081721"/>
                </a:solidFill>
                <a:latin typeface="Helvetica"/>
                <a:ea typeface="Helvetica"/>
                <a:cs typeface="Helvetica"/>
                <a:sym typeface="Helvetica"/>
              </a:rPr>
              <a:t>Observant Friars</a:t>
            </a:r>
            <a:r>
              <a:rPr sz="2656">
                <a:solidFill>
                  <a:srgbClr val="081721"/>
                </a:solidFill>
                <a:latin typeface="Helvetica"/>
                <a:ea typeface="Helvetica"/>
                <a:cs typeface="Helvetica"/>
                <a:sym typeface="Helvetica"/>
              </a:rPr>
              <a:t>.</a:t>
            </a:r>
          </a:p>
          <a:p>
            <a:pPr marL="0" lvl="1" indent="189737" defTabSz="379475">
              <a:spcBef>
                <a:spcPts val="0"/>
              </a:spcBef>
              <a:buSzTx/>
              <a:buNone/>
              <a:defRPr sz="1800"/>
            </a:pPr>
            <a:endParaRPr sz="2656">
              <a:solidFill>
                <a:srgbClr val="081721"/>
              </a:solidFill>
              <a:latin typeface="Helvetica"/>
              <a:ea typeface="Helvetica"/>
              <a:cs typeface="Helvetica"/>
              <a:sym typeface="Helvetica"/>
            </a:endParaRPr>
          </a:p>
          <a:p>
            <a:pPr marL="0" lvl="1" indent="189737" defTabSz="379475">
              <a:spcBef>
                <a:spcPts val="0"/>
              </a:spcBef>
              <a:buSzTx/>
              <a:buNone/>
              <a:defRPr sz="1800"/>
            </a:pPr>
            <a:r>
              <a:rPr sz="2656">
                <a:solidFill>
                  <a:srgbClr val="081721"/>
                </a:solidFill>
                <a:latin typeface="Helvetica"/>
                <a:ea typeface="Helvetica"/>
                <a:cs typeface="Helvetica"/>
                <a:sym typeface="Helvetica"/>
              </a:rPr>
              <a:t>Religious grievances were closely connected with political ones:</a:t>
            </a:r>
          </a:p>
          <a:p>
            <a:pPr marL="625139" lvl="1" indent="-256204" defTabSz="379475">
              <a:spcBef>
                <a:spcPts val="0"/>
              </a:spcBef>
              <a:defRPr sz="1800"/>
            </a:pPr>
            <a:r>
              <a:rPr sz="2656">
                <a:solidFill>
                  <a:srgbClr val="081721"/>
                </a:solidFill>
                <a:latin typeface="Helvetica"/>
                <a:ea typeface="Helvetica"/>
                <a:cs typeface="Helvetica"/>
                <a:sym typeface="Helvetica"/>
              </a:rPr>
              <a:t>Article 2 wanted to see the papal headship of the church restored ‘as before it was accustomed to be’, even though the same article upheld the ban on payments of first fruits to Rome.</a:t>
            </a:r>
          </a:p>
          <a:p>
            <a:pPr marL="625139" lvl="1" indent="-256204" defTabSz="379475">
              <a:spcBef>
                <a:spcPts val="0"/>
              </a:spcBef>
              <a:defRPr sz="1800"/>
            </a:pPr>
            <a:r>
              <a:rPr sz="2656">
                <a:solidFill>
                  <a:srgbClr val="081721"/>
                </a:solidFill>
                <a:latin typeface="Helvetica"/>
                <a:ea typeface="Helvetica"/>
                <a:cs typeface="Helvetica"/>
                <a:sym typeface="Helvetica"/>
              </a:rPr>
              <a:t>Article 3 wished to see Mary restored to the succession, indicating their belief that the Aragonese marriage was valid.</a:t>
            </a:r>
          </a:p>
          <a:p>
            <a:pPr marL="625139" lvl="1" indent="-256204" defTabSz="379475">
              <a:spcBef>
                <a:spcPts val="0"/>
              </a:spcBef>
              <a:defRPr sz="1800"/>
            </a:pPr>
            <a:r>
              <a:rPr sz="2656">
                <a:solidFill>
                  <a:srgbClr val="081721"/>
                </a:solidFill>
                <a:latin typeface="Helvetica"/>
                <a:ea typeface="Helvetica"/>
                <a:cs typeface="Helvetica"/>
                <a:sym typeface="Helvetica"/>
              </a:rPr>
              <a:t>Articles 7 and 8 attacked Cromwell and Rich as ‘maintayners of the false sect of heretiques’, but also because they were low born - and were resented by the nobility in the way that Wolsey had been.</a:t>
            </a:r>
          </a:p>
          <a:p>
            <a:pPr marL="625139" lvl="1" indent="-256204" defTabSz="379475">
              <a:spcBef>
                <a:spcPts val="0"/>
              </a:spcBef>
              <a:defRPr sz="1800"/>
            </a:pPr>
            <a:r>
              <a:rPr sz="2656">
                <a:solidFill>
                  <a:srgbClr val="081721"/>
                </a:solidFill>
                <a:latin typeface="Helvetica"/>
                <a:ea typeface="Helvetica"/>
                <a:cs typeface="Helvetica"/>
                <a:sym typeface="Helvetica"/>
              </a:rPr>
              <a:t>Article 11 demanded punishment for Legh and Layton, Cromwell’s commissioners.</a:t>
            </a:r>
          </a:p>
        </p:txBody>
      </p:sp>
    </p:spTree>
  </p:cSld>
  <p:clrMapOvr>
    <a:masterClrMapping/>
  </p:clrMapOvr>
  <p:transition xmlns:p14="http://schemas.microsoft.com/office/powerpoint/2010/mai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50"/>
          <p:cNvSpPr>
            <a:spLocks noGrp="1"/>
          </p:cNvSpPr>
          <p:nvPr>
            <p:ph type="title"/>
          </p:nvPr>
        </p:nvSpPr>
        <p:spPr>
          <a:xfrm>
            <a:off x="952500" y="444500"/>
            <a:ext cx="11099800" cy="1299633"/>
          </a:xfrm>
          <a:prstGeom prst="rect">
            <a:avLst/>
          </a:prstGeom>
        </p:spPr>
        <p:txBody>
          <a:bodyPr/>
          <a:lstStyle>
            <a:lvl1pPr>
              <a:defRPr sz="4000" b="1">
                <a:latin typeface="Helvetica"/>
                <a:ea typeface="Helvetica"/>
                <a:cs typeface="Helvetica"/>
                <a:sym typeface="Helvetica"/>
              </a:defRPr>
            </a:lvl1pPr>
          </a:lstStyle>
          <a:p>
            <a:pPr lvl="0">
              <a:defRPr sz="1800" b="0"/>
            </a:pPr>
            <a:r>
              <a:rPr sz="4000" b="1" dirty="0" smtClean="0"/>
              <a:t>Economic</a:t>
            </a:r>
            <a:r>
              <a:rPr lang="en-GB" sz="4000" b="1" dirty="0" smtClean="0"/>
              <a:t> and social</a:t>
            </a:r>
            <a:r>
              <a:rPr sz="4000" b="1" dirty="0" smtClean="0"/>
              <a:t> </a:t>
            </a:r>
            <a:r>
              <a:rPr sz="4000" b="1" dirty="0"/>
              <a:t>demands</a:t>
            </a:r>
          </a:p>
        </p:txBody>
      </p:sp>
      <p:sp>
        <p:nvSpPr>
          <p:cNvPr id="51" name="Shape 51"/>
          <p:cNvSpPr>
            <a:spLocks noGrp="1"/>
          </p:cNvSpPr>
          <p:nvPr>
            <p:ph type="body" idx="1"/>
          </p:nvPr>
        </p:nvSpPr>
        <p:spPr>
          <a:xfrm>
            <a:off x="338667" y="1016001"/>
            <a:ext cx="12107333" cy="8432800"/>
          </a:xfrm>
          <a:prstGeom prst="rect">
            <a:avLst/>
          </a:prstGeom>
        </p:spPr>
        <p:txBody>
          <a:bodyPr>
            <a:normAutofit/>
          </a:bodyPr>
          <a:lstStyle/>
          <a:p>
            <a:pPr marL="0" lvl="0" indent="0" defTabSz="373887">
              <a:spcBef>
                <a:spcPts val="2600"/>
              </a:spcBef>
              <a:buSzTx/>
              <a:buNone/>
              <a:defRPr sz="1800"/>
            </a:pPr>
            <a:r>
              <a:rPr sz="2304" dirty="0"/>
              <a:t>Finally, the articles also gave a prominent place to economic </a:t>
            </a:r>
            <a:r>
              <a:rPr lang="en-GB" sz="2304" dirty="0" smtClean="0"/>
              <a:t>and social </a:t>
            </a:r>
            <a:r>
              <a:rPr sz="2304" dirty="0" smtClean="0"/>
              <a:t>concerns</a:t>
            </a:r>
            <a:r>
              <a:rPr sz="2304" dirty="0"/>
              <a:t>, although the </a:t>
            </a:r>
            <a:r>
              <a:rPr sz="2304" dirty="0" smtClean="0"/>
              <a:t>distinction</a:t>
            </a:r>
            <a:r>
              <a:rPr lang="en-GB" sz="2304" dirty="0" smtClean="0"/>
              <a:t>s</a:t>
            </a:r>
            <a:r>
              <a:rPr sz="2304" dirty="0" smtClean="0"/>
              <a:t> </a:t>
            </a:r>
            <a:r>
              <a:rPr sz="2304" dirty="0"/>
              <a:t>between </a:t>
            </a:r>
            <a:r>
              <a:rPr sz="2304" dirty="0" smtClean="0"/>
              <a:t>economic</a:t>
            </a:r>
            <a:r>
              <a:rPr lang="en-GB" sz="2304" dirty="0" smtClean="0"/>
              <a:t>, social</a:t>
            </a:r>
            <a:r>
              <a:rPr sz="2304" dirty="0" smtClean="0"/>
              <a:t> </a:t>
            </a:r>
            <a:r>
              <a:rPr sz="2304" dirty="0"/>
              <a:t>and religious concerns are perhaps clearer to our eyes than they would have been to the </a:t>
            </a:r>
            <a:r>
              <a:rPr sz="2304" dirty="0" smtClean="0"/>
              <a:t>rebels.</a:t>
            </a:r>
            <a:endParaRPr sz="2304" dirty="0"/>
          </a:p>
          <a:p>
            <a:pPr marL="728979" lvl="1" indent="-284479" defTabSz="373887">
              <a:spcBef>
                <a:spcPts val="2600"/>
              </a:spcBef>
              <a:defRPr sz="1800"/>
            </a:pPr>
            <a:r>
              <a:rPr sz="2304" dirty="0"/>
              <a:t>Article 13 was concerned to restrict enclosures, which had turned arable land into  pasture, thereby reducing the numbers who could live off such land. </a:t>
            </a:r>
          </a:p>
          <a:p>
            <a:pPr marL="728979" lvl="1" indent="-284479" defTabSz="373887">
              <a:spcBef>
                <a:spcPts val="2600"/>
              </a:spcBef>
              <a:defRPr sz="1800"/>
            </a:pPr>
            <a:r>
              <a:rPr sz="2304" dirty="0"/>
              <a:t>Article 14 complained against taxes were too high (a standard complaint</a:t>
            </a:r>
            <a:r>
              <a:rPr sz="2304" dirty="0" smtClean="0"/>
              <a:t>)</a:t>
            </a:r>
            <a:endParaRPr lang="en-GB" sz="2304" dirty="0" smtClean="0"/>
          </a:p>
          <a:p>
            <a:pPr marL="728979" lvl="1" indent="-284479" defTabSz="373887">
              <a:spcBef>
                <a:spcPts val="2600"/>
              </a:spcBef>
              <a:defRPr sz="1800"/>
            </a:pPr>
            <a:r>
              <a:rPr lang="en-GB" sz="2304" dirty="0" smtClean="0"/>
              <a:t>Article 18 demanded the Church’s rights of sanctuary to be confirmed by an Act of Parliament (in fact, in 1540 just the opposite occurred).</a:t>
            </a:r>
          </a:p>
          <a:p>
            <a:pPr marL="728979" lvl="1" indent="-284479" defTabSz="373887">
              <a:spcBef>
                <a:spcPts val="2600"/>
              </a:spcBef>
              <a:defRPr sz="1800"/>
            </a:pPr>
            <a:r>
              <a:rPr lang="en-GB" sz="2304" dirty="0" smtClean="0"/>
              <a:t>Article 19 demanded liberties (ability to run courts, enforce law etc.) returned (a 1536 Act had restored all such powers to the crown).</a:t>
            </a:r>
            <a:endParaRPr sz="2304" dirty="0"/>
          </a:p>
          <a:p>
            <a:pPr marL="728979" lvl="1" indent="-284479" defTabSz="373887">
              <a:spcBef>
                <a:spcPts val="2600"/>
              </a:spcBef>
              <a:defRPr sz="1800"/>
            </a:pPr>
            <a:r>
              <a:rPr sz="2304" dirty="0"/>
              <a:t>Article 20 demanded the repeal of the Statute of Uses of 1536, which restricted the ability of gentry and peers to provide for younger sons without paying fines to the Crown. </a:t>
            </a:r>
            <a:endParaRPr lang="en-GB" sz="2304" dirty="0" smtClean="0"/>
          </a:p>
        </p:txBody>
      </p:sp>
    </p:spTree>
  </p:cSld>
  <p:clrMapOvr>
    <a:masterClrMapping/>
  </p:clrMapOvr>
  <p:transition xmlns:p14="http://schemas.microsoft.com/office/powerpoint/2010/mai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444500"/>
            <a:ext cx="11099800" cy="1384300"/>
          </a:xfrm>
        </p:spPr>
        <p:txBody>
          <a:bodyPr>
            <a:normAutofit fontScale="90000"/>
          </a:bodyPr>
          <a:lstStyle/>
          <a:p>
            <a:r>
              <a:rPr lang="en-US" sz="5400" dirty="0" smtClean="0"/>
              <a:t>Elite or popular/planned or spontaneous?</a:t>
            </a:r>
            <a:endParaRPr lang="en-US" sz="5400" dirty="0"/>
          </a:p>
        </p:txBody>
      </p:sp>
      <p:sp>
        <p:nvSpPr>
          <p:cNvPr id="3" name="Text Placeholder 2"/>
          <p:cNvSpPr>
            <a:spLocks noGrp="1"/>
          </p:cNvSpPr>
          <p:nvPr>
            <p:ph type="body" idx="1"/>
          </p:nvPr>
        </p:nvSpPr>
        <p:spPr>
          <a:xfrm>
            <a:off x="304801" y="1964267"/>
            <a:ext cx="12564532" cy="7603066"/>
          </a:xfrm>
        </p:spPr>
        <p:txBody>
          <a:bodyPr>
            <a:normAutofit fontScale="85000" lnSpcReduction="20000"/>
          </a:bodyPr>
          <a:lstStyle/>
          <a:p>
            <a:pPr>
              <a:spcBef>
                <a:spcPts val="2400"/>
              </a:spcBef>
            </a:pPr>
            <a:r>
              <a:rPr lang="en-US" dirty="0" smtClean="0"/>
              <a:t>Clearly many of the demands that were included in the </a:t>
            </a:r>
            <a:r>
              <a:rPr lang="en-US" dirty="0" err="1" smtClean="0"/>
              <a:t>Pontefract</a:t>
            </a:r>
            <a:r>
              <a:rPr lang="en-US" dirty="0" smtClean="0"/>
              <a:t> articles reflect the interests not of the commons but of the aristocracy.</a:t>
            </a:r>
          </a:p>
          <a:p>
            <a:pPr>
              <a:spcBef>
                <a:spcPts val="2400"/>
              </a:spcBef>
            </a:pPr>
            <a:r>
              <a:rPr lang="en-US" dirty="0" smtClean="0"/>
              <a:t>How do we explain this?</a:t>
            </a:r>
          </a:p>
          <a:p>
            <a:pPr>
              <a:spcBef>
                <a:spcPts val="2400"/>
              </a:spcBef>
            </a:pPr>
            <a:r>
              <a:rPr lang="en-US" dirty="0" smtClean="0"/>
              <a:t>Patrick </a:t>
            </a:r>
            <a:r>
              <a:rPr lang="en-US" dirty="0" err="1" smtClean="0"/>
              <a:t>Collinson</a:t>
            </a:r>
            <a:r>
              <a:rPr lang="en-US" dirty="0" smtClean="0"/>
              <a:t> argues that the rebellion was popular and spontaneous but was designed to bring on board some of the aristocracy – who were at best  ‘neutral’ and generally sympathetic.  By taking charge of the insurrection they recovered their natural role of leadership and used that to secure their own interests.  They knew – as did the king –this was about ‘damage limitation’. </a:t>
            </a:r>
          </a:p>
          <a:p>
            <a:pPr>
              <a:spcBef>
                <a:spcPts val="2400"/>
              </a:spcBef>
            </a:pPr>
            <a:r>
              <a:rPr lang="en-US" dirty="0"/>
              <a:t>The position of the Crown was far from </a:t>
            </a:r>
            <a:r>
              <a:rPr lang="en-US" dirty="0" smtClean="0"/>
              <a:t>hopeless.  </a:t>
            </a:r>
            <a:r>
              <a:rPr lang="en-US" dirty="0"/>
              <a:t>Many of the gentry were not consistent in their support.  Henry Percy, Sixth Earl of Northumberland, for example, encouraged the rebellion only indirectly.  Four of the rebel captains, </a:t>
            </a:r>
            <a:r>
              <a:rPr lang="en-US" dirty="0" err="1"/>
              <a:t>Aske</a:t>
            </a:r>
            <a:r>
              <a:rPr lang="en-US" dirty="0"/>
              <a:t>, Stapleton, Constable, </a:t>
            </a:r>
            <a:r>
              <a:rPr lang="en-US" dirty="0" err="1"/>
              <a:t>Lascelles</a:t>
            </a:r>
            <a:r>
              <a:rPr lang="en-US" dirty="0"/>
              <a:t>, were members of his council, but he did not lead the rebellion himself.  The </a:t>
            </a:r>
            <a:r>
              <a:rPr lang="en-US" dirty="0" err="1"/>
              <a:t>Percies</a:t>
            </a:r>
            <a:r>
              <a:rPr lang="en-US" dirty="0"/>
              <a:t> were enemies with Henry Clifford, Earl of </a:t>
            </a:r>
            <a:r>
              <a:rPr lang="en-US" dirty="0" err="1"/>
              <a:t>Cumbria</a:t>
            </a:r>
            <a:r>
              <a:rPr lang="en-US" dirty="0"/>
              <a:t>, so were unlikely to build a common front</a:t>
            </a:r>
            <a:r>
              <a:rPr lang="en-US" dirty="0" smtClean="0"/>
              <a:t>.</a:t>
            </a:r>
            <a:endParaRPr lang="en-US" dirty="0"/>
          </a:p>
        </p:txBody>
      </p:sp>
    </p:spTree>
    <p:extLst>
      <p:ext uri="{BB962C8B-B14F-4D97-AF65-F5344CB8AC3E}">
        <p14:creationId xmlns:p14="http://schemas.microsoft.com/office/powerpoint/2010/main" val="3112172529"/>
      </p:ext>
    </p:extLst>
  </p:cSld>
  <p:clrMapOvr>
    <a:masterClrMapping/>
  </p:clrMapOvr>
  <p:transition xmlns:p14="http://schemas.microsoft.com/office/powerpoint/2010/mai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hape 66"/>
          <p:cNvSpPr>
            <a:spLocks noGrp="1"/>
          </p:cNvSpPr>
          <p:nvPr>
            <p:ph type="title"/>
          </p:nvPr>
        </p:nvSpPr>
        <p:spPr>
          <a:xfrm>
            <a:off x="609600" y="-241300"/>
            <a:ext cx="11099800" cy="2159000"/>
          </a:xfrm>
          <a:prstGeom prst="rect">
            <a:avLst/>
          </a:prstGeom>
        </p:spPr>
        <p:txBody>
          <a:bodyPr/>
          <a:lstStyle>
            <a:lvl1pPr>
              <a:defRPr sz="4000" b="1">
                <a:latin typeface="Helvetica"/>
                <a:ea typeface="Helvetica"/>
                <a:cs typeface="Helvetica"/>
                <a:sym typeface="Helvetica"/>
              </a:defRPr>
            </a:lvl1pPr>
          </a:lstStyle>
          <a:p>
            <a:pPr lvl="0">
              <a:defRPr sz="1800" b="0"/>
            </a:pPr>
            <a:r>
              <a:rPr sz="4000" b="1"/>
              <a:t>The destruction of the rebels in 1537</a:t>
            </a:r>
          </a:p>
        </p:txBody>
      </p:sp>
      <p:sp>
        <p:nvSpPr>
          <p:cNvPr id="67" name="Shape 67"/>
          <p:cNvSpPr>
            <a:spLocks noGrp="1"/>
          </p:cNvSpPr>
          <p:nvPr>
            <p:ph type="body" idx="1"/>
          </p:nvPr>
        </p:nvSpPr>
        <p:spPr>
          <a:xfrm>
            <a:off x="616049" y="1364605"/>
            <a:ext cx="11436251" cy="7525395"/>
          </a:xfrm>
          <a:prstGeom prst="rect">
            <a:avLst/>
          </a:prstGeom>
        </p:spPr>
        <p:txBody>
          <a:bodyPr/>
          <a:lstStyle/>
          <a:p>
            <a:pPr marL="262378" lvl="0" indent="-262378" defTabSz="388620">
              <a:spcBef>
                <a:spcPts val="0"/>
              </a:spcBef>
              <a:defRPr sz="1800"/>
            </a:pPr>
            <a:r>
              <a:rPr sz="2380">
                <a:solidFill>
                  <a:srgbClr val="081721"/>
                </a:solidFill>
                <a:latin typeface="Helvetica"/>
                <a:ea typeface="Helvetica"/>
                <a:cs typeface="Helvetica"/>
                <a:sym typeface="Helvetica"/>
              </a:rPr>
              <a:t>Norfolk received the articles with promises to present them to the King. He also promised a parliament at York and a general pardon to the rebels. </a:t>
            </a:r>
          </a:p>
          <a:p>
            <a:pPr marL="262378" lvl="0" indent="-262378" defTabSz="388620">
              <a:spcBef>
                <a:spcPts val="0"/>
              </a:spcBef>
              <a:defRPr sz="1800"/>
            </a:pPr>
            <a:endParaRPr sz="2380">
              <a:solidFill>
                <a:srgbClr val="081721"/>
              </a:solidFill>
              <a:latin typeface="Helvetica"/>
              <a:ea typeface="Helvetica"/>
              <a:cs typeface="Helvetica"/>
              <a:sym typeface="Helvetica"/>
            </a:endParaRPr>
          </a:p>
          <a:p>
            <a:pPr marL="262378" lvl="0" indent="-262378" defTabSz="388620">
              <a:spcBef>
                <a:spcPts val="0"/>
              </a:spcBef>
              <a:defRPr sz="1800"/>
            </a:pPr>
            <a:r>
              <a:rPr sz="2380">
                <a:solidFill>
                  <a:srgbClr val="081721"/>
                </a:solidFill>
                <a:latin typeface="Helvetica"/>
                <a:ea typeface="Helvetica"/>
                <a:cs typeface="Helvetica"/>
                <a:sym typeface="Helvetica"/>
              </a:rPr>
              <a:t>Robert Aske announced these promises to the Pilgrims, and the rebels disbanded. Aske visited the King in London, but returned to York in January with nothing more than vague promises. </a:t>
            </a:r>
          </a:p>
          <a:p>
            <a:pPr marL="208570" lvl="0" indent="-208570" defTabSz="388620">
              <a:spcBef>
                <a:spcPts val="0"/>
              </a:spcBef>
              <a:defRPr sz="1800"/>
            </a:pPr>
            <a:endParaRPr sz="2380">
              <a:solidFill>
                <a:srgbClr val="081721"/>
              </a:solidFill>
              <a:latin typeface="Helvetica"/>
              <a:ea typeface="Helvetica"/>
              <a:cs typeface="Helvetica"/>
              <a:sym typeface="Helvetica"/>
            </a:endParaRPr>
          </a:p>
          <a:p>
            <a:pPr marL="208570" lvl="0" indent="-208570" defTabSz="388620">
              <a:spcBef>
                <a:spcPts val="0"/>
              </a:spcBef>
              <a:defRPr sz="1800"/>
            </a:pPr>
            <a:r>
              <a:rPr sz="2380">
                <a:solidFill>
                  <a:srgbClr val="081721"/>
                </a:solidFill>
                <a:latin typeface="Helvetica"/>
                <a:ea typeface="Helvetica"/>
                <a:cs typeface="Helvetica"/>
                <a:sym typeface="Helvetica"/>
              </a:rPr>
              <a:t>In January 1537, a new uprising was started under Sir Francis Bigod, who had realized the King had no intention of respecting either the Pilgrims' demands, or the promises made to them. Bigod was a surprising participant - he had previously written in criticism of the wealth of monasteries and had been one of Cromwell’s commissioners.  His rebellion amounted to little and he was captured in Cumberland before being sent to Tyburn for execution.</a:t>
            </a:r>
          </a:p>
          <a:p>
            <a:pPr marL="208570" lvl="0" indent="-208570" defTabSz="388620">
              <a:spcBef>
                <a:spcPts val="0"/>
              </a:spcBef>
              <a:defRPr sz="1800"/>
            </a:pPr>
            <a:endParaRPr sz="2380">
              <a:solidFill>
                <a:srgbClr val="081721"/>
              </a:solidFill>
              <a:latin typeface="Helvetica"/>
              <a:ea typeface="Helvetica"/>
              <a:cs typeface="Helvetica"/>
              <a:sym typeface="Helvetica"/>
            </a:endParaRPr>
          </a:p>
          <a:p>
            <a:pPr marL="208570" lvl="0" indent="-208570" defTabSz="388620">
              <a:spcBef>
                <a:spcPts val="0"/>
              </a:spcBef>
              <a:defRPr sz="1800"/>
            </a:pPr>
            <a:r>
              <a:rPr sz="2380">
                <a:solidFill>
                  <a:srgbClr val="081721"/>
                </a:solidFill>
                <a:latin typeface="Helvetica"/>
                <a:ea typeface="Helvetica"/>
                <a:cs typeface="Helvetica"/>
                <a:sym typeface="Helvetica"/>
              </a:rPr>
              <a:t>This gave the King an excuse to violently stamp out the rebellion in the North and to renege on the promises made on his behalf by Norfolk.</a:t>
            </a:r>
          </a:p>
          <a:p>
            <a:pPr marL="208570" lvl="0" indent="-208570" defTabSz="388620">
              <a:spcBef>
                <a:spcPts val="0"/>
              </a:spcBef>
              <a:defRPr sz="1800"/>
            </a:pPr>
            <a:endParaRPr sz="2380">
              <a:solidFill>
                <a:srgbClr val="081721"/>
              </a:solidFill>
              <a:latin typeface="Helvetica"/>
              <a:ea typeface="Helvetica"/>
              <a:cs typeface="Helvetica"/>
              <a:sym typeface="Helvetica"/>
            </a:endParaRPr>
          </a:p>
          <a:p>
            <a:pPr marL="208570" lvl="0" indent="-208570" defTabSz="388620">
              <a:spcBef>
                <a:spcPts val="0"/>
              </a:spcBef>
              <a:defRPr sz="1800"/>
            </a:pPr>
            <a:r>
              <a:rPr sz="2380">
                <a:solidFill>
                  <a:srgbClr val="081721"/>
                </a:solidFill>
                <a:latin typeface="Helvetica"/>
                <a:ea typeface="Helvetica"/>
                <a:cs typeface="Helvetica"/>
                <a:sym typeface="Helvetica"/>
              </a:rPr>
              <a:t>The Duke of Norfolk returned North and proclaimed martial law.  Groups of rebels were hanged in Cumberland, while gentry leaders were rounded up and taken to London where some 178 people, including Aske and Darcy were executed.</a:t>
            </a:r>
          </a:p>
        </p:txBody>
      </p:sp>
    </p:spTree>
  </p:cSld>
  <p:clrMapOvr>
    <a:masterClrMapping/>
  </p:clrMapOvr>
  <p:transition xmlns:p14="http://schemas.microsoft.com/office/powerpoint/2010/mai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150283"/>
            <a:ext cx="11099800" cy="588433"/>
          </a:xfrm>
        </p:spPr>
        <p:txBody>
          <a:bodyPr>
            <a:normAutofit/>
          </a:bodyPr>
          <a:lstStyle/>
          <a:p>
            <a:r>
              <a:rPr lang="en-US" sz="3600" b="1" dirty="0" smtClean="0"/>
              <a:t>John </a:t>
            </a:r>
            <a:r>
              <a:rPr lang="en-US" sz="3600" b="1" dirty="0" err="1" smtClean="0"/>
              <a:t>Aske’s</a:t>
            </a:r>
            <a:r>
              <a:rPr lang="en-US" sz="3600" b="1" dirty="0" smtClean="0"/>
              <a:t> </a:t>
            </a:r>
            <a:r>
              <a:rPr lang="en-US" sz="3600" b="1" dirty="0" err="1" smtClean="0"/>
              <a:t>defence</a:t>
            </a:r>
            <a:r>
              <a:rPr lang="en-US" sz="3600" b="1" dirty="0" smtClean="0"/>
              <a:t> and historical debate</a:t>
            </a:r>
            <a:endParaRPr lang="en-US" sz="3600" b="1" dirty="0"/>
          </a:p>
        </p:txBody>
      </p:sp>
      <p:sp>
        <p:nvSpPr>
          <p:cNvPr id="3" name="Text Placeholder 2"/>
          <p:cNvSpPr>
            <a:spLocks noGrp="1"/>
          </p:cNvSpPr>
          <p:nvPr>
            <p:ph type="body" idx="1"/>
          </p:nvPr>
        </p:nvSpPr>
        <p:spPr>
          <a:xfrm>
            <a:off x="524933" y="1503256"/>
            <a:ext cx="12090400" cy="7611111"/>
          </a:xfrm>
        </p:spPr>
        <p:txBody>
          <a:bodyPr>
            <a:noAutofit/>
          </a:bodyPr>
          <a:lstStyle/>
          <a:p>
            <a:pPr marL="432000" indent="-406800">
              <a:spcBef>
                <a:spcPts val="1800"/>
              </a:spcBef>
            </a:pPr>
            <a:r>
              <a:rPr lang="en-US" sz="2800" dirty="0" smtClean="0"/>
              <a:t>Under arrest in April 1537, </a:t>
            </a:r>
            <a:r>
              <a:rPr lang="en-US" sz="2800" dirty="0" err="1" smtClean="0"/>
              <a:t>Aske</a:t>
            </a:r>
            <a:r>
              <a:rPr lang="en-US" sz="2800" dirty="0" smtClean="0"/>
              <a:t> was questioned in detail.  It was put to him that false </a:t>
            </a:r>
            <a:r>
              <a:rPr lang="en-US" sz="2800" dirty="0" err="1" smtClean="0"/>
              <a:t>rumours</a:t>
            </a:r>
            <a:r>
              <a:rPr lang="en-US" sz="2800" dirty="0" smtClean="0"/>
              <a:t> had been the cause of the revolt, and it was reported: ‘He thinks those bruits were one of the greatest causes, but the suppression of abbeys was the greatest cause of the said insurrection, which the hearts of the commons most grudged at, as he </a:t>
            </a:r>
            <a:r>
              <a:rPr lang="en-US" sz="2800" dirty="0" err="1" smtClean="0"/>
              <a:t>saith</a:t>
            </a:r>
            <a:r>
              <a:rPr lang="en-US" sz="2800" dirty="0" smtClean="0"/>
              <a:t>.’</a:t>
            </a:r>
          </a:p>
          <a:p>
            <a:pPr marL="432000" indent="-406800">
              <a:spcBef>
                <a:spcPts val="1800"/>
              </a:spcBef>
            </a:pPr>
            <a:r>
              <a:rPr lang="en-US" sz="2800" dirty="0" smtClean="0"/>
              <a:t>Michael Bush presented </a:t>
            </a:r>
            <a:r>
              <a:rPr lang="en-US" sz="2800" dirty="0" err="1" smtClean="0"/>
              <a:t>Aske’s</a:t>
            </a:r>
            <a:r>
              <a:rPr lang="en-US" sz="2800" dirty="0" smtClean="0"/>
              <a:t> </a:t>
            </a:r>
            <a:r>
              <a:rPr lang="en-US" sz="2800" dirty="0" err="1" smtClean="0"/>
              <a:t>defence</a:t>
            </a:r>
            <a:r>
              <a:rPr lang="en-US" sz="2800" dirty="0" smtClean="0"/>
              <a:t> of the monasteries as an essentially social economic document – stressing the rebels’ material objections to the dissolution – notably its impact on employment, charity and hospitality.</a:t>
            </a:r>
          </a:p>
          <a:p>
            <a:pPr marL="432000" indent="-406800">
              <a:spcBef>
                <a:spcPts val="1800"/>
              </a:spcBef>
            </a:pPr>
            <a:r>
              <a:rPr lang="en-US" sz="2800" dirty="0" smtClean="0"/>
              <a:t>R. W. Hoyle similarly </a:t>
            </a:r>
            <a:r>
              <a:rPr lang="en-US" sz="2800" dirty="0" err="1" smtClean="0"/>
              <a:t>emphasises</a:t>
            </a:r>
            <a:r>
              <a:rPr lang="en-US" sz="2800" dirty="0" smtClean="0"/>
              <a:t> the material ‘apart from the loss of divine service, the reduced number of masses and </a:t>
            </a:r>
            <a:r>
              <a:rPr lang="en-US" sz="2800" dirty="0" err="1" smtClean="0"/>
              <a:t>Aske’s</a:t>
            </a:r>
            <a:r>
              <a:rPr lang="en-US" sz="2800" dirty="0" smtClean="0"/>
              <a:t> evident </a:t>
            </a:r>
            <a:r>
              <a:rPr lang="en-US" sz="2800" dirty="0" err="1" smtClean="0"/>
              <a:t>distate</a:t>
            </a:r>
            <a:r>
              <a:rPr lang="en-US" sz="2800" dirty="0" smtClean="0"/>
              <a:t> for the sacrilegious treatment of church ornaments and fabric, this is an apologia for monasteries couched in utilitarian social and economic terms.</a:t>
            </a:r>
          </a:p>
          <a:p>
            <a:pPr marL="432000" indent="-406800">
              <a:spcBef>
                <a:spcPts val="1800"/>
              </a:spcBef>
            </a:pPr>
            <a:r>
              <a:rPr lang="en-US" sz="2800" dirty="0" smtClean="0"/>
              <a:t>C.S.L. Davies sees opposition to the dissolution as reflecting fears of local impoverishment, as rents would be paid to the king and not spent locally, and of a general attack on local impoverishment, as rents would be paid to the king and not spent locally, and of a general attack on local institutions.’</a:t>
            </a:r>
          </a:p>
        </p:txBody>
      </p:sp>
    </p:spTree>
    <p:extLst>
      <p:ext uri="{BB962C8B-B14F-4D97-AF65-F5344CB8AC3E}">
        <p14:creationId xmlns:p14="http://schemas.microsoft.com/office/powerpoint/2010/main" val="48710189"/>
      </p:ext>
    </p:extLst>
  </p:cSld>
  <p:clrMapOvr>
    <a:masterClrMapping/>
  </p:clrMapOvr>
  <p:transition xmlns:p14="http://schemas.microsoft.com/office/powerpoint/2010/mai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G.W. Bernard response</a:t>
            </a:r>
            <a:endParaRPr lang="en-US" sz="4000" b="1" dirty="0"/>
          </a:p>
        </p:txBody>
      </p:sp>
      <p:sp>
        <p:nvSpPr>
          <p:cNvPr id="3" name="Text Placeholder 2"/>
          <p:cNvSpPr>
            <a:spLocks noGrp="1"/>
          </p:cNvSpPr>
          <p:nvPr>
            <p:ph type="body" idx="1"/>
          </p:nvPr>
        </p:nvSpPr>
        <p:spPr>
          <a:xfrm>
            <a:off x="952500" y="3166532"/>
            <a:ext cx="11099800" cy="5723467"/>
          </a:xfrm>
        </p:spPr>
        <p:txBody>
          <a:bodyPr>
            <a:normAutofit fontScale="92500" lnSpcReduction="20000"/>
          </a:bodyPr>
          <a:lstStyle/>
          <a:p>
            <a:pPr marL="432000" indent="-406800">
              <a:spcBef>
                <a:spcPts val="1800"/>
              </a:spcBef>
            </a:pPr>
            <a:r>
              <a:rPr lang="en-US" dirty="0"/>
              <a:t>G. W. Bernard argues ‘the problem with such an approach is that it implicitly redefines religious matters so as to exclude the charitable, hospitable and educational role intrinsic to late medieval monasteries… Moreover it would be a gross distortion to read </a:t>
            </a:r>
            <a:r>
              <a:rPr lang="en-US" dirty="0" err="1"/>
              <a:t>Aske’s</a:t>
            </a:r>
            <a:r>
              <a:rPr lang="en-US" dirty="0"/>
              <a:t> </a:t>
            </a:r>
            <a:r>
              <a:rPr lang="en-US" dirty="0" err="1"/>
              <a:t>defence</a:t>
            </a:r>
            <a:r>
              <a:rPr lang="en-US" dirty="0"/>
              <a:t> of the monasteries as in any sense unmindful of their first responsibility, the divine service for almighty God. </a:t>
            </a:r>
            <a:r>
              <a:rPr lang="en-US" dirty="0" err="1"/>
              <a:t>Aske</a:t>
            </a:r>
            <a:r>
              <a:rPr lang="en-US" dirty="0"/>
              <a:t> was rather emphasizing how much the monasteries did in the north and what damaging effects the suppression was having on the local economy.  In stressing their broader activities, he may also have been attempting to persuade a king who and ministers who, as he would have grasped by now, were not committed to the traditional religious functions  of monasteries.</a:t>
            </a:r>
          </a:p>
          <a:p>
            <a:endParaRPr lang="en-US" sz="3200" dirty="0"/>
          </a:p>
          <a:p>
            <a:endParaRPr lang="en-US" dirty="0"/>
          </a:p>
        </p:txBody>
      </p:sp>
    </p:spTree>
    <p:extLst>
      <p:ext uri="{BB962C8B-B14F-4D97-AF65-F5344CB8AC3E}">
        <p14:creationId xmlns:p14="http://schemas.microsoft.com/office/powerpoint/2010/main" val="200693480"/>
      </p:ext>
    </p:extLst>
  </p:cSld>
  <p:clrMapOvr>
    <a:masterClrMapping/>
  </p:clrMapOvr>
  <p:transition xmlns:p14="http://schemas.microsoft.com/office/powerpoint/2010/mai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xfrm>
            <a:off x="952500" y="444500"/>
            <a:ext cx="11099800" cy="586456"/>
          </a:xfrm>
          <a:prstGeom prst="rect">
            <a:avLst/>
          </a:prstGeom>
        </p:spPr>
        <p:txBody>
          <a:bodyPr/>
          <a:lstStyle>
            <a:lvl1pPr defTabSz="473201">
              <a:defRPr sz="3240" b="1">
                <a:latin typeface="Helvetica"/>
                <a:ea typeface="Helvetica"/>
                <a:cs typeface="Helvetica"/>
                <a:sym typeface="Helvetica"/>
              </a:defRPr>
            </a:lvl1pPr>
          </a:lstStyle>
          <a:p>
            <a:pPr lvl="0">
              <a:defRPr sz="1800" b="0"/>
            </a:pPr>
            <a:r>
              <a:rPr sz="3240" b="1"/>
              <a:t>Outcomes</a:t>
            </a:r>
          </a:p>
        </p:txBody>
      </p:sp>
      <p:sp>
        <p:nvSpPr>
          <p:cNvPr id="70" name="Shape 70"/>
          <p:cNvSpPr>
            <a:spLocks noGrp="1"/>
          </p:cNvSpPr>
          <p:nvPr>
            <p:ph type="body" idx="1"/>
          </p:nvPr>
        </p:nvSpPr>
        <p:spPr>
          <a:xfrm>
            <a:off x="554390" y="1180846"/>
            <a:ext cx="12122096" cy="8302334"/>
          </a:xfrm>
          <a:prstGeom prst="rect">
            <a:avLst/>
          </a:prstGeom>
        </p:spPr>
        <p:txBody>
          <a:bodyPr>
            <a:normAutofit/>
          </a:bodyPr>
          <a:lstStyle/>
          <a:p>
            <a:pPr marL="302260" lvl="0" indent="-302260" defTabSz="310895">
              <a:spcBef>
                <a:spcPts val="0"/>
              </a:spcBef>
              <a:defRPr sz="1800"/>
            </a:pPr>
            <a:r>
              <a:rPr lang="en-GB" sz="2380" dirty="0" smtClean="0">
                <a:solidFill>
                  <a:srgbClr val="081721"/>
                </a:solidFill>
                <a:latin typeface="Helvetica"/>
                <a:ea typeface="Helvetica"/>
                <a:cs typeface="Helvetica"/>
                <a:sym typeface="Helvetica"/>
              </a:rPr>
              <a:t>No parliament was created.  A</a:t>
            </a:r>
            <a:r>
              <a:rPr sz="2380" dirty="0" smtClean="0">
                <a:solidFill>
                  <a:srgbClr val="081721"/>
                </a:solidFill>
                <a:latin typeface="Helvetica"/>
                <a:ea typeface="Helvetica"/>
                <a:cs typeface="Helvetica"/>
                <a:sym typeface="Helvetica"/>
              </a:rPr>
              <a:t>fter </a:t>
            </a:r>
            <a:r>
              <a:rPr sz="2380" dirty="0">
                <a:solidFill>
                  <a:srgbClr val="081721"/>
                </a:solidFill>
                <a:latin typeface="Helvetica"/>
                <a:ea typeface="Helvetica"/>
                <a:cs typeface="Helvetica"/>
                <a:sym typeface="Helvetica"/>
              </a:rPr>
              <a:t>the execution of </a:t>
            </a:r>
            <a:r>
              <a:rPr lang="en-GB" sz="2380" dirty="0" smtClean="0">
                <a:solidFill>
                  <a:srgbClr val="081721"/>
                </a:solidFill>
                <a:latin typeface="Helvetica"/>
                <a:ea typeface="Helvetica"/>
                <a:cs typeface="Helvetica"/>
                <a:sym typeface="Helvetica"/>
              </a:rPr>
              <a:t>Thomas Percy </a:t>
            </a:r>
            <a:r>
              <a:rPr sz="2380" dirty="0" smtClean="0">
                <a:solidFill>
                  <a:srgbClr val="081721"/>
                </a:solidFill>
                <a:latin typeface="Helvetica"/>
                <a:ea typeface="Helvetica"/>
                <a:cs typeface="Helvetica"/>
                <a:sym typeface="Helvetica"/>
              </a:rPr>
              <a:t>at </a:t>
            </a:r>
            <a:r>
              <a:rPr sz="2380" dirty="0">
                <a:solidFill>
                  <a:srgbClr val="081721"/>
                </a:solidFill>
                <a:latin typeface="Helvetica"/>
                <a:ea typeface="Helvetica"/>
                <a:cs typeface="Helvetica"/>
                <a:sym typeface="Helvetica"/>
              </a:rPr>
              <a:t>Tyburn in July 1537, </a:t>
            </a:r>
            <a:r>
              <a:rPr lang="en-GB" sz="2380" dirty="0" smtClean="0">
                <a:solidFill>
                  <a:srgbClr val="081721"/>
                </a:solidFill>
                <a:latin typeface="Helvetica"/>
                <a:ea typeface="Helvetica"/>
                <a:cs typeface="Helvetica"/>
                <a:sym typeface="Helvetica"/>
              </a:rPr>
              <a:t>the</a:t>
            </a:r>
            <a:r>
              <a:rPr lang="en-GB" sz="2380" dirty="0" smtClean="0">
                <a:solidFill>
                  <a:srgbClr val="081721"/>
                </a:solidFill>
                <a:latin typeface="Helvetica"/>
                <a:ea typeface="Helvetica"/>
                <a:cs typeface="Helvetica"/>
                <a:sym typeface="Helvetica"/>
              </a:rPr>
              <a:t> lands of the 6</a:t>
            </a:r>
            <a:r>
              <a:rPr lang="en-GB" sz="2380" baseline="30000" dirty="0" smtClean="0">
                <a:solidFill>
                  <a:srgbClr val="081721"/>
                </a:solidFill>
                <a:latin typeface="Helvetica"/>
                <a:ea typeface="Helvetica"/>
                <a:cs typeface="Helvetica"/>
                <a:sym typeface="Helvetica"/>
              </a:rPr>
              <a:t>th</a:t>
            </a:r>
            <a:r>
              <a:rPr lang="en-GB" sz="2380" dirty="0" smtClean="0">
                <a:solidFill>
                  <a:srgbClr val="081721"/>
                </a:solidFill>
                <a:latin typeface="Helvetica"/>
                <a:ea typeface="Helvetica"/>
                <a:cs typeface="Helvetica"/>
                <a:sym typeface="Helvetica"/>
              </a:rPr>
              <a:t> Earl of Northumberland (Henry Percy, who </a:t>
            </a:r>
            <a:r>
              <a:rPr lang="en-GB" sz="2380" dirty="0" smtClean="0">
                <a:solidFill>
                  <a:srgbClr val="081721"/>
                </a:solidFill>
                <a:latin typeface="Helvetica"/>
                <a:ea typeface="Helvetica"/>
                <a:cs typeface="Helvetica"/>
                <a:sym typeface="Helvetica"/>
              </a:rPr>
              <a:t>remained loyal) </a:t>
            </a:r>
            <a:r>
              <a:rPr lang="en-GB" sz="2380" dirty="0" smtClean="0">
                <a:solidFill>
                  <a:srgbClr val="081721"/>
                </a:solidFill>
                <a:latin typeface="Helvetica"/>
                <a:ea typeface="Helvetica"/>
                <a:cs typeface="Helvetica"/>
                <a:sym typeface="Helvetica"/>
              </a:rPr>
              <a:t>escheated to </a:t>
            </a:r>
            <a:r>
              <a:rPr sz="2380" dirty="0" smtClean="0">
                <a:solidFill>
                  <a:srgbClr val="081721"/>
                </a:solidFill>
                <a:latin typeface="Helvetica"/>
                <a:ea typeface="Helvetica"/>
                <a:cs typeface="Helvetica"/>
                <a:sym typeface="Helvetica"/>
              </a:rPr>
              <a:t>Henry VII</a:t>
            </a:r>
            <a:r>
              <a:rPr lang="en-GB" sz="2380" dirty="0" smtClean="0">
                <a:solidFill>
                  <a:srgbClr val="081721"/>
                </a:solidFill>
                <a:latin typeface="Helvetica"/>
                <a:ea typeface="Helvetica"/>
                <a:cs typeface="Helvetica"/>
                <a:sym typeface="Helvetica"/>
              </a:rPr>
              <a:t>I, a permanent </a:t>
            </a:r>
            <a:r>
              <a:rPr lang="en-GB" sz="2380" dirty="0">
                <a:solidFill>
                  <a:srgbClr val="081721"/>
                </a:solidFill>
                <a:latin typeface="Helvetica"/>
                <a:ea typeface="Helvetica"/>
                <a:cs typeface="Helvetica"/>
                <a:sym typeface="Helvetica"/>
              </a:rPr>
              <a:t>Council of the North was </a:t>
            </a:r>
            <a:r>
              <a:rPr lang="en-GB" sz="2380" dirty="0" smtClean="0">
                <a:solidFill>
                  <a:srgbClr val="081721"/>
                </a:solidFill>
                <a:latin typeface="Helvetica"/>
                <a:ea typeface="Helvetica"/>
                <a:cs typeface="Helvetica"/>
                <a:sym typeface="Helvetica"/>
              </a:rPr>
              <a:t>established</a:t>
            </a:r>
            <a:r>
              <a:rPr sz="2380" dirty="0" smtClean="0">
                <a:solidFill>
                  <a:srgbClr val="081721"/>
                </a:solidFill>
                <a:latin typeface="Helvetica"/>
                <a:ea typeface="Helvetica"/>
                <a:cs typeface="Helvetica"/>
                <a:sym typeface="Helvetica"/>
              </a:rPr>
              <a:t>.  </a:t>
            </a:r>
            <a:endParaRPr lang="en-GB" sz="2380" dirty="0" smtClean="0">
              <a:solidFill>
                <a:srgbClr val="081721"/>
              </a:solidFill>
              <a:latin typeface="Helvetica"/>
              <a:ea typeface="Helvetica"/>
              <a:cs typeface="Helvetica"/>
              <a:sym typeface="Helvetica"/>
            </a:endParaRPr>
          </a:p>
          <a:p>
            <a:pPr marL="302260" lvl="0" indent="-302260" defTabSz="310895">
              <a:spcBef>
                <a:spcPts val="0"/>
              </a:spcBef>
              <a:defRPr sz="1800"/>
            </a:pPr>
            <a:endParaRPr lang="en-GB" sz="2380" dirty="0">
              <a:solidFill>
                <a:srgbClr val="081721"/>
              </a:solidFill>
              <a:latin typeface="Helvetica"/>
              <a:ea typeface="Helvetica"/>
              <a:cs typeface="Helvetica"/>
              <a:sym typeface="Helvetica"/>
            </a:endParaRPr>
          </a:p>
          <a:p>
            <a:pPr marL="302260" lvl="0" indent="-302260" defTabSz="310895">
              <a:spcBef>
                <a:spcPts val="0"/>
              </a:spcBef>
              <a:defRPr sz="1800"/>
            </a:pPr>
            <a:r>
              <a:rPr sz="2380" dirty="0" smtClean="0">
                <a:solidFill>
                  <a:srgbClr val="081721"/>
                </a:solidFill>
                <a:latin typeface="Helvetica"/>
                <a:ea typeface="Helvetica"/>
                <a:cs typeface="Helvetica"/>
                <a:sym typeface="Helvetica"/>
              </a:rPr>
              <a:t>The </a:t>
            </a:r>
            <a:r>
              <a:rPr sz="2380" dirty="0">
                <a:solidFill>
                  <a:srgbClr val="081721"/>
                </a:solidFill>
                <a:latin typeface="Helvetica"/>
                <a:ea typeface="Helvetica"/>
                <a:cs typeface="Helvetica"/>
                <a:sym typeface="Helvetica"/>
              </a:rPr>
              <a:t>Council was staffed by loyal servants, but </a:t>
            </a:r>
            <a:r>
              <a:rPr sz="2380" dirty="0" smtClean="0">
                <a:solidFill>
                  <a:srgbClr val="081721"/>
                </a:solidFill>
                <a:latin typeface="Helvetica"/>
                <a:ea typeface="Helvetica"/>
                <a:cs typeface="Helvetica"/>
                <a:sym typeface="Helvetica"/>
              </a:rPr>
              <a:t>include</a:t>
            </a:r>
            <a:r>
              <a:rPr lang="en-GB" sz="2380" dirty="0" smtClean="0">
                <a:solidFill>
                  <a:srgbClr val="081721"/>
                </a:solidFill>
                <a:latin typeface="Helvetica"/>
                <a:ea typeface="Helvetica"/>
                <a:cs typeface="Helvetica"/>
                <a:sym typeface="Helvetica"/>
              </a:rPr>
              <a:t>d</a:t>
            </a:r>
            <a:r>
              <a:rPr sz="2380" dirty="0" smtClean="0">
                <a:solidFill>
                  <a:srgbClr val="081721"/>
                </a:solidFill>
                <a:latin typeface="Helvetica"/>
                <a:ea typeface="Helvetica"/>
                <a:cs typeface="Helvetica"/>
                <a:sym typeface="Helvetica"/>
              </a:rPr>
              <a:t> </a:t>
            </a:r>
            <a:r>
              <a:rPr sz="2380" dirty="0">
                <a:solidFill>
                  <a:srgbClr val="081721"/>
                </a:solidFill>
                <a:latin typeface="Helvetica"/>
                <a:ea typeface="Helvetica"/>
                <a:cs typeface="Helvetica"/>
                <a:sym typeface="Helvetica"/>
              </a:rPr>
              <a:t>a number of Pilgrim leaders - e.g. Robert Bowes and Sir Ralph Ellerker (who claimed - as did others who were not so fortunate - that he had only joined the rebels under duress).</a:t>
            </a:r>
          </a:p>
          <a:p>
            <a:pPr marL="302260" lvl="0" indent="-302260" defTabSz="310895">
              <a:spcBef>
                <a:spcPts val="0"/>
              </a:spcBef>
              <a:defRPr sz="1800"/>
            </a:pPr>
            <a:endParaRPr sz="2380" dirty="0">
              <a:solidFill>
                <a:srgbClr val="081721"/>
              </a:solidFill>
              <a:latin typeface="Helvetica"/>
              <a:ea typeface="Helvetica"/>
              <a:cs typeface="Helvetica"/>
              <a:sym typeface="Helvetica"/>
            </a:endParaRPr>
          </a:p>
          <a:p>
            <a:pPr marL="302260" lvl="0" indent="-302260" defTabSz="310895">
              <a:spcBef>
                <a:spcPts val="0"/>
              </a:spcBef>
              <a:defRPr sz="1800"/>
            </a:pPr>
            <a:r>
              <a:rPr sz="2380" dirty="0">
                <a:solidFill>
                  <a:srgbClr val="081721"/>
                </a:solidFill>
                <a:latin typeface="Helvetica"/>
                <a:ea typeface="Helvetica"/>
                <a:cs typeface="Helvetica"/>
                <a:sym typeface="Helvetica"/>
              </a:rPr>
              <a:t>Promises to restore the monasteries failed to materialise so that even the largest was destroyed by 1540</a:t>
            </a:r>
            <a:r>
              <a:rPr sz="2380" dirty="0" smtClean="0">
                <a:solidFill>
                  <a:srgbClr val="081721"/>
                </a:solidFill>
                <a:latin typeface="Helvetica"/>
                <a:ea typeface="Helvetica"/>
                <a:cs typeface="Helvetica"/>
                <a:sym typeface="Helvetica"/>
              </a:rPr>
              <a:t>.</a:t>
            </a:r>
            <a:r>
              <a:rPr lang="en-GB" sz="2380" dirty="0" smtClean="0">
                <a:solidFill>
                  <a:srgbClr val="081721"/>
                </a:solidFill>
                <a:latin typeface="Helvetica"/>
                <a:ea typeface="Helvetica"/>
                <a:cs typeface="Helvetica"/>
                <a:sym typeface="Helvetica"/>
              </a:rPr>
              <a:t>  However, when </a:t>
            </a:r>
            <a:r>
              <a:rPr sz="2380" dirty="0" smtClean="0">
                <a:solidFill>
                  <a:srgbClr val="081721"/>
                </a:solidFill>
                <a:latin typeface="Helvetica"/>
                <a:ea typeface="Helvetica"/>
                <a:cs typeface="Helvetica"/>
                <a:sym typeface="Helvetica"/>
              </a:rPr>
              <a:t>Henry </a:t>
            </a:r>
            <a:r>
              <a:rPr sz="2380" dirty="0">
                <a:solidFill>
                  <a:srgbClr val="081721"/>
                </a:solidFill>
                <a:latin typeface="Helvetica"/>
                <a:ea typeface="Helvetica"/>
                <a:cs typeface="Helvetica"/>
                <a:sym typeface="Helvetica"/>
              </a:rPr>
              <a:t>dissolved the chantries in the south of England in the 1540s </a:t>
            </a:r>
            <a:r>
              <a:rPr lang="en-GB" sz="2380" dirty="0" smtClean="0">
                <a:solidFill>
                  <a:srgbClr val="081721"/>
                </a:solidFill>
                <a:latin typeface="Helvetica"/>
                <a:ea typeface="Helvetica"/>
                <a:cs typeface="Helvetica"/>
                <a:sym typeface="Helvetica"/>
              </a:rPr>
              <a:t>he</a:t>
            </a:r>
            <a:r>
              <a:rPr sz="2380" dirty="0" smtClean="0">
                <a:solidFill>
                  <a:srgbClr val="081721"/>
                </a:solidFill>
                <a:latin typeface="Helvetica"/>
                <a:ea typeface="Helvetica"/>
                <a:cs typeface="Helvetica"/>
                <a:sym typeface="Helvetica"/>
              </a:rPr>
              <a:t> </a:t>
            </a:r>
            <a:r>
              <a:rPr sz="2380" dirty="0">
                <a:solidFill>
                  <a:srgbClr val="081721"/>
                </a:solidFill>
                <a:latin typeface="Helvetica"/>
                <a:ea typeface="Helvetica"/>
                <a:cs typeface="Helvetica"/>
                <a:sym typeface="Helvetica"/>
              </a:rPr>
              <a:t>did not touch those in the north.</a:t>
            </a:r>
          </a:p>
          <a:p>
            <a:pPr marL="302260" lvl="0" indent="-302260" defTabSz="310895">
              <a:spcBef>
                <a:spcPts val="0"/>
              </a:spcBef>
              <a:defRPr sz="1800"/>
            </a:pPr>
            <a:endParaRPr sz="2380" dirty="0">
              <a:solidFill>
                <a:srgbClr val="081721"/>
              </a:solidFill>
              <a:latin typeface="Helvetica"/>
              <a:ea typeface="Helvetica"/>
              <a:cs typeface="Helvetica"/>
              <a:sym typeface="Helvetica"/>
            </a:endParaRPr>
          </a:p>
          <a:p>
            <a:pPr marL="302260" lvl="0" indent="-302260" defTabSz="310895">
              <a:spcBef>
                <a:spcPts val="0"/>
              </a:spcBef>
              <a:defRPr sz="1800"/>
            </a:pPr>
            <a:r>
              <a:rPr sz="2380" dirty="0">
                <a:solidFill>
                  <a:srgbClr val="081721"/>
                </a:solidFill>
                <a:latin typeface="Helvetica"/>
                <a:ea typeface="Helvetica"/>
                <a:cs typeface="Helvetica"/>
                <a:sym typeface="Helvetica"/>
              </a:rPr>
              <a:t>The main principles of Catholicism were restated in the Act of Six Articles of 1539 - albeit this was a Catholicism without monasteries or pilgrimage.</a:t>
            </a:r>
          </a:p>
          <a:p>
            <a:pPr marL="302260" lvl="0" indent="-302260" defTabSz="310895">
              <a:spcBef>
                <a:spcPts val="0"/>
              </a:spcBef>
              <a:defRPr sz="1800"/>
            </a:pPr>
            <a:endParaRPr sz="2380" dirty="0">
              <a:solidFill>
                <a:srgbClr val="081721"/>
              </a:solidFill>
              <a:latin typeface="Helvetica"/>
              <a:ea typeface="Helvetica"/>
              <a:cs typeface="Helvetica"/>
              <a:sym typeface="Helvetica"/>
            </a:endParaRPr>
          </a:p>
          <a:p>
            <a:pPr marL="302260" lvl="0" indent="-302260" defTabSz="310895">
              <a:spcBef>
                <a:spcPts val="0"/>
              </a:spcBef>
              <a:defRPr sz="1800"/>
            </a:pPr>
            <a:r>
              <a:rPr sz="2380" dirty="0">
                <a:solidFill>
                  <a:srgbClr val="081721"/>
                </a:solidFill>
                <a:latin typeface="Helvetica"/>
                <a:ea typeface="Helvetica"/>
                <a:cs typeface="Helvetica"/>
                <a:sym typeface="Helvetica"/>
              </a:rPr>
              <a:t>The Statute of Wills of 1540 overturned the Statute of Uses, and recognised the rights of landowners to dispose of property.  It restricted the amount of taxation which the king could claim when the right to use land was inherited.  This effectively gave those who used the land part ownership in the property.</a:t>
            </a:r>
          </a:p>
          <a:p>
            <a:pPr marL="302260" lvl="0" indent="-302260" defTabSz="310895">
              <a:spcBef>
                <a:spcPts val="0"/>
              </a:spcBef>
              <a:defRPr sz="1800"/>
            </a:pPr>
            <a:endParaRPr sz="2380" dirty="0">
              <a:solidFill>
                <a:srgbClr val="081721"/>
              </a:solidFill>
              <a:latin typeface="Helvetica"/>
              <a:ea typeface="Helvetica"/>
              <a:cs typeface="Helvetica"/>
              <a:sym typeface="Helvetica"/>
            </a:endParaRPr>
          </a:p>
          <a:p>
            <a:pPr marL="302260" lvl="0" indent="-302260" defTabSz="310895">
              <a:spcBef>
                <a:spcPts val="0"/>
              </a:spcBef>
              <a:defRPr sz="1800"/>
            </a:pPr>
            <a:r>
              <a:rPr sz="2380" dirty="0">
                <a:solidFill>
                  <a:srgbClr val="081721"/>
                </a:solidFill>
                <a:latin typeface="Helvetica"/>
                <a:ea typeface="Helvetica"/>
                <a:cs typeface="Helvetica"/>
                <a:sym typeface="Helvetica"/>
              </a:rPr>
              <a:t>In 1540 Cromwell was removed from power and in 1543 Mary was restored to the succession.  </a:t>
            </a:r>
          </a:p>
        </p:txBody>
      </p:sp>
    </p:spTree>
  </p:cSld>
  <p:clrMapOvr>
    <a:masterClrMapping/>
  </p:clrMapOvr>
  <p:transition xmlns:p14="http://schemas.microsoft.com/office/powerpoint/2010/mai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Dissolution of the monasteries</a:t>
            </a:r>
            <a:endParaRPr lang="en-US" dirty="0"/>
          </a:p>
        </p:txBody>
      </p:sp>
      <p:sp>
        <p:nvSpPr>
          <p:cNvPr id="3" name="Text Placeholder 2"/>
          <p:cNvSpPr>
            <a:spLocks noGrp="1"/>
          </p:cNvSpPr>
          <p:nvPr>
            <p:ph type="body" idx="1"/>
          </p:nvPr>
        </p:nvSpPr>
        <p:spPr/>
        <p:txBody>
          <a:bodyPr/>
          <a:lstStyle/>
          <a:p>
            <a:r>
              <a:rPr lang="en-US" dirty="0" smtClean="0"/>
              <a:t>Far from halting the dissolution of the monasteries the Pilgrimage of Grace added to </a:t>
            </a:r>
            <a:r>
              <a:rPr lang="en-US" smtClean="0"/>
              <a:t>Henry’s resolve.</a:t>
            </a:r>
            <a:endParaRPr lang="en-US"/>
          </a:p>
        </p:txBody>
      </p:sp>
    </p:spTree>
    <p:extLst>
      <p:ext uri="{BB962C8B-B14F-4D97-AF65-F5344CB8AC3E}">
        <p14:creationId xmlns:p14="http://schemas.microsoft.com/office/powerpoint/2010/main" val="2815690840"/>
      </p:ext>
    </p:extLst>
  </p:cSld>
  <p:clrMapOvr>
    <a:masterClrMapping/>
  </p:clrMapOvr>
  <p:transition xmlns:p14="http://schemas.microsoft.com/office/powerpoint/2010/mai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hape 72"/>
          <p:cNvSpPr>
            <a:spLocks noGrp="1"/>
          </p:cNvSpPr>
          <p:nvPr>
            <p:ph type="title"/>
          </p:nvPr>
        </p:nvSpPr>
        <p:spPr>
          <a:xfrm>
            <a:off x="952500" y="444500"/>
            <a:ext cx="11099800" cy="1000021"/>
          </a:xfrm>
          <a:prstGeom prst="rect">
            <a:avLst/>
          </a:prstGeom>
        </p:spPr>
        <p:txBody>
          <a:bodyPr/>
          <a:lstStyle>
            <a:lvl1pPr defTabSz="578358">
              <a:defRPr sz="3959" b="1">
                <a:latin typeface="Helvetica"/>
                <a:ea typeface="Helvetica"/>
                <a:cs typeface="Helvetica"/>
                <a:sym typeface="Helvetica"/>
              </a:defRPr>
            </a:lvl1pPr>
          </a:lstStyle>
          <a:p>
            <a:pPr lvl="0">
              <a:defRPr sz="1800" b="0"/>
            </a:pPr>
            <a:r>
              <a:rPr sz="3959" b="1"/>
              <a:t>How significant was the Pilgrimage of Grace?</a:t>
            </a:r>
          </a:p>
        </p:txBody>
      </p:sp>
      <p:sp>
        <p:nvSpPr>
          <p:cNvPr id="73" name="Shape 73"/>
          <p:cNvSpPr>
            <a:spLocks noGrp="1"/>
          </p:cNvSpPr>
          <p:nvPr>
            <p:ph type="body" idx="1"/>
          </p:nvPr>
        </p:nvSpPr>
        <p:spPr>
          <a:xfrm>
            <a:off x="664801" y="1710140"/>
            <a:ext cx="11675198" cy="7387506"/>
          </a:xfrm>
          <a:prstGeom prst="rect">
            <a:avLst/>
          </a:prstGeom>
        </p:spPr>
        <p:txBody>
          <a:bodyPr/>
          <a:lstStyle/>
          <a:p>
            <a:pPr marL="346709" lvl="0" indent="-346709" defTabSz="455675">
              <a:spcBef>
                <a:spcPts val="3200"/>
              </a:spcBef>
              <a:defRPr sz="1800"/>
            </a:pPr>
            <a:r>
              <a:rPr sz="2807" dirty="0"/>
              <a:t>Elton (1956) - The Pilgrimage of Grace was never anything but a futile attempt to arrest the power of the revolution to which Henry had given his suport since 1533.  The Pilgrimage collapsed far too quickly to justify the common view of it as a genuine mass movement eager to overthrow a howls system and policy.  The King and his Council knew what was happening - the executions in the North indicated that they did not think they were confronted by a peasants’ war, or by a feudal conflict, or by a resistance movement involving a whole society.</a:t>
            </a:r>
          </a:p>
          <a:p>
            <a:pPr marL="346709" lvl="0" indent="-346709" defTabSz="455675">
              <a:spcBef>
                <a:spcPts val="3200"/>
              </a:spcBef>
              <a:defRPr sz="1800"/>
            </a:pPr>
            <a:r>
              <a:rPr sz="2807" dirty="0"/>
              <a:t>MacCulloch and Fletcher (2004) - Given the combination of protest from a wide geographical spectrum of northern society, it is easy to see why the Pilgrimage could have been fatal for Henry’s government: it cam perilously close to succeeding, and was the largest popular revolt in English History.  If more leading noblemen in the north had backed it, all would have been lost for those attempting to reform religion around Cromwell in London.</a:t>
            </a:r>
          </a:p>
        </p:txBody>
      </p:sp>
    </p:spTree>
  </p:cSld>
  <p:clrMapOvr>
    <a:masterClrMapping/>
  </p:clrMapOvr>
  <p:transition xmlns:p14="http://schemas.microsoft.com/office/powerpoint/2010/mai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0"/>
            <a:ext cx="11099800" cy="863601"/>
          </a:xfrm>
        </p:spPr>
        <p:txBody>
          <a:bodyPr>
            <a:normAutofit/>
          </a:bodyPr>
          <a:lstStyle/>
          <a:p>
            <a:r>
              <a:rPr lang="en-US" sz="4000" b="1" dirty="0" smtClean="0"/>
              <a:t>Conclusions</a:t>
            </a:r>
            <a:endParaRPr lang="en-US" sz="4000" b="1" dirty="0"/>
          </a:p>
        </p:txBody>
      </p:sp>
      <p:sp>
        <p:nvSpPr>
          <p:cNvPr id="3" name="Text Placeholder 2"/>
          <p:cNvSpPr>
            <a:spLocks noGrp="1"/>
          </p:cNvSpPr>
          <p:nvPr>
            <p:ph type="body" idx="1"/>
          </p:nvPr>
        </p:nvSpPr>
        <p:spPr>
          <a:xfrm>
            <a:off x="0" y="812801"/>
            <a:ext cx="12886265" cy="8940799"/>
          </a:xfrm>
        </p:spPr>
        <p:txBody>
          <a:bodyPr>
            <a:noAutofit/>
          </a:bodyPr>
          <a:lstStyle/>
          <a:p>
            <a:pPr marL="786764" lvl="1" indent="-342264" defTabSz="449833">
              <a:spcBef>
                <a:spcPts val="3200"/>
              </a:spcBef>
              <a:defRPr sz="1800"/>
            </a:pPr>
            <a:r>
              <a:rPr lang="en-US" sz="2400" dirty="0"/>
              <a:t>Key sources for the motives behind the Pilgrimage include the York and </a:t>
            </a:r>
            <a:r>
              <a:rPr lang="en-US" sz="2400" dirty="0" err="1"/>
              <a:t>Pontefract</a:t>
            </a:r>
            <a:r>
              <a:rPr lang="en-US" sz="2400" dirty="0"/>
              <a:t> Articles  listing the demands of the Pilgrims – and these appear to have been religious, political and economic, but it would be anachronistic to assume that these distinctions would have been made by contemporaries who clearly understood the entire uprising in religious terms</a:t>
            </a:r>
            <a:r>
              <a:rPr lang="en-US" sz="2400" dirty="0" smtClean="0"/>
              <a:t>.</a:t>
            </a:r>
          </a:p>
          <a:p>
            <a:pPr marL="786764" lvl="1" indent="-342264" defTabSz="449833">
              <a:spcBef>
                <a:spcPts val="3200"/>
              </a:spcBef>
              <a:defRPr sz="1800"/>
            </a:pPr>
            <a:r>
              <a:rPr lang="en-US" sz="2400" dirty="0" err="1"/>
              <a:t>R</a:t>
            </a:r>
            <a:r>
              <a:rPr lang="en-US" sz="2400" dirty="0" err="1" smtClean="0"/>
              <a:t>umour</a:t>
            </a:r>
            <a:r>
              <a:rPr lang="en-US" sz="2400" dirty="0" smtClean="0"/>
              <a:t> </a:t>
            </a:r>
            <a:r>
              <a:rPr lang="en-US" sz="2400" dirty="0"/>
              <a:t>appears to have played a key role in </a:t>
            </a:r>
            <a:r>
              <a:rPr lang="en-US" sz="2400" dirty="0" smtClean="0"/>
              <a:t>initiating </a:t>
            </a:r>
            <a:r>
              <a:rPr lang="en-US" sz="2400" dirty="0"/>
              <a:t>the rebellion, and these focused principally on three areas, all of them to do with religion: that a total dissolution of the monasteries was intended; that the king was going to radically reduce the number of parish churches; and that the material fabric of those churches – in particular precious metals used in processional crosses and chalices – was going to be confiscated. </a:t>
            </a:r>
          </a:p>
          <a:p>
            <a:pPr marL="786764" lvl="1" indent="-342264" defTabSz="449833">
              <a:spcBef>
                <a:spcPts val="3200"/>
              </a:spcBef>
              <a:defRPr sz="1800"/>
            </a:pPr>
            <a:r>
              <a:rPr lang="en-US" sz="2400" dirty="0" smtClean="0"/>
              <a:t>Very prominent in the </a:t>
            </a:r>
            <a:r>
              <a:rPr lang="en-US" sz="2400" dirty="0" err="1" smtClean="0"/>
              <a:t>artcles</a:t>
            </a:r>
            <a:r>
              <a:rPr lang="en-US" sz="2400" dirty="0" smtClean="0"/>
              <a:t> are specifically </a:t>
            </a:r>
            <a:r>
              <a:rPr lang="en-US" sz="2400" dirty="0"/>
              <a:t>religious demands, including restoration of dissolved monasteries, the restoration of papal supremacy on the one hand, and condemnation of reforming bishops and Lutheran and Anabaptist heresies on the other. The word ‘Pilgrimage’ is itself religious, and had been under attack in the injunctions of 1536.  Revolt flared up wherever monasteries were being dissolved - monks and priests were often foremost in stirring up the crowds. Sixteen out of fifty five suppressed monasteries were restored during the revolt</a:t>
            </a:r>
            <a:r>
              <a:rPr lang="en-US" sz="2400" dirty="0" smtClean="0"/>
              <a:t>.</a:t>
            </a:r>
            <a:endParaRPr lang="en-US" sz="2400" dirty="0"/>
          </a:p>
        </p:txBody>
      </p:sp>
    </p:spTree>
    <p:extLst>
      <p:ext uri="{BB962C8B-B14F-4D97-AF65-F5344CB8AC3E}">
        <p14:creationId xmlns:p14="http://schemas.microsoft.com/office/powerpoint/2010/main" val="2507420694"/>
      </p:ext>
    </p:extLst>
  </p:cSld>
  <p:clrMapOvr>
    <a:masterClrMapping/>
  </p:clrMapOvr>
  <p:transition xmlns:p14="http://schemas.microsoft.com/office/powerpoint/2010/mai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444500"/>
            <a:ext cx="11099800" cy="960967"/>
          </a:xfrm>
        </p:spPr>
        <p:txBody>
          <a:bodyPr>
            <a:normAutofit fontScale="90000"/>
          </a:bodyPr>
          <a:lstStyle/>
          <a:p>
            <a:r>
              <a:rPr lang="en-US" dirty="0" smtClean="0"/>
              <a:t>Conclusions</a:t>
            </a:r>
            <a:endParaRPr lang="en-US" dirty="0"/>
          </a:p>
        </p:txBody>
      </p:sp>
      <p:sp>
        <p:nvSpPr>
          <p:cNvPr id="3" name="Text Placeholder 2"/>
          <p:cNvSpPr>
            <a:spLocks noGrp="1"/>
          </p:cNvSpPr>
          <p:nvPr>
            <p:ph type="body" idx="1"/>
          </p:nvPr>
        </p:nvSpPr>
        <p:spPr>
          <a:xfrm>
            <a:off x="-118533" y="1405466"/>
            <a:ext cx="13123333" cy="8348133"/>
          </a:xfrm>
        </p:spPr>
        <p:txBody>
          <a:bodyPr/>
          <a:lstStyle/>
          <a:p>
            <a:pPr lvl="1" defTabSz="414781">
              <a:spcBef>
                <a:spcPts val="2900"/>
              </a:spcBef>
              <a:defRPr sz="1800"/>
            </a:pPr>
            <a:r>
              <a:rPr lang="en-US" sz="2400" dirty="0"/>
              <a:t>There were apparently political complaints, including demands for Cromwell and Richard Rich to be removed from the King’s council, for the abolition of the Court of Augmentations and for commissioners Layton and Leigh to be punished.  These might reflect resentment of men of low birth advising the king, but what connected them was their role in the divorce and the subsequent religious policies.</a:t>
            </a:r>
          </a:p>
          <a:p>
            <a:pPr lvl="1" defTabSz="414781">
              <a:spcBef>
                <a:spcPts val="2900"/>
              </a:spcBef>
              <a:defRPr sz="1800"/>
            </a:pPr>
            <a:r>
              <a:rPr lang="en-US" sz="2400" dirty="0"/>
              <a:t> Connected with the political complaints were economic and social concerns arising directly from parliamentary acts concerning taxation, the recent abolition of Franchises and Liberties and a demand for the repeal of the Statute of Uses – all of which were products of parliamentary acts in 1534 and 1536, and for which again Cromwell must have held key responsibility.  </a:t>
            </a:r>
            <a:endParaRPr lang="en-US" sz="2400" dirty="0" smtClean="0"/>
          </a:p>
          <a:p>
            <a:pPr lvl="1" defTabSz="414781">
              <a:spcBef>
                <a:spcPts val="2900"/>
              </a:spcBef>
              <a:defRPr sz="1800"/>
            </a:pPr>
            <a:r>
              <a:rPr lang="en-US" sz="2400" dirty="0" smtClean="0"/>
              <a:t>These </a:t>
            </a:r>
            <a:r>
              <a:rPr lang="en-US" sz="2400" dirty="0"/>
              <a:t>reflected the interests of the higher classes that joined the rebellion who </a:t>
            </a:r>
            <a:r>
              <a:rPr lang="en-US" sz="2400" dirty="0" smtClean="0"/>
              <a:t>– perhaps </a:t>
            </a:r>
            <a:r>
              <a:rPr lang="en-US" sz="2400" dirty="0" err="1" smtClean="0"/>
              <a:t>realising</a:t>
            </a:r>
            <a:r>
              <a:rPr lang="en-US" sz="2400" dirty="0" smtClean="0"/>
              <a:t> that a complete reversal of the religious revolution was unlikely -sought </a:t>
            </a:r>
            <a:r>
              <a:rPr lang="en-US" sz="2400" dirty="0"/>
              <a:t>some restoration of the status </a:t>
            </a:r>
            <a:r>
              <a:rPr lang="en-US" sz="2400" dirty="0" smtClean="0"/>
              <a:t>quo in their </a:t>
            </a:r>
            <a:r>
              <a:rPr lang="en-US" sz="2400" dirty="0" err="1" smtClean="0"/>
              <a:t>favour</a:t>
            </a:r>
            <a:r>
              <a:rPr lang="en-US" sz="2400" dirty="0" smtClean="0"/>
              <a:t>.</a:t>
            </a:r>
            <a:endParaRPr lang="en-US" sz="2400" dirty="0"/>
          </a:p>
          <a:p>
            <a:endParaRPr lang="en-US" dirty="0"/>
          </a:p>
        </p:txBody>
      </p:sp>
    </p:spTree>
    <p:extLst>
      <p:ext uri="{BB962C8B-B14F-4D97-AF65-F5344CB8AC3E}">
        <p14:creationId xmlns:p14="http://schemas.microsoft.com/office/powerpoint/2010/main" val="518719407"/>
      </p:ext>
    </p:extLst>
  </p:cSld>
  <p:clrMapOvr>
    <a:masterClrMapping/>
  </p:clrMapOvr>
  <p:transition xmlns:p14="http://schemas.microsoft.com/office/powerpoint/2010/mai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4024</TotalTime>
  <Words>3989</Words>
  <Application>Microsoft Macintosh PowerPoint</Application>
  <PresentationFormat>Custom</PresentationFormat>
  <Paragraphs>128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White</vt:lpstr>
      <vt:lpstr>The Pilgrimage of Grace</vt:lpstr>
      <vt:lpstr>Debate</vt:lpstr>
      <vt:lpstr>Was the Pilgrimage Secular or Religious?</vt:lpstr>
      <vt:lpstr>Patrick Collinson</vt:lpstr>
      <vt:lpstr>Background</vt:lpstr>
      <vt:lpstr>Lincolnshire risings and oath swearing</vt:lpstr>
      <vt:lpstr>The banner of the rebels</vt:lpstr>
      <vt:lpstr>Early demands</vt:lpstr>
      <vt:lpstr>Yorkshire risings</vt:lpstr>
      <vt:lpstr>The extent and nature of the opposition</vt:lpstr>
      <vt:lpstr>The Pontefract Articles or Commons’ Petition</vt:lpstr>
      <vt:lpstr>The York Articles</vt:lpstr>
      <vt:lpstr>The Pontefract Articles</vt:lpstr>
      <vt:lpstr>Economic and social demands</vt:lpstr>
      <vt:lpstr>Elite or popular/planned or spontaneous?</vt:lpstr>
      <vt:lpstr>The destruction of the rebels in 1537</vt:lpstr>
      <vt:lpstr>John Aske’s defence and historical debate</vt:lpstr>
      <vt:lpstr>G.W. Bernard response</vt:lpstr>
      <vt:lpstr>Outcomes</vt:lpstr>
      <vt:lpstr>Dissolution of the monasteries</vt:lpstr>
      <vt:lpstr>How significant was the Pilgrimage of Grace?</vt:lpstr>
      <vt:lpstr>Conclusions</vt:lpstr>
      <vt:lpstr>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Pilgrimage of Grace</dc:title>
  <cp:lastModifiedBy>Scott Matthews</cp:lastModifiedBy>
  <cp:revision>41</cp:revision>
  <dcterms:modified xsi:type="dcterms:W3CDTF">2015-01-02T14:39:22Z</dcterms:modified>
</cp:coreProperties>
</file>