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70" r:id="rId4"/>
    <p:sldId id="267" r:id="rId5"/>
    <p:sldId id="268" r:id="rId6"/>
    <p:sldId id="259" r:id="rId7"/>
    <p:sldId id="257" r:id="rId8"/>
    <p:sldId id="258" r:id="rId9"/>
    <p:sldId id="265" r:id="rId10"/>
    <p:sldId id="266" r:id="rId11"/>
    <p:sldId id="269" r:id="rId12"/>
    <p:sldId id="26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EB568-DA92-4A55-A389-280FE8A03FA3}" type="datetimeFigureOut">
              <a:rPr lang="en-GB" smtClean="0"/>
              <a:t>07/01/2015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D3065-8AC8-4D6F-94E3-4ACA47FDC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997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EB568-DA92-4A55-A389-280FE8A03FA3}" type="datetimeFigureOut">
              <a:rPr lang="en-GB" smtClean="0"/>
              <a:t>07/01/2015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D3065-8AC8-4D6F-94E3-4ACA47FDC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367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EB568-DA92-4A55-A389-280FE8A03FA3}" type="datetimeFigureOut">
              <a:rPr lang="en-GB" smtClean="0"/>
              <a:t>07/01/2015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D3065-8AC8-4D6F-94E3-4ACA47FDC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146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EB568-DA92-4A55-A389-280FE8A03FA3}" type="datetimeFigureOut">
              <a:rPr lang="en-GB" smtClean="0"/>
              <a:t>07/01/2015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D3065-8AC8-4D6F-94E3-4ACA47FDC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595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EB568-DA92-4A55-A389-280FE8A03FA3}" type="datetimeFigureOut">
              <a:rPr lang="en-GB" smtClean="0"/>
              <a:t>07/01/2015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D3065-8AC8-4D6F-94E3-4ACA47FDC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110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EB568-DA92-4A55-A389-280FE8A03FA3}" type="datetimeFigureOut">
              <a:rPr lang="en-GB" smtClean="0"/>
              <a:t>07/01/2015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D3065-8AC8-4D6F-94E3-4ACA47FDC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982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EB568-DA92-4A55-A389-280FE8A03FA3}" type="datetimeFigureOut">
              <a:rPr lang="en-GB" smtClean="0"/>
              <a:t>07/01/2015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D3065-8AC8-4D6F-94E3-4ACA47FDC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87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EB568-DA92-4A55-A389-280FE8A03FA3}" type="datetimeFigureOut">
              <a:rPr lang="en-GB" smtClean="0"/>
              <a:t>07/01/2015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D3065-8AC8-4D6F-94E3-4ACA47FDC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53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EB568-DA92-4A55-A389-280FE8A03FA3}" type="datetimeFigureOut">
              <a:rPr lang="en-GB" smtClean="0"/>
              <a:t>07/01/2015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D3065-8AC8-4D6F-94E3-4ACA47FDC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094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EB568-DA92-4A55-A389-280FE8A03FA3}" type="datetimeFigureOut">
              <a:rPr lang="en-GB" smtClean="0"/>
              <a:t>07/01/2015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D3065-8AC8-4D6F-94E3-4ACA47FDC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492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EB568-DA92-4A55-A389-280FE8A03FA3}" type="datetimeFigureOut">
              <a:rPr lang="en-GB" smtClean="0"/>
              <a:t>07/01/2015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D3065-8AC8-4D6F-94E3-4ACA47FDC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83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EB568-DA92-4A55-A389-280FE8A03FA3}" type="datetimeFigureOut">
              <a:rPr lang="en-GB" smtClean="0"/>
              <a:t>07/01/2015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CD3065-8AC8-4D6F-94E3-4ACA47FDC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172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7030A0"/>
                </a:solidFill>
              </a:rPr>
              <a:t>Weakness of the Weimar Constitution </a:t>
            </a:r>
            <a:br>
              <a:rPr lang="en-GB" dirty="0" smtClean="0">
                <a:solidFill>
                  <a:srgbClr val="7030A0"/>
                </a:solidFill>
              </a:rPr>
            </a:br>
            <a:r>
              <a:rPr lang="en-GB" dirty="0" smtClean="0">
                <a:solidFill>
                  <a:srgbClr val="7030A0"/>
                </a:solidFill>
              </a:rPr>
              <a:t>and </a:t>
            </a:r>
            <a:r>
              <a:rPr lang="en-GB" dirty="0" smtClean="0">
                <a:solidFill>
                  <a:srgbClr val="7030A0"/>
                </a:solidFill>
              </a:rPr>
              <a:t/>
            </a:r>
            <a:br>
              <a:rPr lang="en-GB" dirty="0" smtClean="0">
                <a:solidFill>
                  <a:srgbClr val="7030A0"/>
                </a:solidFill>
              </a:rPr>
            </a:br>
            <a:r>
              <a:rPr lang="en-GB" dirty="0" smtClean="0">
                <a:solidFill>
                  <a:srgbClr val="7030A0"/>
                </a:solidFill>
              </a:rPr>
              <a:t>3 </a:t>
            </a:r>
            <a:r>
              <a:rPr lang="en-GB" dirty="0" smtClean="0">
                <a:solidFill>
                  <a:srgbClr val="7030A0"/>
                </a:solidFill>
              </a:rPr>
              <a:t>key questions 1919-23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488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GB" sz="3600" dirty="0" smtClean="0">
                <a:solidFill>
                  <a:srgbClr val="7030A0"/>
                </a:solidFill>
              </a:rPr>
              <a:t>What were the strengths and weaknesses of the Weimar Constitution?</a:t>
            </a:r>
            <a:endParaRPr lang="en-GB" sz="3600" dirty="0">
              <a:solidFill>
                <a:srgbClr val="7030A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85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 smtClean="0"/>
              <a:t>Key strengths</a:t>
            </a:r>
          </a:p>
          <a:p>
            <a:pPr marL="0" indent="0">
              <a:buNone/>
            </a:pPr>
            <a:r>
              <a:rPr lang="en-GB" dirty="0" smtClean="0"/>
              <a:t>PR – is very democratic; leads to lots of choice; every vote counts.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Key weaknesses:</a:t>
            </a:r>
          </a:p>
          <a:p>
            <a:r>
              <a:rPr lang="en-GB" dirty="0" smtClean="0"/>
              <a:t>Article 48 – makes Germany vulnerable to dictatorship</a:t>
            </a:r>
          </a:p>
          <a:p>
            <a:r>
              <a:rPr lang="en-GB" dirty="0" smtClean="0"/>
              <a:t>Proportional Representation – leads to a proliferation of splinter  parties and the need for coalition (rather than single-party) government.</a:t>
            </a:r>
          </a:p>
          <a:p>
            <a:r>
              <a:rPr lang="en-GB" dirty="0" smtClean="0"/>
              <a:t>Coalition government is weak – ends up taking ‘easy way out’ –e.g. printing more money.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9635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Additional weaknesses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507288" cy="5141168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Whilst the Constitution removed the </a:t>
            </a:r>
            <a:r>
              <a:rPr lang="en-GB" dirty="0" err="1" smtClean="0"/>
              <a:t>kaiser</a:t>
            </a:r>
            <a:r>
              <a:rPr lang="en-GB" dirty="0" smtClean="0"/>
              <a:t> and installed an elected President and gave power of legislation to the legislature it left a number of things in place (JACUB</a:t>
            </a:r>
            <a:r>
              <a:rPr lang="en-GB" dirty="0" smtClean="0"/>
              <a:t>):</a:t>
            </a:r>
            <a:endParaRPr lang="en-GB" dirty="0" smtClean="0"/>
          </a:p>
          <a:p>
            <a:pPr lvl="1"/>
            <a:r>
              <a:rPr lang="en-GB" dirty="0" smtClean="0"/>
              <a:t>Judiciary </a:t>
            </a:r>
            <a:r>
              <a:rPr lang="en-GB" dirty="0" smtClean="0"/>
              <a:t>- </a:t>
            </a:r>
          </a:p>
          <a:p>
            <a:pPr lvl="1"/>
            <a:r>
              <a:rPr lang="en-GB" dirty="0" smtClean="0"/>
              <a:t>Army</a:t>
            </a:r>
          </a:p>
          <a:p>
            <a:pPr lvl="1"/>
            <a:r>
              <a:rPr lang="en-GB" dirty="0" smtClean="0"/>
              <a:t>Civil Service</a:t>
            </a:r>
          </a:p>
          <a:p>
            <a:pPr lvl="1"/>
            <a:r>
              <a:rPr lang="en-GB" dirty="0" smtClean="0"/>
              <a:t>University/education</a:t>
            </a:r>
          </a:p>
          <a:p>
            <a:pPr lvl="1"/>
            <a:r>
              <a:rPr lang="en-GB" dirty="0" smtClean="0"/>
              <a:t>Business</a:t>
            </a:r>
          </a:p>
          <a:p>
            <a:r>
              <a:rPr lang="en-GB" dirty="0" smtClean="0"/>
              <a:t>The Junker class provided personnel for army and judiciary and upper sections of civil service.  So this was a Republic dominated by people who did not like the Republican system.</a:t>
            </a: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9190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Right wing bias 1919-23?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2880927"/>
              </p:ext>
            </p:extLst>
          </p:nvPr>
        </p:nvGraphicFramePr>
        <p:xfrm>
          <a:off x="827584" y="3157616"/>
          <a:ext cx="7139136" cy="293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9712"/>
                <a:gridCol w="2379712"/>
                <a:gridCol w="2379712"/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Murders by left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Murders by the right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Number of murders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354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Number of murderers sentenced by</a:t>
                      </a:r>
                      <a:r>
                        <a:rPr lang="en-GB" baseline="0" dirty="0" smtClean="0"/>
                        <a:t> the courts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24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Average length</a:t>
                      </a:r>
                      <a:r>
                        <a:rPr lang="en-GB" baseline="0" dirty="0" smtClean="0"/>
                        <a:t> of prison sentence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15 years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4 months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Numbered of murderers executed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 smtClean="0"/>
              <a:t>Rosa Luxemburg and Karl </a:t>
            </a:r>
            <a:r>
              <a:rPr lang="en-GB" sz="2400" dirty="0" err="1" smtClean="0"/>
              <a:t>Leibknecht</a:t>
            </a:r>
            <a:r>
              <a:rPr lang="en-GB" sz="2400" dirty="0" smtClean="0"/>
              <a:t> never even get to court (murdered whilst in police custody).</a:t>
            </a:r>
          </a:p>
          <a:p>
            <a:r>
              <a:rPr lang="en-GB" sz="2400" dirty="0" smtClean="0"/>
              <a:t>Hitler sentenced to minimum sentence for Putsch of 1923 but only serves 9 months in </a:t>
            </a:r>
            <a:r>
              <a:rPr lang="en-GB" sz="2400" dirty="0" err="1" smtClean="0"/>
              <a:t>Landsberg</a:t>
            </a:r>
            <a:r>
              <a:rPr lang="en-GB" sz="2400" dirty="0" smtClean="0"/>
              <a:t> prison (when he writes Mein </a:t>
            </a:r>
            <a:r>
              <a:rPr lang="en-GB" sz="2400" dirty="0" err="1" smtClean="0"/>
              <a:t>Kampf</a:t>
            </a:r>
            <a:r>
              <a:rPr lang="en-GB" sz="2400" dirty="0" smtClean="0"/>
              <a:t>).</a:t>
            </a:r>
          </a:p>
          <a:p>
            <a:r>
              <a:rPr lang="en-GB" sz="2400" dirty="0" smtClean="0"/>
              <a:t> </a:t>
            </a:r>
          </a:p>
          <a:p>
            <a:pPr marL="0" indent="0">
              <a:buNone/>
            </a:pPr>
            <a:endParaRPr lang="en-GB" sz="2400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9054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Three key questions</a:t>
            </a:r>
            <a:br>
              <a:rPr lang="en-GB" b="1" dirty="0">
                <a:solidFill>
                  <a:srgbClr val="7030A0"/>
                </a:solidFill>
              </a:rPr>
            </a:br>
            <a:endParaRPr lang="en-GB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80728"/>
            <a:ext cx="8352928" cy="5472608"/>
          </a:xfrm>
        </p:spPr>
        <p:txBody>
          <a:bodyPr>
            <a:normAutofit/>
          </a:bodyPr>
          <a:lstStyle/>
          <a:p>
            <a:r>
              <a:rPr lang="en-GB" sz="3600" dirty="0" smtClean="0">
                <a:solidFill>
                  <a:srgbClr val="7030A0"/>
                </a:solidFill>
              </a:rPr>
              <a:t>Group </a:t>
            </a:r>
            <a:r>
              <a:rPr lang="en-GB" sz="3600" dirty="0">
                <a:solidFill>
                  <a:srgbClr val="7030A0"/>
                </a:solidFill>
              </a:rPr>
              <a:t>tasks – groups of 3</a:t>
            </a:r>
            <a:endParaRPr lang="en-GB" sz="3600" dirty="0">
              <a:solidFill>
                <a:srgbClr val="7030A0"/>
              </a:solidFill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600" dirty="0" smtClean="0">
                <a:solidFill>
                  <a:srgbClr val="7030A0"/>
                </a:solidFill>
              </a:rPr>
              <a:t>Why was there a revolution in 1918? (pp. 10-11)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GB" sz="3600" dirty="0" smtClean="0">
                <a:solidFill>
                  <a:srgbClr val="7030A0"/>
                </a:solidFill>
              </a:rPr>
              <a:t>Why was the survival of the Weimar republic under threat 1919-23? (12-15 &amp; 20)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GB" sz="3600" dirty="0" smtClean="0">
                <a:solidFill>
                  <a:srgbClr val="7030A0"/>
                </a:solidFill>
              </a:rPr>
              <a:t>Why did the Weimar Republic survive 1919-23? (pp. 21-23)</a:t>
            </a:r>
          </a:p>
          <a:p>
            <a:pPr marL="514350" indent="-514350">
              <a:buFont typeface="+mj-lt"/>
              <a:buAutoNum type="alphaUcPeriod"/>
            </a:pPr>
            <a:endParaRPr lang="en-GB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07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7030A0"/>
                </a:solidFill>
              </a:rPr>
              <a:t>Why was there a revolution in 1918?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79909"/>
            <a:ext cx="8291264" cy="4929411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>
                <a:solidFill>
                  <a:srgbClr val="7030A0"/>
                </a:solidFill>
              </a:rPr>
              <a:t>Military defeat</a:t>
            </a:r>
          </a:p>
          <a:p>
            <a:pPr lvl="1"/>
            <a:r>
              <a:rPr lang="en-GB" dirty="0" smtClean="0">
                <a:solidFill>
                  <a:srgbClr val="7030A0"/>
                </a:solidFill>
              </a:rPr>
              <a:t>Germany had imposed the Treaty of Brest-Litovsk upon Russia in March 1918, which gave Germany a third of its best land and 3/4 of its iron ore;</a:t>
            </a:r>
          </a:p>
          <a:p>
            <a:pPr lvl="1"/>
            <a:r>
              <a:rPr lang="en-GB" dirty="0" smtClean="0">
                <a:solidFill>
                  <a:srgbClr val="7030A0"/>
                </a:solidFill>
              </a:rPr>
              <a:t>But the allied blockade over the last 3 years had its effects upon Germany – soldiers were poorly supplied and civilians faced starvation;</a:t>
            </a:r>
          </a:p>
          <a:p>
            <a:pPr lvl="1"/>
            <a:r>
              <a:rPr lang="en-GB" dirty="0" smtClean="0">
                <a:solidFill>
                  <a:srgbClr val="7030A0"/>
                </a:solidFill>
              </a:rPr>
              <a:t>Entrance of USA into the war in 1917 and every month was sending fresh soldiers and equipment;</a:t>
            </a:r>
          </a:p>
          <a:p>
            <a:pPr lvl="1"/>
            <a:r>
              <a:rPr lang="en-GB" dirty="0" smtClean="0">
                <a:solidFill>
                  <a:srgbClr val="7030A0"/>
                </a:solidFill>
              </a:rPr>
              <a:t>The Ludendorff Offensive ground to a halt in June 1918 and in August 1918 the Allies counter-attacked, recapturing all the land ceded until German territory was threatened.</a:t>
            </a:r>
          </a:p>
          <a:p>
            <a:pPr lvl="1"/>
            <a:r>
              <a:rPr lang="en-GB" dirty="0" smtClean="0">
                <a:solidFill>
                  <a:srgbClr val="7030A0"/>
                </a:solidFill>
              </a:rPr>
              <a:t>Ludendorff realised that Germany could not win the war and thought that political change may take the blame away from the army and place it upon the politicians.</a:t>
            </a:r>
          </a:p>
          <a:p>
            <a:pPr marL="457200" lvl="1" indent="0">
              <a:buNone/>
            </a:pPr>
            <a:endParaRPr lang="en-GB" dirty="0" smtClean="0">
              <a:solidFill>
                <a:srgbClr val="7030A0"/>
              </a:solidFill>
            </a:endParaRPr>
          </a:p>
          <a:p>
            <a:pPr marL="457200" lvl="1" indent="0">
              <a:buNone/>
            </a:pPr>
            <a:endParaRPr lang="en-GB" dirty="0" smtClean="0">
              <a:solidFill>
                <a:srgbClr val="7030A0"/>
              </a:solidFill>
            </a:endParaRP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605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7030A0"/>
                </a:solidFill>
              </a:rPr>
              <a:t>Why was there a revolution in 1918?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68760"/>
            <a:ext cx="8496944" cy="5589240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>
                <a:solidFill>
                  <a:srgbClr val="7030A0"/>
                </a:solidFill>
              </a:rPr>
              <a:t>Conditions within Germany</a:t>
            </a:r>
          </a:p>
          <a:p>
            <a:pPr lvl="1"/>
            <a:r>
              <a:rPr lang="en-GB" dirty="0" smtClean="0">
                <a:solidFill>
                  <a:srgbClr val="7030A0"/>
                </a:solidFill>
              </a:rPr>
              <a:t>Starvation and disease partly as a result of the blockade;</a:t>
            </a:r>
          </a:p>
          <a:p>
            <a:pPr lvl="1"/>
            <a:r>
              <a:rPr lang="en-GB" dirty="0" smtClean="0">
                <a:solidFill>
                  <a:srgbClr val="7030A0"/>
                </a:solidFill>
              </a:rPr>
              <a:t>Political problems that pre-date the war – the Reichstag was weak, could not propose laws, Germany was ruled by Kaiser, his appointed chancellor and cabinet.  </a:t>
            </a:r>
          </a:p>
          <a:p>
            <a:pPr lvl="1"/>
            <a:r>
              <a:rPr lang="en-GB" dirty="0" smtClean="0">
                <a:solidFill>
                  <a:srgbClr val="7030A0"/>
                </a:solidFill>
              </a:rPr>
              <a:t>The biggest parties – </a:t>
            </a:r>
            <a:r>
              <a:rPr lang="en-GB" dirty="0" err="1" smtClean="0">
                <a:solidFill>
                  <a:srgbClr val="7030A0"/>
                </a:solidFill>
              </a:rPr>
              <a:t>Zentrum</a:t>
            </a:r>
            <a:r>
              <a:rPr lang="en-GB" dirty="0" smtClean="0">
                <a:solidFill>
                  <a:srgbClr val="7030A0"/>
                </a:solidFill>
              </a:rPr>
              <a:t> and SPD had no control over this government; many in the middle and working classes wanted government to reflect their influence.</a:t>
            </a:r>
          </a:p>
          <a:p>
            <a:pPr lvl="1"/>
            <a:r>
              <a:rPr lang="en-GB" dirty="0" smtClean="0">
                <a:solidFill>
                  <a:srgbClr val="7030A0"/>
                </a:solidFill>
              </a:rPr>
              <a:t>The War had intensified the polarisation between the government and the Reichstag – e.g. the </a:t>
            </a:r>
            <a:r>
              <a:rPr lang="en-GB" dirty="0" err="1" smtClean="0">
                <a:solidFill>
                  <a:srgbClr val="7030A0"/>
                </a:solidFill>
              </a:rPr>
              <a:t>Zentrum</a:t>
            </a:r>
            <a:r>
              <a:rPr lang="en-GB" dirty="0" smtClean="0">
                <a:solidFill>
                  <a:srgbClr val="7030A0"/>
                </a:solidFill>
              </a:rPr>
              <a:t> minister Matthias </a:t>
            </a:r>
            <a:r>
              <a:rPr lang="en-GB" dirty="0" err="1" smtClean="0">
                <a:solidFill>
                  <a:srgbClr val="7030A0"/>
                </a:solidFill>
              </a:rPr>
              <a:t>Erzberg</a:t>
            </a:r>
            <a:r>
              <a:rPr lang="en-GB" dirty="0" smtClean="0">
                <a:solidFill>
                  <a:srgbClr val="7030A0"/>
                </a:solidFill>
              </a:rPr>
              <a:t> had called for a peace vote which was affirmed by the Reichstag but ignored by the government which was from 1917 increasingly under the influence of Ludendorff and Hindenburg.</a:t>
            </a:r>
          </a:p>
          <a:p>
            <a:pPr lvl="1"/>
            <a:r>
              <a:rPr lang="en-GB" dirty="0" smtClean="0">
                <a:solidFill>
                  <a:srgbClr val="7030A0"/>
                </a:solidFill>
              </a:rPr>
              <a:t>Kaiser Wilhelm’s departure leaves a power vacuum.</a:t>
            </a:r>
          </a:p>
          <a:p>
            <a:pPr lvl="1"/>
            <a:r>
              <a:rPr lang="en-GB" dirty="0" smtClean="0">
                <a:solidFill>
                  <a:srgbClr val="7030A0"/>
                </a:solidFill>
              </a:rPr>
              <a:t>Sailors at Kiel began to mutiny and this spread to other military bases.</a:t>
            </a:r>
          </a:p>
        </p:txBody>
      </p:sp>
    </p:spTree>
    <p:extLst>
      <p:ext uri="{BB962C8B-B14F-4D97-AF65-F5344CB8AC3E}">
        <p14:creationId xmlns:p14="http://schemas.microsoft.com/office/powerpoint/2010/main" val="1738966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Why was the survival of the Weimar </a:t>
            </a:r>
            <a:r>
              <a:rPr lang="en-GB" dirty="0" smtClean="0"/>
              <a:t>Republic </a:t>
            </a:r>
            <a:r>
              <a:rPr lang="en-GB" dirty="0"/>
              <a:t>under threat 1919-23?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496944" cy="5256584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Opposition to Versailles Treaty</a:t>
            </a:r>
          </a:p>
          <a:p>
            <a:r>
              <a:rPr lang="en-GB" dirty="0" smtClean="0"/>
              <a:t>Many were convinced by the ‘stab in the back’ myth – </a:t>
            </a:r>
            <a:r>
              <a:rPr lang="en-GB" dirty="0" err="1" smtClean="0"/>
              <a:t>afterall</a:t>
            </a:r>
            <a:r>
              <a:rPr lang="en-GB" dirty="0" smtClean="0"/>
              <a:t>, the army had not been defeated and yet the </a:t>
            </a:r>
            <a:r>
              <a:rPr lang="en-GB" dirty="0" err="1" smtClean="0"/>
              <a:t>polticians</a:t>
            </a:r>
            <a:r>
              <a:rPr lang="en-GB" dirty="0" smtClean="0"/>
              <a:t> had signed the armistice and then the Treaty of Versailles on 28 June 1919.</a:t>
            </a:r>
          </a:p>
          <a:p>
            <a:r>
              <a:rPr lang="en-GB" dirty="0" smtClean="0"/>
              <a:t>Existence of extremist groups:</a:t>
            </a:r>
          </a:p>
          <a:p>
            <a:pPr lvl="1"/>
            <a:r>
              <a:rPr lang="en-GB" dirty="0" smtClean="0"/>
              <a:t>On the left (</a:t>
            </a:r>
            <a:r>
              <a:rPr lang="en-GB" dirty="0" err="1" smtClean="0"/>
              <a:t>Spartacists</a:t>
            </a:r>
            <a:r>
              <a:rPr lang="en-GB" dirty="0" smtClean="0"/>
              <a:t>, Communists) leading revolts in 1919 and (Bavarian People’s Republic) 1920;</a:t>
            </a:r>
          </a:p>
          <a:p>
            <a:pPr lvl="1"/>
            <a:r>
              <a:rPr lang="en-GB" dirty="0" smtClean="0"/>
              <a:t>On the right (</a:t>
            </a:r>
            <a:r>
              <a:rPr lang="en-GB" dirty="0" err="1" smtClean="0"/>
              <a:t>Kapp</a:t>
            </a:r>
            <a:r>
              <a:rPr lang="en-GB" dirty="0" smtClean="0"/>
              <a:t> putsch 1920; Munich Putsch, 1923), </a:t>
            </a:r>
            <a:r>
              <a:rPr lang="en-GB" dirty="0" err="1" smtClean="0"/>
              <a:t>Freikorps</a:t>
            </a:r>
            <a:r>
              <a:rPr lang="en-GB" dirty="0" smtClean="0"/>
              <a:t> failed to support the government against Wolfgang </a:t>
            </a:r>
            <a:r>
              <a:rPr lang="en-GB" dirty="0" err="1" smtClean="0"/>
              <a:t>Kapp</a:t>
            </a:r>
            <a:r>
              <a:rPr lang="en-GB" dirty="0" smtClean="0"/>
              <a:t> but was broken up after the </a:t>
            </a:r>
            <a:r>
              <a:rPr lang="en-GB" dirty="0" err="1" smtClean="0"/>
              <a:t>Kapp</a:t>
            </a:r>
            <a:r>
              <a:rPr lang="en-GB" dirty="0" smtClean="0"/>
              <a:t> Putsch; Organisation Consul and other right wing extremists carried out hundreds of assassinations (most prominent being Mathias </a:t>
            </a:r>
            <a:r>
              <a:rPr lang="en-GB" dirty="0" err="1" smtClean="0"/>
              <a:t>Erzberger</a:t>
            </a:r>
            <a:r>
              <a:rPr lang="en-GB" dirty="0" smtClean="0"/>
              <a:t> (</a:t>
            </a:r>
            <a:r>
              <a:rPr lang="en-GB" dirty="0" err="1" smtClean="0"/>
              <a:t>Zentrum</a:t>
            </a:r>
            <a:r>
              <a:rPr lang="en-GB" dirty="0" smtClean="0"/>
              <a:t> politician who had led the peace vote in July 1917) and Walter </a:t>
            </a:r>
            <a:r>
              <a:rPr lang="en-GB" dirty="0" err="1" smtClean="0"/>
              <a:t>Ratheneau</a:t>
            </a:r>
            <a:r>
              <a:rPr lang="en-GB" dirty="0" smtClean="0"/>
              <a:t> (1922)– Jewish foreign minister who had just signed the Treaty of Rapallo);</a:t>
            </a:r>
          </a:p>
          <a:p>
            <a:r>
              <a:rPr lang="en-GB" dirty="0" smtClean="0"/>
              <a:t>Invasion of the Ruhr by French and Belgian troops seeking to take control of industry and production for defaulting on reparation payments.</a:t>
            </a:r>
          </a:p>
          <a:p>
            <a:r>
              <a:rPr lang="en-GB" dirty="0" smtClean="0"/>
              <a:t>Inflation…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2889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Why did the Weimar Republic survive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There were winners as well as losers from the Hyperinflation crisis;</a:t>
            </a:r>
          </a:p>
          <a:p>
            <a:r>
              <a:rPr lang="en-GB" dirty="0" smtClean="0"/>
              <a:t>Hyperinflation did not lead to mass unemployment;</a:t>
            </a:r>
          </a:p>
          <a:p>
            <a:r>
              <a:rPr lang="en-GB" dirty="0" smtClean="0"/>
              <a:t>The government’s call for a general strike in the face of the French-Belgian occupation was supported by the German people so effectively it won support for the government;</a:t>
            </a:r>
          </a:p>
          <a:p>
            <a:r>
              <a:rPr lang="en-GB" dirty="0" smtClean="0"/>
              <a:t>Most people were not extremists;</a:t>
            </a:r>
          </a:p>
          <a:p>
            <a:r>
              <a:rPr lang="en-GB" dirty="0" smtClean="0"/>
              <a:t>Stresemann was able to stabilise the situation by calling off the strike and then introduced a new currency. </a:t>
            </a:r>
          </a:p>
          <a:p>
            <a:r>
              <a:rPr lang="en-GB" dirty="0" smtClean="0"/>
              <a:t>The balance of right and left wing forces probably created a bit of a stalemate.  </a:t>
            </a:r>
          </a:p>
        </p:txBody>
      </p:sp>
    </p:spTree>
    <p:extLst>
      <p:ext uri="{BB962C8B-B14F-4D97-AF65-F5344CB8AC3E}">
        <p14:creationId xmlns:p14="http://schemas.microsoft.com/office/powerpoint/2010/main" val="2658460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Why did the Weimar Republic Survive?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Survived NOT because of the strength of the government but in spite of its weakness…</a:t>
            </a:r>
          </a:p>
          <a:p>
            <a:pPr lvl="1"/>
            <a:r>
              <a:rPr lang="en-GB" dirty="0" err="1" smtClean="0"/>
              <a:t>Spartacists</a:t>
            </a:r>
            <a:r>
              <a:rPr lang="en-GB" dirty="0" smtClean="0"/>
              <a:t> (Rosa Luxembourg and Karl </a:t>
            </a:r>
            <a:r>
              <a:rPr lang="en-GB" dirty="0" err="1" smtClean="0"/>
              <a:t>Leibknecht</a:t>
            </a:r>
            <a:r>
              <a:rPr lang="en-GB" dirty="0" smtClean="0"/>
              <a:t>) were dealt with by the </a:t>
            </a:r>
            <a:r>
              <a:rPr lang="en-GB" dirty="0" err="1" smtClean="0"/>
              <a:t>Freikorps</a:t>
            </a:r>
            <a:r>
              <a:rPr lang="en-GB" dirty="0"/>
              <a:t> </a:t>
            </a:r>
            <a:r>
              <a:rPr lang="en-GB" dirty="0" smtClean="0"/>
              <a:t>who disliked bolshevism</a:t>
            </a:r>
          </a:p>
          <a:p>
            <a:pPr lvl="1"/>
            <a:r>
              <a:rPr lang="en-GB" dirty="0" err="1" smtClean="0"/>
              <a:t>Kapp</a:t>
            </a:r>
            <a:r>
              <a:rPr lang="en-GB" dirty="0" smtClean="0"/>
              <a:t> Putsch Workers in Berlin dealt with the </a:t>
            </a:r>
            <a:r>
              <a:rPr lang="en-GB" dirty="0" err="1" smtClean="0"/>
              <a:t>Kapp</a:t>
            </a:r>
            <a:r>
              <a:rPr lang="en-GB" dirty="0" smtClean="0"/>
              <a:t> Putsch (military elite), not the army; failure of army; led to disbanding of </a:t>
            </a:r>
          </a:p>
          <a:p>
            <a:pPr lvl="1"/>
            <a:r>
              <a:rPr lang="en-GB" dirty="0" smtClean="0"/>
              <a:t>Munich Putsch 1923 – Nazis a fringe group, in their infancy so not supported by police/army</a:t>
            </a:r>
            <a:r>
              <a:rPr lang="en-GB" dirty="0" smtClean="0"/>
              <a:t>.</a:t>
            </a:r>
          </a:p>
          <a:p>
            <a:pPr lvl="1"/>
            <a:r>
              <a:rPr lang="en-GB" dirty="0" smtClean="0"/>
              <a:t>Invasion of the Ruhr by French and Belgians – government survived because people hated the </a:t>
            </a:r>
            <a:r>
              <a:rPr lang="en-GB" smtClean="0"/>
              <a:t>foreign occupation more.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798778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7030A0"/>
                </a:solidFill>
              </a:rPr>
              <a:t>Homework from last term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7030A0"/>
                </a:solidFill>
              </a:rPr>
              <a:t>Appeasement essay (10 pars)</a:t>
            </a:r>
          </a:p>
          <a:p>
            <a:r>
              <a:rPr lang="en-GB" dirty="0" smtClean="0">
                <a:solidFill>
                  <a:srgbClr val="7030A0"/>
                </a:solidFill>
              </a:rPr>
              <a:t>Appeasement END essay (3 pars)</a:t>
            </a:r>
          </a:p>
          <a:p>
            <a:r>
              <a:rPr lang="en-GB" dirty="0" smtClean="0">
                <a:solidFill>
                  <a:srgbClr val="7030A0"/>
                </a:solidFill>
              </a:rPr>
              <a:t>Diary of Munich (7 key dates)</a:t>
            </a:r>
          </a:p>
          <a:p>
            <a:r>
              <a:rPr lang="en-GB" dirty="0" smtClean="0">
                <a:solidFill>
                  <a:srgbClr val="7030A0"/>
                </a:solidFill>
              </a:rPr>
              <a:t>D question – given out last term).</a:t>
            </a:r>
            <a:endParaRPr lang="en-GB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081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1001</Words>
  <Application>Microsoft Office PowerPoint</Application>
  <PresentationFormat>On-screen Show (4:3)</PresentationFormat>
  <Paragraphs>82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Weakness of the Weimar Constitution  and  3 key questions 1919-23</vt:lpstr>
      <vt:lpstr>PowerPoint Presentation</vt:lpstr>
      <vt:lpstr>PowerPoint Presentation</vt:lpstr>
      <vt:lpstr>Additional weaknesses</vt:lpstr>
      <vt:lpstr>Right wing bias 1919-23?</vt:lpstr>
      <vt:lpstr>Three key questions </vt:lpstr>
      <vt:lpstr>Why was there a revolution in 1918?</vt:lpstr>
      <vt:lpstr>Why was there a revolution in 1918?</vt:lpstr>
      <vt:lpstr>Why was the survival of the Weimar Republic under threat 1919-23? </vt:lpstr>
      <vt:lpstr>Why did the Weimar Republic survive</vt:lpstr>
      <vt:lpstr>Why did the Weimar Republic Survive?</vt:lpstr>
      <vt:lpstr>Homework from last term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of dictatorship: Germany 1918-45</dc:title>
  <dc:creator>S.Matthews</dc:creator>
  <cp:lastModifiedBy>S.Matthews</cp:lastModifiedBy>
  <cp:revision>16</cp:revision>
  <dcterms:created xsi:type="dcterms:W3CDTF">2015-01-06T10:08:02Z</dcterms:created>
  <dcterms:modified xsi:type="dcterms:W3CDTF">2015-01-07T15:09:24Z</dcterms:modified>
</cp:coreProperties>
</file>