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7" r:id="rId2"/>
    <p:sldId id="256" r:id="rId3"/>
    <p:sldId id="258" r:id="rId4"/>
    <p:sldId id="267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74" r:id="rId13"/>
    <p:sldId id="272" r:id="rId14"/>
    <p:sldId id="273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9BB1E-F5CC-4365-A231-438C8780B993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4CE86-45DA-4C97-A9DA-1C44D69F2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113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5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06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48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02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084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828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9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431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970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366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2F6AA-3DF8-4E60-B220-6EC5A109E30E}" type="datetimeFigureOut">
              <a:rPr lang="en-GB" smtClean="0"/>
              <a:t>21/01/2015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AB495-1DC3-4F1F-8615-74D6EAADD7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88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conditions weakened the government in 1923? (2)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By how much did the Nazi party grow during the crisis of 1923? (1)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Why did Hitler believe that the Nazis would have the army’s support? (1)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did Stresemann make the government more unpopular? (1)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were the results? (3)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Why did Mussolini inspire Hitler? (1)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Where did Hitler expect to find support? (3)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did he enlist their support? (1)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were the key consequences </a:t>
            </a:r>
            <a:r>
              <a:rPr lang="en-GB" smtClean="0"/>
              <a:t>for Hitler? </a:t>
            </a:r>
            <a:r>
              <a:rPr lang="en-GB" dirty="0" smtClean="0"/>
              <a:t>(4)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998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Weimar 1924-1929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3284984"/>
            <a:ext cx="6584776" cy="2353816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Assess the strengths and weaknesses of Weimar’s economic, diplomatic and political recovery.</a:t>
            </a:r>
          </a:p>
          <a:p>
            <a:r>
              <a:rPr lang="en-GB" dirty="0" smtClean="0"/>
              <a:t>Were the Weimar years 1924-1929 really ‘golden’?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182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things we need to know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Stresemann era. </a:t>
            </a:r>
            <a:endParaRPr lang="en-GB" dirty="0"/>
          </a:p>
          <a:p>
            <a:pPr lvl="1"/>
            <a:r>
              <a:rPr lang="en-US" dirty="0"/>
              <a:t>Economic Recovery? The </a:t>
            </a:r>
            <a:r>
              <a:rPr lang="en-US" dirty="0" err="1"/>
              <a:t>Rentenmark</a:t>
            </a:r>
            <a:r>
              <a:rPr lang="en-US" dirty="0"/>
              <a:t>, Dawes and Young Plans and the recovery of the German economy; reliance on US loans and </a:t>
            </a:r>
            <a:r>
              <a:rPr lang="en-US" dirty="0" err="1"/>
              <a:t>investement</a:t>
            </a:r>
            <a:endParaRPr lang="en-GB" dirty="0"/>
          </a:p>
          <a:p>
            <a:pPr lvl="1"/>
            <a:r>
              <a:rPr lang="en-US" dirty="0"/>
              <a:t>Diplomatic normalization? League of Nations, Locarno Treaties and Kellogg-Briand Pact.</a:t>
            </a:r>
            <a:endParaRPr lang="en-GB" dirty="0"/>
          </a:p>
          <a:p>
            <a:pPr lvl="1"/>
            <a:r>
              <a:rPr lang="en-US" dirty="0"/>
              <a:t>Political Recovery? The role of Stresemann, the election of Hindenburg, the 1928 election</a:t>
            </a:r>
            <a:endParaRPr lang="en-GB" dirty="0"/>
          </a:p>
          <a:p>
            <a:pPr lvl="1"/>
            <a:r>
              <a:rPr lang="en-US" dirty="0"/>
              <a:t>Weimar Germany’s Golden Years? Weimar Culture, the rise of Berlin, opposition to Weimar decadence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70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Use your textbook and the hand out to prepare a presentation to: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Evaluate the strengths and weaknesses of the economic recovery;</a:t>
            </a:r>
          </a:p>
          <a:p>
            <a:r>
              <a:rPr lang="en-GB" dirty="0" smtClean="0"/>
              <a:t>Evaluate the strengths and weaknesses of Stresemann’s foreign policy (diplomacy);</a:t>
            </a:r>
          </a:p>
          <a:p>
            <a:r>
              <a:rPr lang="en-GB" dirty="0" smtClean="0"/>
              <a:t>Evaluate the strengths and weaknesses of the political recovery.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675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132080"/>
          <a:lstStyle/>
          <a:p>
            <a:pPr indent="0" eaLnBrk="1" hangingPunct="1"/>
            <a:r>
              <a:rPr lang="en-US" dirty="0" smtClean="0"/>
              <a:t>Economics Strengths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 rIns="132080"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800" b="1" smtClean="0"/>
              <a:t>5 Strengths</a:t>
            </a:r>
            <a:r>
              <a:rPr lang="en-US" sz="2800" smtClean="0"/>
              <a:t> – </a:t>
            </a:r>
            <a:r>
              <a:rPr lang="en-US" sz="2800" b="1" smtClean="0"/>
              <a:t>GRIP W.C.</a:t>
            </a:r>
            <a:endParaRPr lang="en-US" sz="2800" b="1" smtClean="0">
              <a:ea typeface="ヒラギノ角ゴ ProN W6" charset="0"/>
              <a:cs typeface="ヒラギノ角ゴ ProN W6" charset="0"/>
            </a:endParaRPr>
          </a:p>
          <a:p>
            <a:pPr marL="782638" lvl="1"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400" b="1" smtClean="0"/>
              <a:t>G</a:t>
            </a:r>
            <a:r>
              <a:rPr lang="en-US" sz="2400" smtClean="0"/>
              <a:t>rowth in some industries (especially Car and Cinema)</a:t>
            </a:r>
          </a:p>
          <a:p>
            <a:pPr marL="782638" lvl="1"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400" b="1" smtClean="0"/>
              <a:t>R</a:t>
            </a:r>
            <a:r>
              <a:rPr lang="en-US" sz="2400" smtClean="0"/>
              <a:t>eparations problem organised on more reasonable level (Dawes and Young Plan: more money coming in than going out).</a:t>
            </a:r>
          </a:p>
          <a:p>
            <a:pPr marL="782638" lvl="1"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400" b="1" smtClean="0"/>
              <a:t>I</a:t>
            </a:r>
            <a:r>
              <a:rPr lang="en-US" sz="2400" smtClean="0"/>
              <a:t>nflation problem cured in 1924 never to return.</a:t>
            </a:r>
          </a:p>
          <a:p>
            <a:pPr marL="782638" lvl="1"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400" b="1" smtClean="0"/>
              <a:t>P</a:t>
            </a:r>
            <a:r>
              <a:rPr lang="en-US" sz="2400" smtClean="0"/>
              <a:t>roduction reached pre-1913 levels by 1928.</a:t>
            </a:r>
          </a:p>
          <a:p>
            <a:pPr marL="782638" lvl="1"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400" b="1" smtClean="0"/>
              <a:t>W</a:t>
            </a:r>
            <a:r>
              <a:rPr lang="en-US" sz="2400" smtClean="0"/>
              <a:t>orking </a:t>
            </a:r>
            <a:r>
              <a:rPr lang="en-US" sz="2400" b="1" smtClean="0"/>
              <a:t>C</a:t>
            </a:r>
            <a:r>
              <a:rPr lang="en-US" sz="2400" smtClean="0"/>
              <a:t>onditions – wages rose every year between 1924 and 1929.</a:t>
            </a:r>
          </a:p>
        </p:txBody>
      </p:sp>
    </p:spTree>
    <p:extLst>
      <p:ext uri="{BB962C8B-B14F-4D97-AF65-F5344CB8AC3E}">
        <p14:creationId xmlns:p14="http://schemas.microsoft.com/office/powerpoint/2010/main" val="83111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132080"/>
          <a:lstStyle/>
          <a:p>
            <a:pPr indent="0" eaLnBrk="1" hangingPunct="1"/>
            <a:r>
              <a:rPr lang="en-US" dirty="0" smtClean="0"/>
              <a:t>Economic Weaknesses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 rIns="132080"/>
          <a:lstStyle/>
          <a:p>
            <a:pPr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800" b="1" smtClean="0"/>
              <a:t>8</a:t>
            </a:r>
            <a:r>
              <a:rPr lang="en-US" sz="2800" smtClean="0"/>
              <a:t> </a:t>
            </a:r>
            <a:r>
              <a:rPr lang="en-US" sz="2800" b="1" smtClean="0"/>
              <a:t>Weaknesses</a:t>
            </a:r>
            <a:r>
              <a:rPr lang="en-US" sz="2800" smtClean="0"/>
              <a:t> – </a:t>
            </a:r>
            <a:r>
              <a:rPr lang="en-US" sz="2800" b="1" smtClean="0"/>
              <a:t>Bathfug W.C.</a:t>
            </a:r>
            <a:endParaRPr lang="en-US" sz="2800" b="1" smtClean="0">
              <a:ea typeface="ヒラギノ角ゴ ProN W6" charset="0"/>
              <a:cs typeface="ヒラギノ角ゴ ProN W6" charset="0"/>
            </a:endParaRPr>
          </a:p>
          <a:p>
            <a:pPr marL="782638" lvl="1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400" b="1" smtClean="0"/>
              <a:t>B</a:t>
            </a:r>
            <a:r>
              <a:rPr lang="en-US" sz="2400" smtClean="0"/>
              <a:t>udget Deficit (spending exceeds income)</a:t>
            </a:r>
          </a:p>
          <a:p>
            <a:pPr marL="782638" lvl="1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400" b="1" smtClean="0"/>
              <a:t>A</a:t>
            </a:r>
            <a:r>
              <a:rPr lang="en-US" sz="2400" smtClean="0"/>
              <a:t>gricultural prices in decline by 1927</a:t>
            </a:r>
          </a:p>
          <a:p>
            <a:pPr marL="782638" lvl="1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400" b="1" smtClean="0"/>
              <a:t>T</a:t>
            </a:r>
            <a:r>
              <a:rPr lang="en-US" sz="2400" smtClean="0"/>
              <a:t>rade Deficit (more imports than exports)</a:t>
            </a:r>
          </a:p>
          <a:p>
            <a:pPr marL="782638" lvl="1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400" b="1" smtClean="0"/>
              <a:t>H</a:t>
            </a:r>
            <a:r>
              <a:rPr lang="en-US" sz="2400" smtClean="0"/>
              <a:t>igh taxes (to pay for WC)</a:t>
            </a:r>
          </a:p>
          <a:p>
            <a:pPr marL="782638" lvl="1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400" b="1" smtClean="0"/>
              <a:t>F</a:t>
            </a:r>
            <a:r>
              <a:rPr lang="en-US" sz="2400" smtClean="0"/>
              <a:t>oreign Loans – Germany dependent</a:t>
            </a:r>
          </a:p>
          <a:p>
            <a:pPr marL="782638" lvl="1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400" b="1" smtClean="0"/>
              <a:t>U</a:t>
            </a:r>
            <a:r>
              <a:rPr lang="en-US" sz="2400" smtClean="0"/>
              <a:t>nemployment (never lower than 1m)</a:t>
            </a:r>
          </a:p>
          <a:p>
            <a:pPr marL="782638" lvl="1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400" b="1" smtClean="0"/>
              <a:t>G</a:t>
            </a:r>
            <a:r>
              <a:rPr lang="en-US" sz="2400" smtClean="0"/>
              <a:t>rowth is unsteady and uneven, plus German industry falling behind other countries.</a:t>
            </a:r>
          </a:p>
          <a:p>
            <a:pPr marL="782638" lvl="1" eaLnBrk="1" hangingPunct="1">
              <a:lnSpc>
                <a:spcPct val="80000"/>
              </a:lnSpc>
              <a:buClr>
                <a:srgbClr val="000000"/>
              </a:buClr>
            </a:pPr>
            <a:endParaRPr lang="en-US" sz="2400" smtClean="0"/>
          </a:p>
          <a:p>
            <a:pPr marL="782638" lvl="1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400" b="1" smtClean="0"/>
              <a:t>W</a:t>
            </a:r>
            <a:r>
              <a:rPr lang="en-US" sz="2400" smtClean="0"/>
              <a:t>elfare </a:t>
            </a:r>
            <a:r>
              <a:rPr lang="en-US" sz="2400" b="1" smtClean="0"/>
              <a:t>C</a:t>
            </a:r>
            <a:r>
              <a:rPr lang="en-US" sz="2400" smtClean="0"/>
              <a:t>osts are high.</a:t>
            </a:r>
          </a:p>
        </p:txBody>
      </p:sp>
    </p:spTree>
    <p:extLst>
      <p:ext uri="{BB962C8B-B14F-4D97-AF65-F5344CB8AC3E}">
        <p14:creationId xmlns:p14="http://schemas.microsoft.com/office/powerpoint/2010/main" val="230468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600200"/>
          </a:xfrm>
        </p:spPr>
        <p:txBody>
          <a:bodyPr rIns="132080"/>
          <a:lstStyle/>
          <a:p>
            <a:pPr indent="0" eaLnBrk="1" hangingPunct="1"/>
            <a:r>
              <a:rPr lang="en-US" dirty="0" smtClean="0"/>
              <a:t>Foreign Policy Success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5257800"/>
          </a:xfrm>
        </p:spPr>
        <p:txBody>
          <a:bodyPr rIns="132080"/>
          <a:lstStyle/>
          <a:p>
            <a:pPr marL="649288" indent="-609600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sz="2400" b="1" dirty="0" smtClean="0"/>
              <a:t>6 Foreign Policy Successes:</a:t>
            </a:r>
            <a:r>
              <a:rPr lang="en-US" sz="2400" dirty="0" smtClean="0"/>
              <a:t> </a:t>
            </a:r>
            <a:r>
              <a:rPr lang="en-US" sz="2400" b="1" dirty="0" smtClean="0"/>
              <a:t>REBELLION ROAR</a:t>
            </a:r>
            <a:endParaRPr lang="en-US" sz="2400" b="1" dirty="0" smtClean="0">
              <a:ea typeface="ヒラギノ角ゴ ProN W6" charset="0"/>
              <a:cs typeface="ヒラギノ角ゴ ProN W6" charset="0"/>
            </a:endParaRPr>
          </a:p>
          <a:p>
            <a:pPr marL="649288" indent="-609600" eaLnBrk="1" hangingPunct="1">
              <a:lnSpc>
                <a:spcPct val="90000"/>
              </a:lnSpc>
              <a:buFont typeface="Arial" pitchFamily="34" charset="0"/>
              <a:buNone/>
            </a:pPr>
            <a:endParaRPr lang="en-US" sz="2400" b="1" dirty="0" smtClean="0">
              <a:ea typeface="ヒラギノ角ゴ ProN W6" charset="0"/>
              <a:cs typeface="ヒラギノ角ゴ ProN W6" charset="0"/>
            </a:endParaRPr>
          </a:p>
          <a:p>
            <a:pPr marL="649288" indent="-609600" eaLnBrk="1" hangingPunct="1">
              <a:lnSpc>
                <a:spcPct val="90000"/>
              </a:lnSpc>
              <a:buSzPct val="99000"/>
              <a:buFont typeface="Arial" pitchFamily="34" charset="0"/>
              <a:buAutoNum type="arabicPeriod"/>
            </a:pPr>
            <a:r>
              <a:rPr lang="en-US" sz="2400" b="1" dirty="0" smtClean="0"/>
              <a:t>Re</a:t>
            </a:r>
            <a:r>
              <a:rPr lang="en-US" sz="2400" dirty="0" smtClean="0"/>
              <a:t>parations re-negotiated (Dawes 1924 &amp; Young 1929)</a:t>
            </a:r>
          </a:p>
          <a:p>
            <a:pPr marL="649288" indent="-609600" eaLnBrk="1" hangingPunct="1">
              <a:lnSpc>
                <a:spcPct val="90000"/>
              </a:lnSpc>
              <a:buSzPct val="99000"/>
              <a:buFont typeface="Arial" pitchFamily="34" charset="0"/>
              <a:buAutoNum type="arabicPeriod"/>
            </a:pPr>
            <a:r>
              <a:rPr lang="en-US" sz="2400" b="1" dirty="0" smtClean="0"/>
              <a:t>Be</a:t>
            </a:r>
            <a:r>
              <a:rPr lang="en-US" sz="2400" dirty="0" smtClean="0"/>
              <a:t>rlin Treaty, April 1926 (treaty of Rapallo 1922)</a:t>
            </a:r>
          </a:p>
          <a:p>
            <a:pPr marL="1030288" lvl="1" indent="-533400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sz="2000" dirty="0" smtClean="0"/>
              <a:t>	allowed </a:t>
            </a:r>
            <a:r>
              <a:rPr lang="en-US" sz="2000" dirty="0" smtClean="0"/>
              <a:t>Stresemann </a:t>
            </a:r>
            <a:r>
              <a:rPr lang="en-US" sz="2000" dirty="0" smtClean="0"/>
              <a:t>to apply gentle pressure on west and to re-arm in secret.</a:t>
            </a:r>
          </a:p>
          <a:p>
            <a:pPr marL="649288" indent="-609600" eaLnBrk="1" hangingPunct="1">
              <a:lnSpc>
                <a:spcPct val="90000"/>
              </a:lnSpc>
              <a:buSzPct val="99000"/>
              <a:buFont typeface="Arial" pitchFamily="34" charset="0"/>
              <a:buAutoNum type="arabicPeriod"/>
            </a:pPr>
            <a:r>
              <a:rPr lang="en-US" sz="2400" b="1" dirty="0" smtClean="0"/>
              <a:t>L</a:t>
            </a:r>
            <a:r>
              <a:rPr lang="en-US" sz="2400" dirty="0" smtClean="0"/>
              <a:t>ocarno Pact (October) 1925</a:t>
            </a:r>
          </a:p>
          <a:p>
            <a:pPr marL="649288" indent="-609600" eaLnBrk="1" hangingPunct="1">
              <a:lnSpc>
                <a:spcPct val="90000"/>
              </a:lnSpc>
              <a:buSzPct val="99000"/>
              <a:buFont typeface="Arial" pitchFamily="34" charset="0"/>
              <a:buAutoNum type="arabicPeriod"/>
            </a:pPr>
            <a:r>
              <a:rPr lang="en-US" sz="2400" b="1" dirty="0" smtClean="0"/>
              <a:t>L</a:t>
            </a:r>
            <a:r>
              <a:rPr lang="en-US" sz="2400" dirty="0" smtClean="0"/>
              <a:t>eague of </a:t>
            </a:r>
            <a:r>
              <a:rPr lang="en-US" sz="2400" b="1" dirty="0" smtClean="0"/>
              <a:t>N</a:t>
            </a:r>
            <a:r>
              <a:rPr lang="en-US" sz="2400" dirty="0" smtClean="0"/>
              <a:t>ations (September 1926)</a:t>
            </a:r>
          </a:p>
          <a:p>
            <a:pPr marL="649288" indent="-609600" eaLnBrk="1" hangingPunct="1">
              <a:lnSpc>
                <a:spcPct val="90000"/>
              </a:lnSpc>
              <a:buSzPct val="99000"/>
              <a:buFont typeface="Arial" pitchFamily="34" charset="0"/>
              <a:buAutoNum type="arabicPeriod"/>
            </a:pPr>
            <a:endParaRPr lang="en-US" sz="2400" dirty="0" smtClean="0"/>
          </a:p>
          <a:p>
            <a:pPr marL="649288" indent="-609600" eaLnBrk="1" hangingPunct="1">
              <a:lnSpc>
                <a:spcPct val="90000"/>
              </a:lnSpc>
              <a:buSzPct val="99000"/>
              <a:buFont typeface="Arial" pitchFamily="34" charset="0"/>
              <a:buAutoNum type="arabicPeriod" startAt="5"/>
            </a:pPr>
            <a:r>
              <a:rPr lang="en-US" sz="2400" b="1" dirty="0" smtClean="0"/>
              <a:t>R</a:t>
            </a:r>
            <a:r>
              <a:rPr lang="en-US" sz="2400" dirty="0" smtClean="0"/>
              <a:t>emove </a:t>
            </a:r>
            <a:r>
              <a:rPr lang="en-US" sz="2400" b="1" dirty="0" smtClean="0"/>
              <a:t>O</a:t>
            </a:r>
            <a:r>
              <a:rPr lang="en-US" sz="2400" dirty="0" smtClean="0"/>
              <a:t>ccupation by </a:t>
            </a:r>
            <a:r>
              <a:rPr lang="en-US" sz="2400" b="1" dirty="0" smtClean="0"/>
              <a:t>A</a:t>
            </a:r>
            <a:r>
              <a:rPr lang="en-US" sz="2400" dirty="0" smtClean="0"/>
              <a:t>llies, 1924-5; 1929-30.</a:t>
            </a:r>
          </a:p>
          <a:p>
            <a:pPr marL="649288" indent="-609600" eaLnBrk="1" hangingPunct="1">
              <a:lnSpc>
                <a:spcPct val="90000"/>
              </a:lnSpc>
              <a:buSzPct val="99000"/>
              <a:buFont typeface="Arial" pitchFamily="34" charset="0"/>
              <a:buAutoNum type="arabicPeriod" startAt="5"/>
            </a:pPr>
            <a:r>
              <a:rPr lang="en-US" sz="2400" b="1" dirty="0" smtClean="0"/>
              <a:t>R</a:t>
            </a:r>
            <a:r>
              <a:rPr lang="en-US" sz="2400" dirty="0" smtClean="0"/>
              <a:t>educe</a:t>
            </a:r>
            <a:r>
              <a:rPr lang="en-US" sz="2400" b="1" dirty="0" smtClean="0"/>
              <a:t> </a:t>
            </a:r>
            <a:r>
              <a:rPr lang="en-US" sz="2400" dirty="0" smtClean="0"/>
              <a:t>allied supervision </a:t>
            </a:r>
          </a:p>
          <a:p>
            <a:pPr marL="1030288" lvl="1" indent="-533400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sz="2000" dirty="0" smtClean="0"/>
              <a:t>	(supervision of German military by IAMCC) 1926.</a:t>
            </a:r>
          </a:p>
        </p:txBody>
      </p:sp>
    </p:spTree>
    <p:extLst>
      <p:ext uri="{BB962C8B-B14F-4D97-AF65-F5344CB8AC3E}">
        <p14:creationId xmlns:p14="http://schemas.microsoft.com/office/powerpoint/2010/main" val="207315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Weaknesses of foreign policy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692696"/>
            <a:ext cx="878497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In many ways, foreign policy was the most successful area of Weimar recovery in the years 1924 to 1929 but even here the government was heavily criticised by the extreme right: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000" dirty="0" smtClean="0"/>
              <a:t>Policy of ‘fulfilment’ seen as cowardly – giving in to the western powers.  </a:t>
            </a:r>
          </a:p>
          <a:p>
            <a:pPr marL="285750" lvl="2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000" dirty="0" smtClean="0"/>
              <a:t>Fulfilment meant fulfilling Versailles treaty – so seen as a continuation of the ‘stab in the back’.  </a:t>
            </a:r>
          </a:p>
          <a:p>
            <a:pPr marL="285750" lvl="2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742950" lvl="3" indent="-285750">
              <a:buFont typeface="Arial" pitchFamily="34" charset="0"/>
              <a:buChar char="•"/>
            </a:pPr>
            <a:r>
              <a:rPr lang="en-US" sz="2000" dirty="0" smtClean="0"/>
              <a:t>It </a:t>
            </a:r>
            <a:r>
              <a:rPr lang="en-US" sz="2000" dirty="0"/>
              <a:t>seemed to confirmed Germany’s second-tier status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000" dirty="0" smtClean="0"/>
              <a:t>The Treaty of Berlin in 1926 – a ‘neutrality pact’ with the soviet union – was also hated, because it looked as if the country was being allied to communism (and therefore to Jews).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000" dirty="0" smtClean="0"/>
              <a:t>Stresemann could not advertise the secret clauses in which Russia allowed Germany to re-build its Luftwaffe on Russian soil.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000" dirty="0" smtClean="0"/>
              <a:t>It was also about keeping Soviet Russian neutral whilst Germany in anticipation of re-arranging Germany’s eastern frontier.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7219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 rIns="132080"/>
          <a:lstStyle/>
          <a:p>
            <a:pPr indent="0" eaLnBrk="1" hangingPunct="1"/>
            <a:r>
              <a:rPr lang="en-US" dirty="0" smtClean="0"/>
              <a:t>Foreign Policy Weaknesses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23928" y="1424617"/>
            <a:ext cx="4460106" cy="4876800"/>
          </a:xfrm>
        </p:spPr>
        <p:txBody>
          <a:bodyPr rIns="132080">
            <a:normAutofit fontScale="62500" lnSpcReduction="20000"/>
          </a:bodyPr>
          <a:lstStyle/>
          <a:p>
            <a:pPr marL="382588">
              <a:lnSpc>
                <a:spcPct val="90000"/>
              </a:lnSpc>
              <a:buClr>
                <a:srgbClr val="000000"/>
              </a:buClr>
            </a:pPr>
            <a:r>
              <a:rPr lang="en-US" dirty="0" smtClean="0"/>
              <a:t>Stresemann’s foreign policy was closely bound up with economic policy – and in particular the Dawes and Young plans.</a:t>
            </a:r>
            <a:endParaRPr lang="en-US" dirty="0"/>
          </a:p>
          <a:p>
            <a:pPr marL="382588">
              <a:lnSpc>
                <a:spcPct val="90000"/>
              </a:lnSpc>
              <a:buClr>
                <a:srgbClr val="000000"/>
              </a:buClr>
            </a:pPr>
            <a:r>
              <a:rPr lang="en-US" dirty="0" smtClean="0"/>
              <a:t>Nazis hated the Dawes Plan because it was about ‘fulfilling’ reparations payments.</a:t>
            </a:r>
          </a:p>
          <a:p>
            <a:pPr marL="382588">
              <a:lnSpc>
                <a:spcPct val="90000"/>
              </a:lnSpc>
              <a:buClr>
                <a:srgbClr val="000000"/>
              </a:buClr>
            </a:pPr>
            <a:r>
              <a:rPr lang="en-US" dirty="0" smtClean="0"/>
              <a:t>A Major campaign against the Young Plan defeated at Referendum, was called the </a:t>
            </a:r>
            <a:r>
              <a:rPr lang="en-US" dirty="0" err="1" smtClean="0"/>
              <a:t>Harzburg</a:t>
            </a:r>
            <a:r>
              <a:rPr lang="en-US" dirty="0" smtClean="0"/>
              <a:t> Front - but 5.8 million voted against the Young Plan.</a:t>
            </a:r>
          </a:p>
          <a:p>
            <a:pPr marL="382588">
              <a:lnSpc>
                <a:spcPct val="90000"/>
              </a:lnSpc>
              <a:buClr>
                <a:srgbClr val="000000"/>
              </a:buClr>
            </a:pPr>
            <a:r>
              <a:rPr lang="en-US" dirty="0" smtClean="0"/>
              <a:t>Funded by Alfred von </a:t>
            </a:r>
            <a:r>
              <a:rPr lang="en-US" dirty="0" err="1" smtClean="0"/>
              <a:t>Hugenburg</a:t>
            </a:r>
            <a:r>
              <a:rPr lang="en-US" dirty="0" smtClean="0"/>
              <a:t>, leader of the DNVP, but fronted by Hitler, the campaign raised Hitler to status of national politician;</a:t>
            </a:r>
          </a:p>
          <a:p>
            <a:pPr marL="382588">
              <a:lnSpc>
                <a:spcPct val="90000"/>
              </a:lnSpc>
              <a:buClr>
                <a:srgbClr val="000000"/>
              </a:buClr>
            </a:pPr>
            <a:r>
              <a:rPr lang="en-US" dirty="0" smtClean="0"/>
              <a:t>Criticism of the Young Plan before 1928 looked prophetic following the Wall Street Crash of October 1929.</a:t>
            </a:r>
          </a:p>
          <a:p>
            <a:pPr marL="382588">
              <a:lnSpc>
                <a:spcPct val="90000"/>
              </a:lnSpc>
              <a:buClr>
                <a:srgbClr val="000000"/>
              </a:buClr>
            </a:pPr>
            <a:r>
              <a:rPr lang="en-US" smtClean="0"/>
              <a:t>Provided </a:t>
            </a:r>
            <a:r>
              <a:rPr lang="en-US" dirty="0" smtClean="0"/>
              <a:t>the background to Nazi success after the Wall Street Crash.</a:t>
            </a:r>
          </a:p>
        </p:txBody>
      </p:sp>
      <p:pic>
        <p:nvPicPr>
          <p:cNvPr id="4" name="Picture 2" descr="dawes19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06" y="1286542"/>
            <a:ext cx="3044552" cy="4324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5634131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1928 Poster – Break the Dawes chains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494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132080"/>
          <a:lstStyle/>
          <a:p>
            <a:pPr indent="0" eaLnBrk="1" hangingPunct="1"/>
            <a:r>
              <a:rPr lang="en-US" dirty="0" smtClean="0"/>
              <a:t>Political Recovery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 rIns="132080"/>
          <a:lstStyle/>
          <a:p>
            <a:pPr eaLnBrk="1" hangingPunct="1">
              <a:buClr>
                <a:srgbClr val="000000"/>
              </a:buClr>
            </a:pPr>
            <a:r>
              <a:rPr lang="en-US" b="1" smtClean="0"/>
              <a:t>3 signs of Political recovery</a:t>
            </a:r>
            <a:r>
              <a:rPr lang="en-US" smtClean="0"/>
              <a:t> </a:t>
            </a:r>
            <a:r>
              <a:rPr lang="en-US" b="1" smtClean="0"/>
              <a:t>(APE)</a:t>
            </a:r>
            <a:endParaRPr lang="en-US" b="1" smtClean="0">
              <a:ea typeface="ヒラギノ角ゴ ProN W6" charset="0"/>
              <a:cs typeface="ヒラギノ角ゴ ProN W6" charset="0"/>
            </a:endParaRPr>
          </a:p>
          <a:p>
            <a:pPr marL="782638" lvl="1" eaLnBrk="1" hangingPunct="1">
              <a:buClr>
                <a:srgbClr val="000000"/>
              </a:buClr>
            </a:pPr>
            <a:r>
              <a:rPr lang="en-US" smtClean="0"/>
              <a:t>Assassinations and Coups no longer occurring</a:t>
            </a:r>
          </a:p>
          <a:p>
            <a:pPr marL="782638" lvl="1" eaLnBrk="1" hangingPunct="1">
              <a:buClr>
                <a:srgbClr val="000000"/>
              </a:buClr>
            </a:pPr>
            <a:r>
              <a:rPr lang="en-US" smtClean="0"/>
              <a:t>Pro-democratic parties supported by the Majority of people (e.g. SPD, DDP, DVP).</a:t>
            </a:r>
          </a:p>
          <a:p>
            <a:pPr marL="782638" lvl="1" eaLnBrk="1" hangingPunct="1">
              <a:buClr>
                <a:srgbClr val="000000"/>
              </a:buClr>
            </a:pPr>
            <a:r>
              <a:rPr lang="en-US" smtClean="0"/>
              <a:t>Extreme parties receive less support (Hindenburg’s election perhaps shows more support for the Republic by the right).</a:t>
            </a:r>
          </a:p>
        </p:txBody>
      </p:sp>
    </p:spTree>
    <p:extLst>
      <p:ext uri="{BB962C8B-B14F-4D97-AF65-F5344CB8AC3E}">
        <p14:creationId xmlns:p14="http://schemas.microsoft.com/office/powerpoint/2010/main" val="15108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132080"/>
          <a:lstStyle/>
          <a:p>
            <a:pPr indent="0" eaLnBrk="1" hangingPunct="1"/>
            <a:r>
              <a:rPr lang="en-US" dirty="0" smtClean="0"/>
              <a:t>Political Weaknesses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 rIns="132080"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800" b="1" dirty="0" smtClean="0"/>
              <a:t>4 Political Weaknesses  –</a:t>
            </a:r>
            <a:r>
              <a:rPr lang="en-US" sz="2400" dirty="0" smtClean="0"/>
              <a:t> </a:t>
            </a:r>
            <a:r>
              <a:rPr lang="en-US" sz="2400" b="1" dirty="0" smtClean="0"/>
              <a:t>(Weak SPAR)</a:t>
            </a:r>
            <a:endParaRPr lang="en-US" sz="2400" b="1" dirty="0" smtClean="0">
              <a:ea typeface="ヒラギノ角ゴ ProN W6" charset="0"/>
              <a:cs typeface="ヒラギノ角ゴ ProN W6" charset="0"/>
            </a:endParaRPr>
          </a:p>
          <a:p>
            <a:pPr marL="782638" lvl="1"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400" dirty="0" smtClean="0"/>
              <a:t>The </a:t>
            </a:r>
            <a:r>
              <a:rPr lang="en-US" sz="2400" b="1" dirty="0" err="1" smtClean="0"/>
              <a:t>WEAK</a:t>
            </a:r>
            <a:r>
              <a:rPr lang="en-US" sz="2400" dirty="0" err="1" smtClean="0"/>
              <a:t>ness</a:t>
            </a:r>
            <a:r>
              <a:rPr lang="en-US" sz="2400" dirty="0" smtClean="0"/>
              <a:t> of:</a:t>
            </a:r>
          </a:p>
          <a:p>
            <a:pPr marL="1182688" lvl="2"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000" dirty="0" smtClean="0"/>
              <a:t>The </a:t>
            </a:r>
            <a:r>
              <a:rPr lang="en-US" sz="2000" b="1" dirty="0" smtClean="0"/>
              <a:t>S</a:t>
            </a:r>
            <a:r>
              <a:rPr lang="en-US" sz="2000" dirty="0" smtClean="0"/>
              <a:t>ystem - Proportional representation leads to fragmentation – lots of small parties unable to form stable coalitions – 6 governments 1924-29 – only 3 created with </a:t>
            </a:r>
            <a:r>
              <a:rPr lang="en-US" sz="2000" dirty="0" smtClean="0"/>
              <a:t>election</a:t>
            </a:r>
            <a:r>
              <a:rPr lang="en-US" sz="2000" dirty="0"/>
              <a:t> </a:t>
            </a:r>
            <a:r>
              <a:rPr lang="en-US" sz="2000" dirty="0" smtClean="0"/>
              <a:t>(25 governments altogether in the 14 years between 1919 and 1933);</a:t>
            </a:r>
            <a:endParaRPr lang="en-US" sz="2000" dirty="0" smtClean="0"/>
          </a:p>
          <a:p>
            <a:pPr marL="1182688" lvl="2"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000" dirty="0" smtClean="0"/>
              <a:t>And of </a:t>
            </a:r>
            <a:r>
              <a:rPr lang="en-US" sz="2000" b="1" dirty="0" smtClean="0"/>
              <a:t>P</a:t>
            </a:r>
            <a:r>
              <a:rPr lang="en-US" sz="2000" dirty="0" smtClean="0"/>
              <a:t>arties – internal divisions in SPD; big </a:t>
            </a:r>
            <a:r>
              <a:rPr lang="en-US" sz="2000" dirty="0" err="1" smtClean="0"/>
              <a:t>centre</a:t>
            </a:r>
            <a:r>
              <a:rPr lang="en-US" sz="2000" dirty="0" smtClean="0"/>
              <a:t> parties could not get along – too </a:t>
            </a:r>
            <a:r>
              <a:rPr lang="en-US" sz="2000" dirty="0" err="1" smtClean="0"/>
              <a:t>focussed</a:t>
            </a:r>
            <a:r>
              <a:rPr lang="en-US" sz="2000" dirty="0" smtClean="0"/>
              <a:t> on self-interest</a:t>
            </a:r>
          </a:p>
          <a:p>
            <a:pPr marL="782638" lvl="1"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000" b="1" dirty="0" smtClean="0"/>
              <a:t>A</a:t>
            </a:r>
            <a:r>
              <a:rPr lang="en-US" sz="2000" dirty="0" smtClean="0"/>
              <a:t>nti-Democratic forces within Weimar very strong (</a:t>
            </a:r>
            <a:r>
              <a:rPr lang="en-US" sz="2000" b="1" dirty="0" smtClean="0"/>
              <a:t>JACUB</a:t>
            </a:r>
            <a:r>
              <a:rPr lang="en-US" sz="2000" dirty="0" smtClean="0"/>
              <a:t>); </a:t>
            </a:r>
            <a:r>
              <a:rPr lang="en-US" sz="2000" b="1" dirty="0" smtClean="0"/>
              <a:t>Hindenburg’s election worrying</a:t>
            </a:r>
            <a:r>
              <a:rPr lang="en-US" sz="2000" dirty="0" smtClean="0"/>
              <a:t>; Violence on streets between NSDAP and KPD.</a:t>
            </a:r>
          </a:p>
          <a:p>
            <a:pPr marL="782638" lvl="1" eaLnBrk="1" hangingPunct="1">
              <a:lnSpc>
                <a:spcPct val="90000"/>
              </a:lnSpc>
              <a:buClr>
                <a:srgbClr val="000000"/>
              </a:buClr>
            </a:pPr>
            <a:r>
              <a:rPr lang="en-US" sz="2000" b="1" dirty="0" smtClean="0"/>
              <a:t>R</a:t>
            </a:r>
            <a:r>
              <a:rPr lang="en-US" sz="2000" dirty="0" smtClean="0"/>
              <a:t>eputation – Republic founded in defeat; associated with Versailles</a:t>
            </a:r>
          </a:p>
        </p:txBody>
      </p:sp>
    </p:spTree>
    <p:extLst>
      <p:ext uri="{BB962C8B-B14F-4D97-AF65-F5344CB8AC3E}">
        <p14:creationId xmlns:p14="http://schemas.microsoft.com/office/powerpoint/2010/main" val="231932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 rIns="132080">
            <a:normAutofit fontScale="90000"/>
          </a:bodyPr>
          <a:lstStyle/>
          <a:p>
            <a:pPr indent="0" eaLnBrk="1" hangingPunct="1"/>
            <a:r>
              <a:rPr lang="en-US" dirty="0" smtClean="0"/>
              <a:t>The key elements of Weimar Culture</a:t>
            </a:r>
            <a:endParaRPr lang="en-US" dirty="0" smtClean="0"/>
          </a:p>
        </p:txBody>
      </p:sp>
      <p:sp>
        <p:nvSpPr>
          <p:cNvPr id="13315" name="Rectangle 2"/>
          <p:cNvSpPr>
            <a:spLocks noChangeArrowheads="1"/>
          </p:cNvSpPr>
          <p:nvPr>
            <p:ph type="body" idx="1"/>
          </p:nvPr>
        </p:nvSpPr>
        <p:spPr>
          <a:xfrm>
            <a:off x="107505" y="1268760"/>
            <a:ext cx="6678756" cy="5688013"/>
          </a:xfrm>
        </p:spPr>
        <p:txBody>
          <a:bodyPr rIns="132080">
            <a:normAutofit lnSpcReduction="10000"/>
          </a:bodyPr>
          <a:lstStyle/>
          <a:p>
            <a:pPr marL="649288" indent="-609600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sz="2400" b="1" dirty="0" smtClean="0"/>
              <a:t>MADE </a:t>
            </a:r>
            <a:r>
              <a:rPr lang="en-US" sz="2400" b="1" dirty="0" smtClean="0"/>
              <a:t>MP</a:t>
            </a:r>
          </a:p>
          <a:p>
            <a:pPr marL="649288" indent="-609600" eaLnBrk="1" hangingPunct="1">
              <a:lnSpc>
                <a:spcPct val="80000"/>
              </a:lnSpc>
              <a:buSzPct val="99000"/>
              <a:buFont typeface="Arial" pitchFamily="34" charset="0"/>
              <a:buAutoNum type="arabicPeriod"/>
            </a:pPr>
            <a:r>
              <a:rPr lang="en-US" sz="2400" b="1" dirty="0" smtClean="0"/>
              <a:t>Modernism – looks to the future rather than to the past - </a:t>
            </a:r>
            <a:r>
              <a:rPr lang="en-US" sz="2400" dirty="0" smtClean="0"/>
              <a:t>rejects tradition – particularly rejects military values; admires technology, machines, speed, the city, all that represented the technological triumph over nature;  (sometimes called ‘New Objectivity’ – stood in contrast to Expressionism).</a:t>
            </a:r>
          </a:p>
          <a:p>
            <a:pPr marL="649288" indent="-609600" eaLnBrk="1" hangingPunct="1">
              <a:lnSpc>
                <a:spcPct val="80000"/>
              </a:lnSpc>
              <a:buSzPct val="99000"/>
              <a:buFont typeface="Arial" pitchFamily="34" charset="0"/>
              <a:buAutoNum type="arabicPeriod"/>
            </a:pPr>
            <a:r>
              <a:rPr lang="en-US" sz="2400" b="1" dirty="0" smtClean="0"/>
              <a:t>Americanization </a:t>
            </a:r>
            <a:r>
              <a:rPr lang="en-US" sz="2400" b="1" dirty="0" smtClean="0"/>
              <a:t>and Night life</a:t>
            </a:r>
            <a:r>
              <a:rPr lang="en-US" sz="2400" dirty="0" smtClean="0"/>
              <a:t> - Berlin became the cultural </a:t>
            </a:r>
            <a:r>
              <a:rPr lang="en-US" sz="2400" dirty="0" err="1" smtClean="0"/>
              <a:t>centre</a:t>
            </a:r>
            <a:r>
              <a:rPr lang="en-US" sz="2400" dirty="0" smtClean="0"/>
              <a:t> of Europe and revealed the influence of American Mass Culture.</a:t>
            </a:r>
          </a:p>
          <a:p>
            <a:pPr marL="649288" indent="-609600" eaLnBrk="1" hangingPunct="1">
              <a:lnSpc>
                <a:spcPct val="80000"/>
              </a:lnSpc>
              <a:buSzPct val="99000"/>
              <a:buFont typeface="Arial" pitchFamily="34" charset="0"/>
              <a:buAutoNum type="arabicPeriod"/>
            </a:pPr>
            <a:r>
              <a:rPr lang="en-US" sz="2400" b="1" dirty="0" smtClean="0"/>
              <a:t>Democracy and Equality – </a:t>
            </a:r>
            <a:r>
              <a:rPr lang="en-US" sz="2400" dirty="0" smtClean="0"/>
              <a:t>gender and race.</a:t>
            </a:r>
          </a:p>
          <a:p>
            <a:pPr marL="649288" indent="-609600" eaLnBrk="1" hangingPunct="1">
              <a:lnSpc>
                <a:spcPct val="80000"/>
              </a:lnSpc>
              <a:buSzPct val="99000"/>
              <a:buFont typeface="Arial" pitchFamily="34" charset="0"/>
              <a:buAutoNum type="arabicPeriod"/>
            </a:pPr>
            <a:r>
              <a:rPr lang="en-US" sz="2400" b="1" dirty="0" smtClean="0"/>
              <a:t>Expressionism</a:t>
            </a:r>
            <a:r>
              <a:rPr lang="en-US" sz="2400" dirty="0" smtClean="0"/>
              <a:t> – expresses inner individual</a:t>
            </a:r>
            <a:r>
              <a:rPr lang="en-US" sz="2400" b="1" dirty="0" smtClean="0"/>
              <a:t> psychological experience or trauma </a:t>
            </a:r>
            <a:r>
              <a:rPr lang="en-US" sz="2400" dirty="0" smtClean="0"/>
              <a:t>(particularly resulting from war).</a:t>
            </a:r>
          </a:p>
          <a:p>
            <a:pPr marL="649288" indent="-609600" eaLnBrk="1" hangingPunct="1">
              <a:lnSpc>
                <a:spcPct val="80000"/>
              </a:lnSpc>
              <a:buSzPct val="99000"/>
              <a:buFont typeface="Arial" pitchFamily="34" charset="0"/>
              <a:buAutoNum type="arabicPeriod"/>
            </a:pPr>
            <a:r>
              <a:rPr lang="en-US" sz="2400" b="1" dirty="0" smtClean="0"/>
              <a:t>Marxism - </a:t>
            </a:r>
            <a:r>
              <a:rPr lang="en-US" sz="2400" dirty="0" smtClean="0"/>
              <a:t>critique of the capitalist system.</a:t>
            </a:r>
          </a:p>
          <a:p>
            <a:pPr marL="649288" indent="-609600" eaLnBrk="1" hangingPunct="1">
              <a:lnSpc>
                <a:spcPct val="80000"/>
              </a:lnSpc>
              <a:buSzPct val="99000"/>
              <a:buFont typeface="Arial" pitchFamily="34" charset="0"/>
              <a:buAutoNum type="arabicPeriod"/>
            </a:pPr>
            <a:r>
              <a:rPr lang="en-US" sz="2400" b="1" dirty="0" smtClean="0"/>
              <a:t>Promiscuity – </a:t>
            </a:r>
            <a:r>
              <a:rPr lang="en-US" sz="2400" dirty="0" smtClean="0"/>
              <a:t>sexual permissiveness </a:t>
            </a:r>
            <a:r>
              <a:rPr lang="en-US" sz="2400" dirty="0" smtClean="0"/>
              <a:t>and </a:t>
            </a:r>
            <a:r>
              <a:rPr lang="en-US" sz="2400" dirty="0" smtClean="0"/>
              <a:t>experimentation</a:t>
            </a:r>
            <a:r>
              <a:rPr lang="en-US" sz="2400" dirty="0" smtClean="0"/>
              <a:t>.</a:t>
            </a:r>
          </a:p>
        </p:txBody>
      </p:sp>
      <p:pic>
        <p:nvPicPr>
          <p:cNvPr id="4" name="Picture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844824"/>
            <a:ext cx="2322513" cy="393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598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ChangeArrowheads="1"/>
          </p:cNvSpPr>
          <p:nvPr>
            <p:ph type="title"/>
          </p:nvPr>
        </p:nvSpPr>
        <p:spPr>
          <a:xfrm>
            <a:off x="755650" y="179388"/>
            <a:ext cx="7772400" cy="801340"/>
          </a:xfrm>
        </p:spPr>
        <p:txBody>
          <a:bodyPr rIns="132080"/>
          <a:lstStyle/>
          <a:p>
            <a:pPr indent="0" eaLnBrk="1" hangingPunct="1"/>
            <a:r>
              <a:rPr lang="en-US" sz="3200" b="1" dirty="0" smtClean="0"/>
              <a:t>Public Reaction and the Right</a:t>
            </a:r>
            <a:endParaRPr lang="en-US" sz="3200" b="1" dirty="0" smtClean="0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1747" name="Rectangle 2"/>
          <p:cNvSpPr>
            <a:spLocks noChangeArrowheads="1"/>
          </p:cNvSpPr>
          <p:nvPr>
            <p:ph type="body" idx="1"/>
          </p:nvPr>
        </p:nvSpPr>
        <p:spPr>
          <a:xfrm>
            <a:off x="0" y="1052736"/>
            <a:ext cx="9252520" cy="5904656"/>
          </a:xfrm>
        </p:spPr>
        <p:txBody>
          <a:bodyPr rIns="132080">
            <a:normAutofit fontScale="85000" lnSpcReduction="10000"/>
          </a:bodyPr>
          <a:lstStyle/>
          <a:p>
            <a:pPr marL="573088" indent="-533400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600" dirty="0" smtClean="0"/>
              <a:t>Many </a:t>
            </a:r>
            <a:r>
              <a:rPr lang="en-US" sz="2600" dirty="0" smtClean="0"/>
              <a:t>Germans – not just right wing groups - </a:t>
            </a:r>
            <a:r>
              <a:rPr lang="en-US" sz="2600" dirty="0" smtClean="0"/>
              <a:t>were horrified by what they saw as the collapse of </a:t>
            </a:r>
            <a:r>
              <a:rPr lang="en-US" sz="2600" b="1" dirty="0" smtClean="0"/>
              <a:t>traditional moral and cultural </a:t>
            </a:r>
            <a:r>
              <a:rPr lang="en-US" sz="2600" b="1" dirty="0" smtClean="0"/>
              <a:t>standards.</a:t>
            </a:r>
            <a:endParaRPr lang="en-US" sz="2600" b="1" dirty="0"/>
          </a:p>
          <a:p>
            <a:pPr marL="573088" indent="-533400" eaLnBrk="1" hangingPunct="1">
              <a:lnSpc>
                <a:spcPct val="80000"/>
              </a:lnSpc>
              <a:buClr>
                <a:srgbClr val="000000"/>
              </a:buClr>
            </a:pPr>
            <a:endParaRPr lang="en-US" sz="2600" b="1" dirty="0" smtClean="0"/>
          </a:p>
          <a:p>
            <a:pPr marL="573088" indent="-533400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600" dirty="0" smtClean="0"/>
              <a:t>Peter </a:t>
            </a:r>
            <a:r>
              <a:rPr lang="en-US" sz="2600" dirty="0" err="1" smtClean="0"/>
              <a:t>Purzer</a:t>
            </a:r>
            <a:r>
              <a:rPr lang="en-US" sz="2600" dirty="0" smtClean="0"/>
              <a:t> (Germany 1870-1945): ‘To Most Germans… the energy, the experimentation, the chaotic creativity which made Weimar culture the envy and Mecca of so many foreigners represented </a:t>
            </a:r>
            <a:r>
              <a:rPr lang="en-US" sz="2600" i="1" dirty="0" err="1" smtClean="0"/>
              <a:t>Kulturbolshewismus</a:t>
            </a:r>
            <a:r>
              <a:rPr lang="en-US" sz="2600" i="1" dirty="0" smtClean="0"/>
              <a:t> </a:t>
            </a:r>
            <a:r>
              <a:rPr lang="en-US" sz="2600" dirty="0" smtClean="0"/>
              <a:t>(Cultural Communism), the overturning of forms and values in a world in which too much had been overturned already.  The predominant cry was in </a:t>
            </a:r>
            <a:r>
              <a:rPr lang="en-US" sz="2600" dirty="0" err="1" smtClean="0"/>
              <a:t>favour</a:t>
            </a:r>
            <a:r>
              <a:rPr lang="en-US" sz="2600" dirty="0" smtClean="0"/>
              <a:t> of … ‘a conservative revolution</a:t>
            </a:r>
            <a:r>
              <a:rPr lang="en-US" sz="2600" dirty="0" smtClean="0"/>
              <a:t>’’.</a:t>
            </a:r>
          </a:p>
          <a:p>
            <a:pPr marL="573088" indent="-533400" eaLnBrk="1" hangingPunct="1">
              <a:lnSpc>
                <a:spcPct val="80000"/>
              </a:lnSpc>
              <a:buClr>
                <a:srgbClr val="000000"/>
              </a:buClr>
            </a:pPr>
            <a:endParaRPr lang="en-US" sz="2600" dirty="0"/>
          </a:p>
          <a:p>
            <a:pPr marL="573088" indent="-533400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600" dirty="0" smtClean="0"/>
              <a:t>Bodies </a:t>
            </a:r>
            <a:r>
              <a:rPr lang="en-US" sz="2600" dirty="0"/>
              <a:t>such as the </a:t>
            </a:r>
            <a:r>
              <a:rPr lang="en-US" sz="2600" b="1" i="1" dirty="0" err="1"/>
              <a:t>Kampfband</a:t>
            </a:r>
            <a:r>
              <a:rPr lang="en-US" sz="2600" b="1" i="1" dirty="0"/>
              <a:t> fur Deutsche </a:t>
            </a:r>
            <a:r>
              <a:rPr lang="en-US" sz="2600" b="1" i="1" dirty="0" err="1"/>
              <a:t>Kultur</a:t>
            </a:r>
            <a:r>
              <a:rPr lang="en-US" sz="2600" dirty="0"/>
              <a:t> were created to campaign against nudism, homosexuality, birth control, </a:t>
            </a:r>
            <a:r>
              <a:rPr lang="en-US" sz="2600" dirty="0" err="1"/>
              <a:t>Americanisation</a:t>
            </a:r>
            <a:r>
              <a:rPr lang="en-US" sz="2600" dirty="0"/>
              <a:t> and </a:t>
            </a:r>
            <a:r>
              <a:rPr lang="en-US" sz="2600" dirty="0" smtClean="0"/>
              <a:t>feminism.</a:t>
            </a:r>
          </a:p>
          <a:p>
            <a:pPr marL="573088" indent="-533400" eaLnBrk="1" hangingPunct="1">
              <a:lnSpc>
                <a:spcPct val="80000"/>
              </a:lnSpc>
              <a:buClr>
                <a:srgbClr val="000000"/>
              </a:buClr>
            </a:pPr>
            <a:endParaRPr lang="en-US" sz="2600" dirty="0"/>
          </a:p>
          <a:p>
            <a:pPr marL="573088" indent="-533400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600" dirty="0" smtClean="0"/>
              <a:t>Centre </a:t>
            </a:r>
            <a:r>
              <a:rPr lang="en-US" sz="2600" dirty="0"/>
              <a:t>and right-wing parties blamed the lazy ‘</a:t>
            </a:r>
            <a:r>
              <a:rPr lang="en-US" sz="2600" b="1" dirty="0"/>
              <a:t>Un-German Weimar Republic</a:t>
            </a:r>
            <a:r>
              <a:rPr lang="en-US" sz="2600" dirty="0"/>
              <a:t>’ for a de-generate culture that introduced ‘tides of filth’ and ‘cultural communism</a:t>
            </a:r>
            <a:r>
              <a:rPr lang="en-US" sz="2600" dirty="0" smtClean="0"/>
              <a:t>’.</a:t>
            </a:r>
          </a:p>
          <a:p>
            <a:pPr marL="573088" indent="-533400" eaLnBrk="1" hangingPunct="1">
              <a:lnSpc>
                <a:spcPct val="80000"/>
              </a:lnSpc>
              <a:buClr>
                <a:srgbClr val="000000"/>
              </a:buClr>
            </a:pPr>
            <a:endParaRPr lang="en-US" sz="2600" dirty="0"/>
          </a:p>
          <a:p>
            <a:pPr marL="573088" indent="-533400" eaLnBrk="1" hangingPunct="1">
              <a:lnSpc>
                <a:spcPct val="80000"/>
              </a:lnSpc>
              <a:buClr>
                <a:srgbClr val="000000"/>
              </a:buClr>
            </a:pPr>
            <a:r>
              <a:rPr lang="en-US" sz="2600" dirty="0" smtClean="0"/>
              <a:t>The </a:t>
            </a:r>
            <a:r>
              <a:rPr lang="en-US" sz="2600" dirty="0"/>
              <a:t>presence of </a:t>
            </a:r>
            <a:r>
              <a:rPr lang="en-US" sz="2600" b="1" dirty="0"/>
              <a:t>Jews</a:t>
            </a:r>
            <a:r>
              <a:rPr lang="en-US" sz="2600" dirty="0"/>
              <a:t> amidst the cultural experimentation (e.g. Kurt Weil) was seen by critics on the right as proof that Weimar Culture was </a:t>
            </a:r>
            <a:r>
              <a:rPr lang="en-US" sz="2600" dirty="0" smtClean="0"/>
              <a:t>un-German </a:t>
            </a:r>
            <a:r>
              <a:rPr lang="en-US" sz="2600" dirty="0"/>
              <a:t>and that Jewish influence on German culture would lead to degeneracy. </a:t>
            </a:r>
          </a:p>
          <a:p>
            <a:pPr marL="573088" indent="-533400" eaLnBrk="1" hangingPunct="1">
              <a:lnSpc>
                <a:spcPct val="80000"/>
              </a:lnSpc>
              <a:buClr>
                <a:srgbClr val="000000"/>
              </a:buClr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855886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ChangeArrowheads="1"/>
          </p:cNvSpPr>
          <p:nvPr>
            <p:ph type="title"/>
          </p:nvPr>
        </p:nvSpPr>
        <p:spPr>
          <a:xfrm>
            <a:off x="609600" y="152400"/>
            <a:ext cx="7772400" cy="900336"/>
          </a:xfrm>
        </p:spPr>
        <p:txBody>
          <a:bodyPr rIns="132080"/>
          <a:lstStyle/>
          <a:p>
            <a:pPr indent="0" eaLnBrk="1" hangingPunct="1"/>
            <a:r>
              <a:rPr lang="en-US" sz="3200" b="1" dirty="0" smtClean="0"/>
              <a:t>The reaction of the public and the right</a:t>
            </a:r>
            <a:endParaRPr lang="en-US" sz="3200" b="1" dirty="0" smtClean="0">
              <a:ea typeface="ヒラギノ角ゴ ProN W6" charset="0"/>
              <a:cs typeface="ヒラギノ角ゴ ProN W6" charset="0"/>
            </a:endParaRPr>
          </a:p>
        </p:txBody>
      </p:sp>
      <p:sp>
        <p:nvSpPr>
          <p:cNvPr id="32771" name="Rectangle 2"/>
          <p:cNvSpPr>
            <a:spLocks noChangeArrowheads="1"/>
          </p:cNvSpPr>
          <p:nvPr>
            <p:ph type="body" idx="1"/>
          </p:nvPr>
        </p:nvSpPr>
        <p:spPr>
          <a:xfrm>
            <a:off x="252413" y="1066800"/>
            <a:ext cx="8890000" cy="4940300"/>
          </a:xfrm>
        </p:spPr>
        <p:txBody>
          <a:bodyPr rIns="132080"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sz="2100" dirty="0" smtClean="0"/>
              <a:t>Wilhelm Frick, who as </a:t>
            </a:r>
            <a:r>
              <a:rPr lang="en-US" sz="2100" dirty="0" err="1" smtClean="0"/>
              <a:t>Thuringian</a:t>
            </a:r>
            <a:r>
              <a:rPr lang="en-US" sz="2100" dirty="0" smtClean="0"/>
              <a:t> </a:t>
            </a:r>
            <a:r>
              <a:rPr lang="en-US" sz="2100" dirty="0" smtClean="0"/>
              <a:t>Interior Minister became the first Nazi in a state government in 1930, ordered modern art removed from museums and tried to restrict jazz performances.</a:t>
            </a:r>
          </a:p>
          <a:p>
            <a:pPr eaLnBrk="1" hangingPunct="1">
              <a:lnSpc>
                <a:spcPct val="80000"/>
              </a:lnSpc>
              <a:spcBef>
                <a:spcPts val="613"/>
              </a:spcBef>
              <a:buClr>
                <a:srgbClr val="000000"/>
              </a:buClr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spcBef>
                <a:spcPts val="613"/>
              </a:spcBef>
              <a:buClr>
                <a:srgbClr val="000000"/>
              </a:buClr>
            </a:pPr>
            <a:r>
              <a:rPr lang="en-US" sz="2100" dirty="0" smtClean="0"/>
              <a:t>Bodies such as the </a:t>
            </a:r>
            <a:r>
              <a:rPr lang="en-US" sz="2100" b="1" i="1" dirty="0" err="1" smtClean="0"/>
              <a:t>Kampfband</a:t>
            </a:r>
            <a:r>
              <a:rPr lang="en-US" sz="2100" b="1" i="1" dirty="0" smtClean="0"/>
              <a:t> fur Deutsche </a:t>
            </a:r>
            <a:r>
              <a:rPr lang="en-US" sz="2100" b="1" i="1" dirty="0" err="1" smtClean="0"/>
              <a:t>Kultur</a:t>
            </a:r>
            <a:r>
              <a:rPr lang="en-US" sz="2100" dirty="0" smtClean="0"/>
              <a:t> were created to campaign against nudism, homosexuality, birth control, </a:t>
            </a:r>
            <a:r>
              <a:rPr lang="en-US" sz="2100" dirty="0" err="1" smtClean="0"/>
              <a:t>Americanisation</a:t>
            </a:r>
            <a:r>
              <a:rPr lang="en-US" sz="2100" dirty="0" smtClean="0"/>
              <a:t> and feminism.</a:t>
            </a:r>
          </a:p>
          <a:p>
            <a:pPr eaLnBrk="1" hangingPunct="1">
              <a:lnSpc>
                <a:spcPct val="80000"/>
              </a:lnSpc>
              <a:spcBef>
                <a:spcPts val="613"/>
              </a:spcBef>
              <a:buClr>
                <a:srgbClr val="000000"/>
              </a:buClr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spcBef>
                <a:spcPts val="613"/>
              </a:spcBef>
              <a:buClr>
                <a:srgbClr val="000000"/>
              </a:buClr>
            </a:pPr>
            <a:r>
              <a:rPr lang="en-US" sz="2100" dirty="0" smtClean="0"/>
              <a:t>Centre and right-wing parties blamed the lazy ‘</a:t>
            </a:r>
            <a:r>
              <a:rPr lang="en-US" sz="2100" b="1" dirty="0" smtClean="0"/>
              <a:t>Un-German Weimar Republic</a:t>
            </a:r>
            <a:r>
              <a:rPr lang="en-US" sz="2100" dirty="0" smtClean="0"/>
              <a:t>’ for a de-generate culture that introduced ‘tides of filth’ and ‘cultural communism’.</a:t>
            </a:r>
          </a:p>
          <a:p>
            <a:pPr eaLnBrk="1" hangingPunct="1">
              <a:lnSpc>
                <a:spcPct val="80000"/>
              </a:lnSpc>
              <a:spcBef>
                <a:spcPts val="613"/>
              </a:spcBef>
              <a:buClr>
                <a:srgbClr val="000000"/>
              </a:buClr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spcBef>
                <a:spcPts val="613"/>
              </a:spcBef>
              <a:buClr>
                <a:srgbClr val="000000"/>
              </a:buClr>
            </a:pPr>
            <a:r>
              <a:rPr lang="en-US" sz="2100" dirty="0" smtClean="0"/>
              <a:t>The presence of </a:t>
            </a:r>
            <a:r>
              <a:rPr lang="en-US" sz="2100" b="1" dirty="0" smtClean="0"/>
              <a:t>Jews</a:t>
            </a:r>
            <a:r>
              <a:rPr lang="en-US" sz="2100" dirty="0" smtClean="0"/>
              <a:t> amidst the cultural experimentation (e.g. Kurt Weil) was seen by critics on the right as proof that Weimar Culture was un-</a:t>
            </a:r>
            <a:r>
              <a:rPr lang="en-US" sz="2100" dirty="0" err="1" smtClean="0"/>
              <a:t>german</a:t>
            </a:r>
            <a:r>
              <a:rPr lang="en-US" sz="2100" dirty="0" smtClean="0"/>
              <a:t> and that Jewish influence on German culture would lead to degeneracy. </a:t>
            </a:r>
          </a:p>
        </p:txBody>
      </p:sp>
    </p:spTree>
    <p:extLst>
      <p:ext uri="{BB962C8B-B14F-4D97-AF65-F5344CB8AC3E}">
        <p14:creationId xmlns:p14="http://schemas.microsoft.com/office/powerpoint/2010/main" val="78304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Homework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It is 1929.  You have been asked to write a confidential report for the Chancellor on the current health of the Weimar Republic.</a:t>
            </a:r>
          </a:p>
          <a:p>
            <a:r>
              <a:rPr lang="en-GB" dirty="0" smtClean="0"/>
              <a:t>Write a confidential report for the Chancellor on the current health of the Weimar.</a:t>
            </a:r>
          </a:p>
          <a:p>
            <a:r>
              <a:rPr lang="en-GB" dirty="0" smtClean="0"/>
              <a:t>Use the following three headings to explain how far Germany’s situation has improved since 1924:</a:t>
            </a:r>
          </a:p>
          <a:p>
            <a:pPr lvl="1"/>
            <a:r>
              <a:rPr lang="en-GB" dirty="0" smtClean="0"/>
              <a:t>Relations with other countries</a:t>
            </a:r>
          </a:p>
          <a:p>
            <a:pPr lvl="1"/>
            <a:r>
              <a:rPr lang="en-GB" dirty="0" smtClean="0"/>
              <a:t>Politics</a:t>
            </a:r>
          </a:p>
          <a:p>
            <a:pPr lvl="1"/>
            <a:r>
              <a:rPr lang="en-GB" dirty="0" smtClean="0"/>
              <a:t>The Economy</a:t>
            </a:r>
          </a:p>
          <a:p>
            <a:pPr lvl="1"/>
            <a:r>
              <a:rPr lang="en-GB" dirty="0" smtClean="0"/>
              <a:t>Weimar Culture</a:t>
            </a:r>
          </a:p>
          <a:p>
            <a:r>
              <a:rPr lang="en-GB" dirty="0" smtClean="0"/>
              <a:t>Which problems remain unsolved and which are the most serious?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694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1382</Words>
  <Application>Microsoft Office PowerPoint</Application>
  <PresentationFormat>On-screen Show (4:3)</PresentationFormat>
  <Paragraphs>120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Weimar 1924-1929</vt:lpstr>
      <vt:lpstr>Key things we need to know</vt:lpstr>
      <vt:lpstr>Use your textbook and the hand out to prepare a presentation to:</vt:lpstr>
      <vt:lpstr>Economics Strengths</vt:lpstr>
      <vt:lpstr>Economic Weaknesses</vt:lpstr>
      <vt:lpstr>Foreign Policy Success</vt:lpstr>
      <vt:lpstr>Weaknesses of foreign policy</vt:lpstr>
      <vt:lpstr>Foreign Policy Weaknesses</vt:lpstr>
      <vt:lpstr>Political Recovery</vt:lpstr>
      <vt:lpstr>Political Weaknesses</vt:lpstr>
      <vt:lpstr>The key elements of Weimar Culture</vt:lpstr>
      <vt:lpstr>Public Reaction and the Right</vt:lpstr>
      <vt:lpstr>The reaction of the public and the right</vt:lpstr>
      <vt:lpstr>Homework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S.Matthews</dc:creator>
  <cp:lastModifiedBy>S.Matthews</cp:lastModifiedBy>
  <cp:revision>12</cp:revision>
  <dcterms:created xsi:type="dcterms:W3CDTF">2015-01-13T18:05:37Z</dcterms:created>
  <dcterms:modified xsi:type="dcterms:W3CDTF">2015-01-21T15:09:27Z</dcterms:modified>
</cp:coreProperties>
</file>