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65" r:id="rId3"/>
    <p:sldId id="258" r:id="rId4"/>
    <p:sldId id="264" r:id="rId5"/>
    <p:sldId id="266" r:id="rId6"/>
    <p:sldId id="260" r:id="rId7"/>
    <p:sldId id="267" r:id="rId8"/>
    <p:sldId id="261" r:id="rId9"/>
    <p:sldId id="263" r:id="rId10"/>
    <p:sldId id="262" r:id="rId11"/>
    <p:sldId id="268" r:id="rId12"/>
    <p:sldId id="269" r:id="rId13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-156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11745784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Click to edit Master subtitle style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Click to edit Master title style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Click to edit Master text styles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Click to edit Master text styles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Click to edit Master title style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Click to edit Master title style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lvl="0">
              <a:defRPr sz="1800"/>
            </a:pPr>
            <a:r>
              <a:rPr sz="1400"/>
              <a:t>Click to edit Master text styles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1"/>
          <p:cNvGrpSpPr/>
          <p:nvPr/>
        </p:nvGrpSpPr>
        <p:grpSpPr>
          <a:xfrm>
            <a:off x="133823" y="165859"/>
            <a:ext cx="4942234" cy="1107996"/>
            <a:chOff x="0" y="-5095"/>
            <a:chExt cx="4942233" cy="1107995"/>
          </a:xfrm>
        </p:grpSpPr>
        <p:sp>
          <p:nvSpPr>
            <p:cNvPr id="49" name="Shape 49"/>
            <p:cNvSpPr/>
            <p:nvPr/>
          </p:nvSpPr>
          <p:spPr>
            <a:xfrm>
              <a:off x="0" y="0"/>
              <a:ext cx="4942233" cy="1097806"/>
            </a:xfrm>
            <a:prstGeom prst="rect">
              <a:avLst/>
            </a:prstGeom>
            <a:solidFill>
              <a:srgbClr val="4F81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28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0" y="-5095"/>
              <a:ext cx="4942233" cy="1107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8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sz="2400" b="1" dirty="0"/>
                <a:t>Phase </a:t>
              </a:r>
              <a:r>
                <a:rPr lang="en-GB" sz="2400" b="1" smtClean="0"/>
                <a:t>3</a:t>
              </a:r>
              <a:r>
                <a:rPr sz="2400" b="1" smtClean="0"/>
                <a:t> </a:t>
              </a:r>
              <a:r>
                <a:rPr sz="2400" b="1" dirty="0"/>
                <a:t>– The Reformation Parliament </a:t>
              </a:r>
              <a:r>
                <a:rPr lang="en-GB" sz="2400" b="1" dirty="0" smtClean="0"/>
                <a:t>and preparations for the divorce</a:t>
              </a:r>
              <a:endParaRPr sz="2400" b="1" dirty="0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56751" y="1340766"/>
            <a:ext cx="4919307" cy="2376267"/>
            <a:chOff x="0" y="-1"/>
            <a:chExt cx="4919306" cy="2376266"/>
          </a:xfrm>
        </p:grpSpPr>
        <p:sp>
          <p:nvSpPr>
            <p:cNvPr id="52" name="Shape 52"/>
            <p:cNvSpPr/>
            <p:nvPr/>
          </p:nvSpPr>
          <p:spPr>
            <a:xfrm>
              <a:off x="0" y="-1"/>
              <a:ext cx="4919306" cy="2376266"/>
            </a:xfrm>
            <a:prstGeom prst="rect">
              <a:avLst/>
            </a:prstGeom>
            <a:solidFill>
              <a:srgbClr val="D9969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0" y="357135"/>
              <a:ext cx="4919306" cy="16619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sz="2800" b="1" dirty="0">
                  <a:latin typeface="Century Gothic"/>
                  <a:ea typeface="Century Gothic"/>
                  <a:cs typeface="Century Gothic"/>
                  <a:sym typeface="Century Gothic"/>
                </a:rPr>
                <a:t>Key question: </a:t>
              </a:r>
              <a:endParaRPr dirty="0">
                <a:solidFill>
                  <a:srgbClr val="FFFFFF"/>
                </a:solidFill>
              </a:endParaRPr>
            </a:p>
            <a:p>
              <a:pPr marL="317500" lvl="0" indent="-317500"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sz="2000" b="1" dirty="0">
                  <a:latin typeface="Century Gothic"/>
                  <a:ea typeface="Century Gothic"/>
                  <a:cs typeface="Century Gothic"/>
                  <a:sym typeface="Century Gothic"/>
                </a:rPr>
                <a:t>How did Henry prepare for the divorce between 1529-32</a:t>
              </a:r>
              <a:r>
                <a:rPr sz="2000" b="1" dirty="0" smtClean="0">
                  <a:latin typeface="Century Gothic"/>
                  <a:ea typeface="Century Gothic"/>
                  <a:cs typeface="Century Gothic"/>
                  <a:sym typeface="Century Gothic"/>
                </a:rPr>
                <a:t>?</a:t>
              </a:r>
              <a:endParaRPr lang="en-GB" sz="2000" b="1" dirty="0" smtClean="0"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317500" lvl="0" indent="-317500">
                <a:buClr>
                  <a:srgbClr val="000000"/>
                </a:buClr>
                <a:buSzPct val="100000"/>
                <a:buFont typeface="Arial"/>
                <a:buChar char="•"/>
              </a:pPr>
              <a:r>
                <a:rPr lang="en-GB" sz="2000" b="1" dirty="0" smtClean="0">
                  <a:latin typeface="Century Gothic"/>
                  <a:ea typeface="Century Gothic"/>
                  <a:cs typeface="Century Gothic"/>
                  <a:sym typeface="Century Gothic"/>
                </a:rPr>
                <a:t>Was the period between 1529 and 1531 one of drift or one of attack?</a:t>
              </a:r>
              <a:endParaRPr sz="2000" b="1" dirty="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33823" y="3955250"/>
            <a:ext cx="4942233" cy="553871"/>
            <a:chOff x="0" y="0"/>
            <a:chExt cx="4942232" cy="553870"/>
          </a:xfrm>
        </p:grpSpPr>
        <p:sp>
          <p:nvSpPr>
            <p:cNvPr id="55" name="Shape 55"/>
            <p:cNvSpPr/>
            <p:nvPr/>
          </p:nvSpPr>
          <p:spPr>
            <a:xfrm>
              <a:off x="0" y="-1"/>
              <a:ext cx="4942233" cy="553872"/>
            </a:xfrm>
            <a:prstGeom prst="rect">
              <a:avLst/>
            </a:prstGeom>
            <a:solidFill>
              <a:srgbClr val="9BBB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0" y="15315"/>
              <a:ext cx="4942233" cy="523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28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sz="2800" b="1"/>
                <a:t>Starter: Think, Pair, Share 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40797" y="4653136"/>
            <a:ext cx="4935261" cy="2016227"/>
            <a:chOff x="0" y="206008"/>
            <a:chExt cx="4935259" cy="2016225"/>
          </a:xfrm>
        </p:grpSpPr>
        <p:sp>
          <p:nvSpPr>
            <p:cNvPr id="58" name="Shape 58"/>
            <p:cNvSpPr/>
            <p:nvPr/>
          </p:nvSpPr>
          <p:spPr>
            <a:xfrm>
              <a:off x="0" y="206008"/>
              <a:ext cx="4935259" cy="2016225"/>
            </a:xfrm>
            <a:prstGeom prst="rect">
              <a:avLst/>
            </a:prstGeom>
            <a:solidFill>
              <a:srgbClr val="D7E4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 b="1"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0" y="444679"/>
              <a:ext cx="4935259" cy="15388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sz="2000" b="1" dirty="0"/>
                <a:t>What was the role of parliament for a late medieval/early Tudor monarch?</a:t>
              </a:r>
              <a:endParaRPr dirty="0">
                <a:solidFill>
                  <a:srgbClr val="FFFFFF"/>
                </a:solidFill>
              </a:endParaRPr>
            </a:p>
            <a:p>
              <a:pPr lvl="0"/>
              <a:endParaRPr sz="2000" b="1" dirty="0">
                <a:solidFill>
                  <a:srgbClr val="FFFFFF"/>
                </a:solidFill>
              </a:endParaRPr>
            </a:p>
            <a:p>
              <a:pPr lvl="0"/>
              <a:r>
                <a:rPr sz="2000" b="1" dirty="0"/>
                <a:t>What is the difference between an Act of Parliament and a declaration of the King</a:t>
              </a:r>
              <a:r>
                <a:rPr sz="2000" b="1" dirty="0" smtClean="0"/>
                <a:t>?</a:t>
              </a:r>
              <a:endParaRPr dirty="0">
                <a:solidFill>
                  <a:srgbClr val="FFFFFF"/>
                </a:solidFill>
              </a:endParaRPr>
            </a:p>
          </p:txBody>
        </p:sp>
      </p:grpSp>
      <p:pic>
        <p:nvPicPr>
          <p:cNvPr id="61" name="image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1183" y="719856"/>
            <a:ext cx="3889423" cy="5648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Debate: drift or preparation?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Geoffrey Elton – period late 1529 to 1531 is a period of drift.  King Hal is a bumbler without Wolsey.  Doesn’t quite know what to do…</a:t>
            </a:r>
          </a:p>
          <a:p>
            <a:pPr lvl="1"/>
            <a:r>
              <a:rPr lang="en-GB" dirty="0" smtClean="0"/>
              <a:t>Elton makes a lot of the gap between 1529 and the Acts of Parliament in 1532.</a:t>
            </a:r>
            <a:endParaRPr lang="en-GB" dirty="0"/>
          </a:p>
          <a:p>
            <a:r>
              <a:rPr lang="en-GB" dirty="0" smtClean="0"/>
              <a:t>J. </a:t>
            </a:r>
            <a:r>
              <a:rPr lang="en-GB" dirty="0" err="1" smtClean="0"/>
              <a:t>Scarisbrick</a:t>
            </a:r>
            <a:r>
              <a:rPr lang="en-GB" dirty="0" smtClean="0"/>
              <a:t> (and more recently and particularly G.W. Bernard) are much less critical of Henry.  Bernard in particular sees Henry pursuing a two-pronged strategy: get the pope to agree, and prepare the ground for a break with Rome if he doesn’t.</a:t>
            </a:r>
          </a:p>
          <a:p>
            <a:pPr lvl="1"/>
            <a:r>
              <a:rPr lang="en-GB" dirty="0" smtClean="0"/>
              <a:t>For </a:t>
            </a:r>
            <a:r>
              <a:rPr lang="en-GB" dirty="0" err="1" smtClean="0"/>
              <a:t>Scrisbrick</a:t>
            </a:r>
            <a:r>
              <a:rPr lang="en-GB" dirty="0" smtClean="0"/>
              <a:t> and Bernard the gap between 1529 and end of 1531 is essential.  Henry is doing the delaying now but it is quite deliberate whilst he builds a case that may lead to the most momentous change in English ecclesiastical history.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672053"/>
      </p:ext>
    </p:extLst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7"/>
          <p:cNvGrpSpPr/>
          <p:nvPr/>
        </p:nvGrpSpPr>
        <p:grpSpPr>
          <a:xfrm>
            <a:off x="1835695" y="150690"/>
            <a:ext cx="7179079" cy="1336041"/>
            <a:chOff x="0" y="0"/>
            <a:chExt cx="7179077" cy="1336039"/>
          </a:xfrm>
        </p:grpSpPr>
        <p:sp>
          <p:nvSpPr>
            <p:cNvPr id="75" name="Shape 75"/>
            <p:cNvSpPr/>
            <p:nvPr/>
          </p:nvSpPr>
          <p:spPr>
            <a:xfrm>
              <a:off x="0" y="37949"/>
              <a:ext cx="7179078" cy="1260141"/>
            </a:xfrm>
            <a:prstGeom prst="rect">
              <a:avLst/>
            </a:prstGeom>
            <a:solidFill>
              <a:srgbClr val="4F81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>
              <a:off x="0" y="0"/>
              <a:ext cx="7179078" cy="1336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sz="4000" b="1"/>
                <a:t>The Reformation Parliament 1529-32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55575" y="188639"/>
            <a:ext cx="1536105" cy="1260142"/>
            <a:chOff x="0" y="0"/>
            <a:chExt cx="1536104" cy="1260140"/>
          </a:xfrm>
        </p:grpSpPr>
        <p:sp>
          <p:nvSpPr>
            <p:cNvPr id="78" name="Shape 78"/>
            <p:cNvSpPr/>
            <p:nvPr/>
          </p:nvSpPr>
          <p:spPr>
            <a:xfrm>
              <a:off x="0" y="-1"/>
              <a:ext cx="1536105" cy="1260142"/>
            </a:xfrm>
            <a:prstGeom prst="rect">
              <a:avLst/>
            </a:prstGeom>
            <a:solidFill>
              <a:srgbClr val="D9969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>
              <a:off x="0" y="203349"/>
              <a:ext cx="1536105" cy="853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sz="1600" b="1"/>
                <a:t>The Rise of Thomas Cromwell</a:t>
              </a:r>
            </a:p>
          </p:txBody>
        </p:sp>
      </p:grpSp>
      <p:sp>
        <p:nvSpPr>
          <p:cNvPr id="82" name="Shape 82"/>
          <p:cNvSpPr/>
          <p:nvPr/>
        </p:nvSpPr>
        <p:spPr>
          <a:xfrm>
            <a:off x="155573" y="1828934"/>
            <a:ext cx="5982291" cy="4801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/>
            <a:r>
              <a:rPr lang="en-GB" sz="24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Having just failed to attain his goal by means of the strategy pursued by Wolsey, Henry turned his attention in 1529 to Parliament.</a:t>
            </a:r>
          </a:p>
          <a:p>
            <a:pPr lvl="0" algn="ctr"/>
            <a:r>
              <a:rPr lang="en-GB" sz="24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English monarchs </a:t>
            </a:r>
            <a:r>
              <a:rPr sz="24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usually </a:t>
            </a:r>
            <a:r>
              <a:rPr sz="2400" b="1" dirty="0">
                <a:latin typeface="Century Gothic"/>
                <a:ea typeface="Century Gothic"/>
                <a:cs typeface="Century Gothic"/>
                <a:sym typeface="Century Gothic"/>
              </a:rPr>
              <a:t>only called </a:t>
            </a:r>
            <a:r>
              <a:rPr sz="24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parliament </a:t>
            </a:r>
            <a:r>
              <a:rPr sz="2400" b="1" dirty="0">
                <a:latin typeface="Century Gothic"/>
                <a:ea typeface="Century Gothic"/>
                <a:cs typeface="Century Gothic"/>
                <a:sym typeface="Century Gothic"/>
              </a:rPr>
              <a:t>when </a:t>
            </a:r>
            <a:r>
              <a:rPr lang="en-GB" sz="24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they</a:t>
            </a:r>
            <a:r>
              <a:rPr sz="24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sz="2400" b="1" dirty="0">
                <a:latin typeface="Century Gothic"/>
                <a:ea typeface="Century Gothic"/>
                <a:cs typeface="Century Gothic"/>
                <a:sym typeface="Century Gothic"/>
              </a:rPr>
              <a:t>needed money – and with reluctance.  </a:t>
            </a:r>
            <a:endParaRPr lang="en-GB" sz="2400" b="1" dirty="0" smtClean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 algn="ctr"/>
            <a:r>
              <a:rPr sz="24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They </a:t>
            </a:r>
            <a:r>
              <a:rPr sz="2400" b="1" dirty="0">
                <a:latin typeface="Century Gothic"/>
                <a:ea typeface="Century Gothic"/>
                <a:cs typeface="Century Gothic"/>
                <a:sym typeface="Century Gothic"/>
              </a:rPr>
              <a:t>could raise taxation with the help of their nobility – but only if the latter got something in return.</a:t>
            </a:r>
            <a:endParaRPr sz="2400" dirty="0">
              <a:solidFill>
                <a:srgbClr val="FFFFFF"/>
              </a:solidFill>
            </a:endParaRPr>
          </a:p>
          <a:p>
            <a:pPr lvl="0" algn="ctr"/>
            <a:r>
              <a:rPr sz="2400" b="1" dirty="0">
                <a:latin typeface="Century Gothic"/>
                <a:ea typeface="Century Gothic"/>
                <a:cs typeface="Century Gothic"/>
                <a:sym typeface="Century Gothic"/>
              </a:rPr>
              <a:t>Henry’s previous parliaments – 1512, 1514 and 1523 were concerned with money for war and with enclosures.</a:t>
            </a:r>
          </a:p>
        </p:txBody>
      </p:sp>
      <p:grpSp>
        <p:nvGrpSpPr>
          <p:cNvPr id="86" name="Group 86"/>
          <p:cNvGrpSpPr/>
          <p:nvPr/>
        </p:nvGrpSpPr>
        <p:grpSpPr>
          <a:xfrm>
            <a:off x="6356074" y="5589239"/>
            <a:ext cx="2507448" cy="1035236"/>
            <a:chOff x="0" y="0"/>
            <a:chExt cx="2507446" cy="1035234"/>
          </a:xfrm>
        </p:grpSpPr>
        <p:sp>
          <p:nvSpPr>
            <p:cNvPr id="84" name="Shape 84"/>
            <p:cNvSpPr/>
            <p:nvPr/>
          </p:nvSpPr>
          <p:spPr>
            <a:xfrm>
              <a:off x="0" y="0"/>
              <a:ext cx="2507447" cy="1035235"/>
            </a:xfrm>
            <a:prstGeom prst="rect">
              <a:avLst/>
            </a:prstGeom>
            <a:solidFill>
              <a:srgbClr val="E6B9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2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>
              <a:off x="0" y="103597"/>
              <a:ext cx="2507447" cy="828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sz="2400" b="1"/>
                <a:t>Parliament of 1523</a:t>
              </a:r>
            </a:p>
          </p:txBody>
        </p:sp>
      </p:grpSp>
      <p:pic>
        <p:nvPicPr>
          <p:cNvPr id="87" name="image3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7099" y="1601179"/>
            <a:ext cx="2705402" cy="3928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1"/>
          <p:cNvGrpSpPr/>
          <p:nvPr/>
        </p:nvGrpSpPr>
        <p:grpSpPr>
          <a:xfrm>
            <a:off x="1835694" y="188638"/>
            <a:ext cx="7179081" cy="1260144"/>
            <a:chOff x="-1" y="-1"/>
            <a:chExt cx="7179079" cy="1260142"/>
          </a:xfrm>
        </p:grpSpPr>
        <p:sp>
          <p:nvSpPr>
            <p:cNvPr id="89" name="Shape 89"/>
            <p:cNvSpPr/>
            <p:nvPr/>
          </p:nvSpPr>
          <p:spPr>
            <a:xfrm>
              <a:off x="-1" y="-1"/>
              <a:ext cx="7179079" cy="1260142"/>
            </a:xfrm>
            <a:prstGeom prst="rect">
              <a:avLst/>
            </a:prstGeom>
            <a:solidFill>
              <a:srgbClr val="4F81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-1" y="322293"/>
              <a:ext cx="7179079" cy="615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lang="en-GB" sz="4000" b="1" dirty="0" smtClean="0"/>
                <a:t>Parliament in 1529</a:t>
              </a:r>
              <a:endParaRPr sz="4000" b="1" dirty="0"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55575" y="188638"/>
            <a:ext cx="1536106" cy="1260144"/>
            <a:chOff x="0" y="-1"/>
            <a:chExt cx="1536105" cy="1260142"/>
          </a:xfrm>
        </p:grpSpPr>
        <p:sp>
          <p:nvSpPr>
            <p:cNvPr id="92" name="Shape 92"/>
            <p:cNvSpPr/>
            <p:nvPr/>
          </p:nvSpPr>
          <p:spPr>
            <a:xfrm>
              <a:off x="0" y="-1"/>
              <a:ext cx="1536105" cy="1260142"/>
            </a:xfrm>
            <a:prstGeom prst="rect">
              <a:avLst/>
            </a:prstGeom>
            <a:solidFill>
              <a:srgbClr val="D9969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0" y="506959"/>
              <a:ext cx="1536105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endParaRPr sz="1600" b="1" dirty="0"/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55574" y="1525565"/>
            <a:ext cx="6072610" cy="5332435"/>
            <a:chOff x="-1" y="-214113"/>
            <a:chExt cx="6072609" cy="5332434"/>
          </a:xfrm>
        </p:grpSpPr>
        <p:sp>
          <p:nvSpPr>
            <p:cNvPr id="95" name="Shape 95"/>
            <p:cNvSpPr/>
            <p:nvPr/>
          </p:nvSpPr>
          <p:spPr>
            <a:xfrm>
              <a:off x="-1" y="-214113"/>
              <a:ext cx="6072609" cy="5332434"/>
            </a:xfrm>
            <a:prstGeom prst="rect">
              <a:avLst/>
            </a:prstGeom>
            <a:solidFill>
              <a:srgbClr val="C3D69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lang="en-GB" dirty="0" smtClean="0"/>
                <a:t>It wasn’t at first clear what Henry wanted from parliament when he called it in 1529, although many wanted to raise an Act of Attainder against Thomas Wolsey. </a:t>
              </a:r>
            </a:p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lang="en-GB" dirty="0"/>
            </a:p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lang="en-GB" dirty="0" smtClean="0"/>
                <a:t>In an </a:t>
              </a:r>
              <a:r>
                <a:rPr lang="en-GB" dirty="0" err="1" smtClean="0"/>
                <a:t>unprecented</a:t>
              </a:r>
              <a:r>
                <a:rPr lang="en-GB" dirty="0" smtClean="0"/>
                <a:t> move, Henry allowed ‘free speech’ at this parliament and a number of voices were heard criticising abuses within the Church.  </a:t>
              </a:r>
            </a:p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lang="en-US" b="1" dirty="0" smtClean="0">
                <a:sym typeface="Century Gothic"/>
              </a:endParaRPr>
            </a:p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lang="en-US" b="1" dirty="0" smtClean="0">
                  <a:sym typeface="Century Gothic"/>
                </a:rPr>
                <a:t>This </a:t>
              </a:r>
              <a:r>
                <a:rPr lang="en-US" b="1" dirty="0">
                  <a:sym typeface="Century Gothic"/>
                </a:rPr>
                <a:t>first parliament passes ‘reform’ measures against abuses of which  Wolsey was chief perpetrator and beneficiary - in particular, against pluralism, non-residency, mortuary and probate fees. </a:t>
              </a:r>
              <a:endParaRPr lang="en-US" b="1" dirty="0" smtClean="0">
                <a:sym typeface="Century Gothic"/>
              </a:endParaRPr>
            </a:p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lang="en-GB" dirty="0"/>
            </a:p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lang="en-GB" dirty="0" smtClean="0"/>
                <a:t>Acts were passed to regulate Probate and Mortuary, and to end Benefit of Clergy – reflecting the criticism of secular lawyers, particularly following the Richard </a:t>
              </a:r>
              <a:r>
                <a:rPr lang="en-GB" dirty="0" err="1" smtClean="0"/>
                <a:t>Hunne</a:t>
              </a:r>
              <a:r>
                <a:rPr lang="en-GB" dirty="0" smtClean="0"/>
                <a:t> Case of 1514.</a:t>
              </a:r>
            </a:p>
            <a:p>
              <a:pPr lvl="0"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lang="en-GB" dirty="0" smtClean="0"/>
            </a:p>
          </p:txBody>
        </p:sp>
        <p:sp>
          <p:nvSpPr>
            <p:cNvPr id="96" name="Shape 96"/>
            <p:cNvSpPr/>
            <p:nvPr/>
          </p:nvSpPr>
          <p:spPr>
            <a:xfrm>
              <a:off x="0" y="2287579"/>
              <a:ext cx="4272409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b="0"/>
              </a:pPr>
              <a:endParaRPr b="1" dirty="0"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6588223" y="5805264"/>
            <a:ext cx="2507450" cy="738664"/>
            <a:chOff x="-1" y="379433"/>
            <a:chExt cx="2507448" cy="738663"/>
          </a:xfrm>
        </p:grpSpPr>
        <p:sp>
          <p:nvSpPr>
            <p:cNvPr id="98" name="Shape 98"/>
            <p:cNvSpPr/>
            <p:nvPr/>
          </p:nvSpPr>
          <p:spPr>
            <a:xfrm>
              <a:off x="0" y="379433"/>
              <a:ext cx="2507447" cy="738663"/>
            </a:xfrm>
            <a:prstGeom prst="rect">
              <a:avLst/>
            </a:prstGeom>
            <a:solidFill>
              <a:srgbClr val="E6B9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2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-1" y="564099"/>
              <a:ext cx="2507447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lang="en-GB" sz="2400" b="1" dirty="0" smtClean="0"/>
                <a:t>Parliament</a:t>
              </a:r>
              <a:endParaRPr sz="2400" b="1" dirty="0"/>
            </a:p>
          </p:txBody>
        </p:sp>
      </p:grpSp>
      <p:pic>
        <p:nvPicPr>
          <p:cNvPr id="15" name="image3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7099" y="1601179"/>
            <a:ext cx="2705402" cy="39288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5215984"/>
      </p:ext>
    </p:extLst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77"/>
            <a:ext cx="8229600" cy="67262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1529-30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484784"/>
            <a:ext cx="8769152" cy="6336704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The criticisms of abuses – such as pluralism, absenteeism – allowed Henry’s agents in Rome to claim that Henry and only Henry could prevent Parliament from demanding </a:t>
            </a:r>
            <a:r>
              <a:rPr lang="en-GB" dirty="0" smtClean="0"/>
              <a:t>reform, but Parliament then went into recess</a:t>
            </a:r>
          </a:p>
          <a:p>
            <a:r>
              <a:rPr lang="en-GB" dirty="0" smtClean="0"/>
              <a:t>Meanwhile, Boleyn clients – Thomas Cranmer and John Foxe suggest seeking out the views of theology schools around Europe</a:t>
            </a:r>
          </a:p>
          <a:p>
            <a:r>
              <a:rPr lang="en-GB" dirty="0" smtClean="0"/>
              <a:t>The results in the </a:t>
            </a:r>
            <a:r>
              <a:rPr lang="en-GB" i="1" dirty="0" err="1" smtClean="0"/>
              <a:t>Collectanea</a:t>
            </a:r>
            <a:r>
              <a:rPr lang="en-GB" i="1" dirty="0" smtClean="0"/>
              <a:t> </a:t>
            </a:r>
            <a:r>
              <a:rPr lang="en-GB" i="1" dirty="0" err="1" smtClean="0"/>
              <a:t>Satis</a:t>
            </a:r>
            <a:r>
              <a:rPr lang="en-GB" i="1" dirty="0" smtClean="0"/>
              <a:t> </a:t>
            </a:r>
            <a:r>
              <a:rPr lang="en-GB" i="1" dirty="0" err="1" smtClean="0"/>
              <a:t>Copiosa</a:t>
            </a:r>
            <a:r>
              <a:rPr lang="en-GB" dirty="0" smtClean="0"/>
              <a:t> presented to Henry in September 1530</a:t>
            </a:r>
            <a:endParaRPr lang="en-GB" i="1" dirty="0" smtClean="0"/>
          </a:p>
          <a:p>
            <a:pPr lvl="1"/>
            <a:r>
              <a:rPr lang="en-GB" dirty="0" smtClean="0"/>
              <a:t>Collected sources included:</a:t>
            </a:r>
          </a:p>
          <a:p>
            <a:pPr lvl="2"/>
            <a:r>
              <a:rPr lang="en-GB" dirty="0" err="1" smtClean="0"/>
              <a:t>Marsilius</a:t>
            </a:r>
            <a:r>
              <a:rPr lang="en-GB" dirty="0" smtClean="0"/>
              <a:t> of </a:t>
            </a:r>
            <a:r>
              <a:rPr lang="en-GB" dirty="0" err="1" smtClean="0"/>
              <a:t>Padau</a:t>
            </a:r>
            <a:endParaRPr lang="en-GB" dirty="0" smtClean="0"/>
          </a:p>
          <a:p>
            <a:pPr lvl="2"/>
            <a:r>
              <a:rPr lang="en-GB" dirty="0" smtClean="0"/>
              <a:t>Christopher of St </a:t>
            </a:r>
            <a:r>
              <a:rPr lang="en-GB" dirty="0" err="1" smtClean="0"/>
              <a:t>Germain</a:t>
            </a:r>
            <a:endParaRPr lang="en-GB" dirty="0" smtClean="0"/>
          </a:p>
          <a:p>
            <a:r>
              <a:rPr lang="en-GB" dirty="0" smtClean="0"/>
              <a:t>Henry now had the theoretical basis for breaking with Rome and establishing (or confirming as he would see it) the Royal Supremacy.</a:t>
            </a:r>
            <a:endParaRPr lang="en-GB" dirty="0"/>
          </a:p>
          <a:p>
            <a:pPr lvl="2"/>
            <a:r>
              <a:rPr lang="en-GB" dirty="0" smtClean="0"/>
              <a:t>A much edited, abbreviated version of this work was produced in 1531 known as ‘A Glass of Truth’ which can be seen as the beginning of a propaganda/pamphlet assault on papal supremacy.</a:t>
            </a:r>
          </a:p>
        </p:txBody>
      </p:sp>
      <p:grpSp>
        <p:nvGrpSpPr>
          <p:cNvPr id="4" name="Group 105"/>
          <p:cNvGrpSpPr/>
          <p:nvPr/>
        </p:nvGrpSpPr>
        <p:grpSpPr>
          <a:xfrm>
            <a:off x="1835696" y="116632"/>
            <a:ext cx="7179081" cy="1260144"/>
            <a:chOff x="-1" y="-1"/>
            <a:chExt cx="7179079" cy="1260142"/>
          </a:xfrm>
        </p:grpSpPr>
        <p:sp>
          <p:nvSpPr>
            <p:cNvPr id="5" name="Shape 103"/>
            <p:cNvSpPr/>
            <p:nvPr/>
          </p:nvSpPr>
          <p:spPr>
            <a:xfrm>
              <a:off x="-1" y="-1"/>
              <a:ext cx="7179079" cy="1260142"/>
            </a:xfrm>
            <a:prstGeom prst="rect">
              <a:avLst/>
            </a:prstGeom>
            <a:solidFill>
              <a:srgbClr val="4F81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6" name="Shape 104"/>
            <p:cNvSpPr/>
            <p:nvPr/>
          </p:nvSpPr>
          <p:spPr>
            <a:xfrm>
              <a:off x="-1" y="322292"/>
              <a:ext cx="7179079" cy="615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lang="en-GB" sz="4000" b="1" dirty="0" smtClean="0"/>
                <a:t>1529-30</a:t>
              </a:r>
              <a:endParaRPr sz="4000" b="1" dirty="0"/>
            </a:p>
          </p:txBody>
        </p:sp>
      </p:grpSp>
      <p:grpSp>
        <p:nvGrpSpPr>
          <p:cNvPr id="7" name="Group 108"/>
          <p:cNvGrpSpPr/>
          <p:nvPr/>
        </p:nvGrpSpPr>
        <p:grpSpPr>
          <a:xfrm>
            <a:off x="179512" y="116632"/>
            <a:ext cx="1536106" cy="1260144"/>
            <a:chOff x="0" y="-1"/>
            <a:chExt cx="1536105" cy="1260142"/>
          </a:xfrm>
        </p:grpSpPr>
        <p:sp>
          <p:nvSpPr>
            <p:cNvPr id="8" name="Shape 106"/>
            <p:cNvSpPr/>
            <p:nvPr/>
          </p:nvSpPr>
          <p:spPr>
            <a:xfrm>
              <a:off x="0" y="-1"/>
              <a:ext cx="1536105" cy="1260142"/>
            </a:xfrm>
            <a:prstGeom prst="rect">
              <a:avLst/>
            </a:prstGeom>
            <a:solidFill>
              <a:srgbClr val="D9969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9" name="Shape 107"/>
            <p:cNvSpPr/>
            <p:nvPr/>
          </p:nvSpPr>
          <p:spPr>
            <a:xfrm>
              <a:off x="0" y="506958"/>
              <a:ext cx="1536105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lang="en-GB" sz="1600" b="1" dirty="0" smtClean="0"/>
                <a:t>Frontal attack</a:t>
              </a:r>
              <a:endParaRPr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68704956"/>
      </p:ext>
    </p:extLst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5"/>
          <p:cNvGrpSpPr/>
          <p:nvPr/>
        </p:nvGrpSpPr>
        <p:grpSpPr>
          <a:xfrm>
            <a:off x="1835694" y="188638"/>
            <a:ext cx="7179081" cy="1260144"/>
            <a:chOff x="-1" y="-1"/>
            <a:chExt cx="7179079" cy="1260142"/>
          </a:xfrm>
        </p:grpSpPr>
        <p:sp>
          <p:nvSpPr>
            <p:cNvPr id="103" name="Shape 103"/>
            <p:cNvSpPr/>
            <p:nvPr/>
          </p:nvSpPr>
          <p:spPr>
            <a:xfrm>
              <a:off x="-1" y="-1"/>
              <a:ext cx="7179079" cy="1260142"/>
            </a:xfrm>
            <a:prstGeom prst="rect">
              <a:avLst/>
            </a:prstGeom>
            <a:solidFill>
              <a:srgbClr val="4F81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>
              <a:off x="-1" y="322292"/>
              <a:ext cx="7179079" cy="615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40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lang="en-GB" sz="4000" b="1" dirty="0" err="1" smtClean="0"/>
                <a:t>Praemunire</a:t>
              </a:r>
              <a:r>
                <a:rPr lang="en-GB" sz="4000" b="1" dirty="0" smtClean="0"/>
                <a:t> charge</a:t>
              </a:r>
              <a:endParaRPr sz="4000" b="1" dirty="0"/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155575" y="188638"/>
            <a:ext cx="1536106" cy="1260144"/>
            <a:chOff x="0" y="-1"/>
            <a:chExt cx="1536105" cy="1260142"/>
          </a:xfrm>
        </p:grpSpPr>
        <p:sp>
          <p:nvSpPr>
            <p:cNvPr id="106" name="Shape 106"/>
            <p:cNvSpPr/>
            <p:nvPr/>
          </p:nvSpPr>
          <p:spPr>
            <a:xfrm>
              <a:off x="0" y="-1"/>
              <a:ext cx="1536105" cy="1260142"/>
            </a:xfrm>
            <a:prstGeom prst="rect">
              <a:avLst/>
            </a:prstGeom>
            <a:solidFill>
              <a:srgbClr val="D9969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0" y="506958"/>
              <a:ext cx="1536105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r>
                <a:rPr lang="en-GB" sz="1600" b="1" dirty="0" smtClean="0"/>
                <a:t>Frontal attack</a:t>
              </a:r>
              <a:endParaRPr sz="1600" b="1" dirty="0"/>
            </a:p>
          </p:txBody>
        </p:sp>
      </p:grpSp>
      <p:sp>
        <p:nvSpPr>
          <p:cNvPr id="112" name="Shape 112"/>
          <p:cNvSpPr/>
          <p:nvPr/>
        </p:nvSpPr>
        <p:spPr>
          <a:xfrm>
            <a:off x="107504" y="1692269"/>
            <a:ext cx="9036496" cy="6186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lvl="0"/>
            <a:r>
              <a:rPr lang="en-GB" sz="2400" dirty="0" smtClean="0"/>
              <a:t>In November 1530, Henry brought charges of Treason against Wolsey and </a:t>
            </a:r>
            <a:r>
              <a:rPr lang="en-GB" sz="2400" b="1" dirty="0" err="1" smtClean="0"/>
              <a:t>Praemunire</a:t>
            </a:r>
            <a:r>
              <a:rPr lang="en-GB" sz="2400" dirty="0" smtClean="0"/>
              <a:t> against 15 clergy not because they opposed his divorce case, but because they had accepted Wolsey as papal legate – a clear sign that, following the </a:t>
            </a:r>
            <a:r>
              <a:rPr lang="en-GB" sz="2400" i="1" dirty="0" err="1" smtClean="0"/>
              <a:t>Collectanea</a:t>
            </a:r>
            <a:r>
              <a:rPr lang="en-GB" sz="2400" dirty="0"/>
              <a:t> </a:t>
            </a:r>
            <a:r>
              <a:rPr lang="en-GB" sz="2400" dirty="0" smtClean="0"/>
              <a:t>– Henry was willing to ‘up the ante’ against the church and ultimately against the pope.</a:t>
            </a:r>
          </a:p>
          <a:p>
            <a:pPr lvl="0"/>
            <a:endParaRPr lang="en-GB" sz="2400" dirty="0"/>
          </a:p>
          <a:p>
            <a:pPr lvl="0"/>
            <a:r>
              <a:rPr lang="en-GB" sz="2400" dirty="0" smtClean="0"/>
              <a:t>This </a:t>
            </a:r>
            <a:r>
              <a:rPr lang="en-GB" sz="2400" dirty="0" err="1" smtClean="0"/>
              <a:t>Praemunire</a:t>
            </a:r>
            <a:r>
              <a:rPr lang="en-GB" sz="2400" dirty="0" smtClean="0"/>
              <a:t> charge was then outrageously extended to the rest of the clergy in December.</a:t>
            </a:r>
          </a:p>
          <a:p>
            <a:pPr lvl="0"/>
            <a:endParaRPr lang="en-GB" sz="2400" dirty="0"/>
          </a:p>
          <a:p>
            <a:pPr lvl="0"/>
            <a:r>
              <a:rPr lang="en-GB" sz="2400" dirty="0" smtClean="0"/>
              <a:t>Had Henry already committed to a policy of breaking with Rome?  Or was he merely trying to pressure the pope to give him what he wanted?  It seems likely that Henry was pursuing a twin-track policy, with his preference being the easier route – of the Pope giving him what he wanted.</a:t>
            </a:r>
          </a:p>
          <a:p>
            <a:pPr lvl="0"/>
            <a:endParaRPr lang="en-GB" sz="2400" dirty="0"/>
          </a:p>
          <a:p>
            <a:pPr lvl="0"/>
            <a:endParaRPr lang="en-GB" dirty="0"/>
          </a:p>
          <a:p>
            <a:pPr lvl="0"/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Cromwell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At some point during this second phase, between 1529 and 1532, Thomas Cromwell went from being Wolsey’s trusted assistant to the king’s man in </a:t>
            </a:r>
            <a:r>
              <a:rPr lang="en-US" dirty="0" smtClean="0"/>
              <a:t>parliament.</a:t>
            </a:r>
          </a:p>
          <a:p>
            <a:r>
              <a:rPr lang="en-US" dirty="0" smtClean="0"/>
              <a:t>Remarkably – and unlike other servants of Wolsey, particularly Stephen Gardiner – Cromwell remained loyal to Wolsey, defending him against the attainder against him in Parliament in 1529 and negotiating with the king on his behalf throughout 1530.</a:t>
            </a:r>
          </a:p>
          <a:p>
            <a:r>
              <a:rPr lang="en-US" dirty="0" smtClean="0"/>
              <a:t>Perhaps it was Cromwell’s loyalty that Henry admired, but </a:t>
            </a:r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 smtClean="0"/>
              <a:t>any case, </a:t>
            </a:r>
            <a:r>
              <a:rPr lang="en-US" smtClean="0"/>
              <a:t>Cromwell </a:t>
            </a:r>
            <a:r>
              <a:rPr lang="en-US" smtClean="0"/>
              <a:t>was</a:t>
            </a:r>
            <a:r>
              <a:rPr lang="en-US" smtClean="0"/>
              <a:t> </a:t>
            </a:r>
            <a:r>
              <a:rPr lang="en-US" dirty="0" smtClean="0"/>
              <a:t>invited to join the king’s council before the end of 1530.</a:t>
            </a:r>
          </a:p>
          <a:p>
            <a:r>
              <a:rPr lang="en-US" dirty="0" smtClean="0"/>
              <a:t>Some historians – e.g. Elton, Randall – credit Cromwell with direction of the king’s policy.</a:t>
            </a:r>
          </a:p>
          <a:p>
            <a:r>
              <a:rPr lang="en-US" dirty="0" smtClean="0"/>
              <a:t>G.W. Bernard, </a:t>
            </a:r>
            <a:r>
              <a:rPr lang="en-US" i="1" dirty="0" smtClean="0"/>
              <a:t>The King’s Reformation</a:t>
            </a:r>
            <a:r>
              <a:rPr lang="en-US" dirty="0" smtClean="0"/>
              <a:t> (2005) argues that Henry is in charge and has clear ideas about what he wants from an early stage.</a:t>
            </a:r>
            <a:endParaRPr lang="en-US" dirty="0"/>
          </a:p>
        </p:txBody>
      </p:sp>
      <p:sp>
        <p:nvSpPr>
          <p:cNvPr id="4" name="Shape 133"/>
          <p:cNvSpPr/>
          <p:nvPr/>
        </p:nvSpPr>
        <p:spPr>
          <a:xfrm>
            <a:off x="155575" y="188638"/>
            <a:ext cx="1536106" cy="1260144"/>
          </a:xfrm>
          <a:prstGeom prst="rect">
            <a:avLst/>
          </a:prstGeom>
          <a:solidFill>
            <a:srgbClr val="D9969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5" name="Shape 134"/>
          <p:cNvSpPr/>
          <p:nvPr/>
        </p:nvSpPr>
        <p:spPr>
          <a:xfrm>
            <a:off x="299589" y="449378"/>
            <a:ext cx="1248075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 b="0"/>
            </a:pPr>
            <a:r>
              <a:rPr sz="1600" b="1" dirty="0"/>
              <a:t>The Rise of Thomas Cromwell</a:t>
            </a:r>
          </a:p>
        </p:txBody>
      </p:sp>
    </p:spTree>
    <p:extLst>
      <p:ext uri="{BB962C8B-B14F-4D97-AF65-F5344CB8AC3E}">
        <p14:creationId xmlns:p14="http://schemas.microsoft.com/office/powerpoint/2010/main" val="3014630397"/>
      </p:ext>
    </p:extLst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1835695" y="188639"/>
            <a:ext cx="7179079" cy="1260142"/>
          </a:xfrm>
          <a:prstGeom prst="rect">
            <a:avLst/>
          </a:prstGeom>
          <a:solidFill>
            <a:srgbClr val="4F81B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sz="4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 b="0"/>
            </a:pPr>
            <a:r>
              <a:rPr sz="4000" b="1" dirty="0"/>
              <a:t>Submission of the Clergy </a:t>
            </a:r>
            <a:r>
              <a:rPr sz="4000" b="1" dirty="0" smtClean="0"/>
              <a:t>153</a:t>
            </a:r>
            <a:r>
              <a:rPr lang="en-GB" sz="4000" b="1" dirty="0" smtClean="0"/>
              <a:t>1</a:t>
            </a:r>
            <a:endParaRPr sz="4000" b="1" dirty="0"/>
          </a:p>
        </p:txBody>
      </p:sp>
      <p:sp>
        <p:nvSpPr>
          <p:cNvPr id="115" name="Shape 115"/>
          <p:cNvSpPr/>
          <p:nvPr/>
        </p:nvSpPr>
        <p:spPr>
          <a:xfrm>
            <a:off x="155575" y="188638"/>
            <a:ext cx="1536106" cy="1260144"/>
          </a:xfrm>
          <a:prstGeom prst="rect">
            <a:avLst/>
          </a:prstGeom>
          <a:solidFill>
            <a:srgbClr val="D9969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18" name="Shape 118"/>
          <p:cNvSpPr/>
          <p:nvPr/>
        </p:nvSpPr>
        <p:spPr>
          <a:xfrm>
            <a:off x="257174" y="1607313"/>
            <a:ext cx="8563298" cy="5061955"/>
          </a:xfrm>
          <a:prstGeom prst="rect">
            <a:avLst/>
          </a:prstGeom>
          <a:solidFill>
            <a:srgbClr val="C3D69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b="1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95536" y="1772816"/>
            <a:ext cx="8280920" cy="510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sz="2400" dirty="0" smtClean="0"/>
              <a:t>Henry </a:t>
            </a:r>
            <a:r>
              <a:rPr sz="2400" dirty="0"/>
              <a:t>made clear that he would withdraw the church if the Church would provide £</a:t>
            </a:r>
            <a:r>
              <a:rPr sz="2400" dirty="0" smtClean="0"/>
              <a:t>1</a:t>
            </a:r>
            <a:r>
              <a:rPr lang="en-GB" sz="2400" dirty="0" smtClean="0"/>
              <a:t>19</a:t>
            </a:r>
            <a:r>
              <a:rPr sz="2400" dirty="0" smtClean="0"/>
              <a:t>,000 </a:t>
            </a:r>
            <a:r>
              <a:rPr sz="2400" dirty="0"/>
              <a:t>(roughly equal to the annual income of the crown) and agree to his title being changed to ‘Supreme Head of the church in England and Wales</a:t>
            </a:r>
            <a:r>
              <a:rPr sz="2400" dirty="0" smtClean="0"/>
              <a:t>’</a:t>
            </a:r>
            <a:r>
              <a:rPr lang="en-GB" sz="2400" dirty="0" smtClean="0"/>
              <a:t>.</a:t>
            </a:r>
          </a:p>
          <a:p>
            <a:pPr lvl="0"/>
            <a:endParaRPr lang="en-GB" sz="2400" dirty="0"/>
          </a:p>
          <a:p>
            <a:pPr lvl="0"/>
            <a:r>
              <a:rPr lang="en-GB" sz="2400" dirty="0" smtClean="0"/>
              <a:t>The Submission of the Clergy agreed to the title with the addition of the words ‘so far as the law of Christ allows’.</a:t>
            </a:r>
          </a:p>
          <a:p>
            <a:pPr lvl="0"/>
            <a:endParaRPr lang="en-GB" sz="2400" dirty="0"/>
          </a:p>
          <a:p>
            <a:pPr lvl="0"/>
            <a:r>
              <a:rPr lang="en-GB" sz="2400" dirty="0" smtClean="0"/>
              <a:t>This was a compromise – and one that seemed to satisfy both sides, for the time being at least.  </a:t>
            </a:r>
          </a:p>
          <a:p>
            <a:pPr lvl="0"/>
            <a:endParaRPr lang="en-GB" sz="2400" dirty="0"/>
          </a:p>
          <a:p>
            <a:pPr lvl="0"/>
            <a:r>
              <a:rPr lang="en-GB" sz="2400" dirty="0" smtClean="0"/>
              <a:t>Henry waited, but nothing changed and in the Spring of 1532 he upped the ante yet again.  </a:t>
            </a:r>
          </a:p>
          <a:p>
            <a:pPr lvl="0"/>
            <a:r>
              <a:rPr lang="en-GB" sz="2000" dirty="0" smtClean="0"/>
              <a:t> </a:t>
            </a:r>
            <a:endParaRPr sz="2000" dirty="0"/>
          </a:p>
        </p:txBody>
      </p:sp>
      <p:sp>
        <p:nvSpPr>
          <p:cNvPr id="10" name="Shape 107"/>
          <p:cNvSpPr/>
          <p:nvPr/>
        </p:nvSpPr>
        <p:spPr>
          <a:xfrm>
            <a:off x="155575" y="695598"/>
            <a:ext cx="1536106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 b="0"/>
            </a:pPr>
            <a:r>
              <a:rPr lang="en-GB" sz="1600" b="1" dirty="0" smtClean="0"/>
              <a:t>Frontal attack</a:t>
            </a:r>
            <a:endParaRPr sz="1600" b="1" dirty="0"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1835695" y="188639"/>
            <a:ext cx="7179079" cy="1260142"/>
          </a:xfrm>
          <a:prstGeom prst="rect">
            <a:avLst/>
          </a:prstGeom>
          <a:solidFill>
            <a:srgbClr val="4F81B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sz="4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 b="0"/>
            </a:pPr>
            <a:r>
              <a:rPr sz="4000" b="1"/>
              <a:t>Act to remove annates 1532</a:t>
            </a:r>
          </a:p>
        </p:txBody>
      </p:sp>
      <p:sp>
        <p:nvSpPr>
          <p:cNvPr id="133" name="Shape 133"/>
          <p:cNvSpPr/>
          <p:nvPr/>
        </p:nvSpPr>
        <p:spPr>
          <a:xfrm>
            <a:off x="155575" y="188638"/>
            <a:ext cx="1536106" cy="1260144"/>
          </a:xfrm>
          <a:prstGeom prst="rect">
            <a:avLst/>
          </a:prstGeom>
          <a:solidFill>
            <a:srgbClr val="D9969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107504" y="1412776"/>
            <a:ext cx="8712968" cy="5445224"/>
          </a:xfrm>
          <a:prstGeom prst="rect">
            <a:avLst/>
          </a:prstGeom>
          <a:solidFill>
            <a:srgbClr val="C3D69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/>
            <a:r>
              <a:rPr lang="en-GB" dirty="0">
                <a:latin typeface="Century Gothic"/>
                <a:ea typeface="Century Gothic"/>
                <a:cs typeface="Century Gothic"/>
                <a:sym typeface="Century Gothic"/>
              </a:rPr>
              <a:t>The first clear and direct challenge to the pope was the bill to remove the payment of </a:t>
            </a:r>
            <a:r>
              <a:rPr lang="en-GB" dirty="0" err="1">
                <a:latin typeface="Century Gothic"/>
                <a:ea typeface="Century Gothic"/>
                <a:cs typeface="Century Gothic"/>
                <a:sym typeface="Century Gothic"/>
              </a:rPr>
              <a:t>annates</a:t>
            </a:r>
            <a:r>
              <a:rPr lang="en-GB" dirty="0">
                <a:latin typeface="Century Gothic"/>
                <a:ea typeface="Century Gothic"/>
                <a:cs typeface="Century Gothic"/>
                <a:sym typeface="Century Gothic"/>
              </a:rPr>
              <a:t> (monetary payments made by English bishops to the church in Rome from their first year’s income from their diocese).</a:t>
            </a:r>
          </a:p>
          <a:p>
            <a:pPr lvl="0"/>
            <a:endParaRPr lang="en-GB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en-GB" dirty="0">
                <a:latin typeface="Century Gothic"/>
                <a:ea typeface="Century Gothic"/>
                <a:cs typeface="Century Gothic"/>
                <a:sym typeface="Century Gothic"/>
              </a:rPr>
              <a:t>It struck at the main source of revenue that the Church in Rome received from England.</a:t>
            </a:r>
          </a:p>
          <a:p>
            <a:pPr lvl="0"/>
            <a:endParaRPr lang="en-GB" dirty="0" smtClean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en-GB" dirty="0" smtClean="0">
                <a:latin typeface="Century Gothic"/>
                <a:ea typeface="Century Gothic"/>
                <a:cs typeface="Century Gothic"/>
                <a:sym typeface="Century Gothic"/>
              </a:rPr>
              <a:t>The First Act – is 1532 –  conditional (enabling) </a:t>
            </a:r>
            <a:r>
              <a:rPr lang="en-GB" dirty="0" err="1" smtClean="0">
                <a:latin typeface="Century Gothic"/>
                <a:ea typeface="Century Gothic"/>
                <a:cs typeface="Century Gothic"/>
                <a:sym typeface="Century Gothic"/>
              </a:rPr>
              <a:t>Annates</a:t>
            </a:r>
            <a:r>
              <a:rPr lang="en-GB" dirty="0" smtClean="0">
                <a:latin typeface="Century Gothic"/>
                <a:ea typeface="Century Gothic"/>
                <a:cs typeface="Century Gothic"/>
                <a:sym typeface="Century Gothic"/>
              </a:rPr>
              <a:t> are payments made to the papacy as a condition of consecration – but there was more to this than merely a threat to cut off a revenue to Rome.</a:t>
            </a:r>
          </a:p>
          <a:p>
            <a:pPr lvl="0"/>
            <a:endParaRPr lang="en-GB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en-GB" dirty="0"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lang="en-GB" dirty="0" smtClean="0">
                <a:latin typeface="Century Gothic"/>
                <a:ea typeface="Century Gothic"/>
                <a:cs typeface="Century Gothic"/>
                <a:sym typeface="Century Gothic"/>
              </a:rPr>
              <a:t>y threatening to ban payment of </a:t>
            </a:r>
            <a:r>
              <a:rPr lang="en-GB" dirty="0" err="1" smtClean="0">
                <a:latin typeface="Century Gothic"/>
                <a:ea typeface="Century Gothic"/>
                <a:cs typeface="Century Gothic"/>
                <a:sym typeface="Century Gothic"/>
              </a:rPr>
              <a:t>annates</a:t>
            </a:r>
            <a:r>
              <a:rPr lang="en-GB" dirty="0" smtClean="0">
                <a:latin typeface="Century Gothic"/>
                <a:ea typeface="Century Gothic"/>
                <a:cs typeface="Century Gothic"/>
                <a:sym typeface="Century Gothic"/>
              </a:rPr>
              <a:t> is to suggest that Pope is not the CONSECRATOR of English clerical appointments.</a:t>
            </a:r>
          </a:p>
          <a:p>
            <a:pPr lvl="0"/>
            <a:endParaRPr lang="en-GB" dirty="0" smtClean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dirty="0" smtClean="0">
                <a:latin typeface="Century Gothic"/>
                <a:ea typeface="Century Gothic"/>
                <a:cs typeface="Century Gothic"/>
                <a:sym typeface="Century Gothic"/>
              </a:rPr>
              <a:t>However</a:t>
            </a:r>
            <a:r>
              <a:rPr dirty="0">
                <a:latin typeface="Century Gothic"/>
                <a:ea typeface="Century Gothic"/>
                <a:cs typeface="Century Gothic"/>
                <a:sym typeface="Century Gothic"/>
              </a:rPr>
              <a:t>, neither the Act to Remove </a:t>
            </a:r>
            <a:r>
              <a:rPr dirty="0" err="1">
                <a:latin typeface="Century Gothic"/>
                <a:ea typeface="Century Gothic"/>
                <a:cs typeface="Century Gothic"/>
                <a:sym typeface="Century Gothic"/>
              </a:rPr>
              <a:t>Annates</a:t>
            </a:r>
            <a:r>
              <a:rPr dirty="0">
                <a:latin typeface="Century Gothic"/>
                <a:ea typeface="Century Gothic"/>
                <a:cs typeface="Century Gothic"/>
                <a:sym typeface="Century Gothic"/>
              </a:rPr>
              <a:t> - which was eventually passed with some opposition in the House of Commons - did not sway the pope who may have assumed that Henry would have reverted to the </a:t>
            </a:r>
            <a:r>
              <a:rPr i="1" dirty="0">
                <a:latin typeface="Century Gothic"/>
                <a:ea typeface="Century Gothic"/>
                <a:cs typeface="Century Gothic"/>
                <a:sym typeface="Century Gothic"/>
              </a:rPr>
              <a:t>status quo ante bellum </a:t>
            </a:r>
            <a:r>
              <a:rPr dirty="0">
                <a:latin typeface="Century Gothic"/>
                <a:ea typeface="Century Gothic"/>
                <a:cs typeface="Century Gothic"/>
                <a:sym typeface="Century Gothic"/>
              </a:rPr>
              <a:t>once his obsession with Anne Boleyn had passed.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1835695" y="188639"/>
            <a:ext cx="7179079" cy="1260142"/>
          </a:xfrm>
          <a:prstGeom prst="rect">
            <a:avLst/>
          </a:prstGeom>
          <a:solidFill>
            <a:srgbClr val="4F81B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sz="40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lvl="0">
              <a:defRPr sz="1800" b="0"/>
            </a:pPr>
            <a:r>
              <a:rPr sz="4000" b="1"/>
              <a:t>Supplication of the Ordinaries, 1532</a:t>
            </a:r>
          </a:p>
        </p:txBody>
      </p:sp>
      <p:grpSp>
        <p:nvGrpSpPr>
          <p:cNvPr id="126" name="Group 126"/>
          <p:cNvGrpSpPr/>
          <p:nvPr/>
        </p:nvGrpSpPr>
        <p:grpSpPr>
          <a:xfrm>
            <a:off x="155575" y="188638"/>
            <a:ext cx="1536106" cy="1260144"/>
            <a:chOff x="0" y="-1"/>
            <a:chExt cx="1536105" cy="1260142"/>
          </a:xfrm>
        </p:grpSpPr>
        <p:sp>
          <p:nvSpPr>
            <p:cNvPr id="124" name="Shape 124"/>
            <p:cNvSpPr/>
            <p:nvPr/>
          </p:nvSpPr>
          <p:spPr>
            <a:xfrm>
              <a:off x="0" y="-1"/>
              <a:ext cx="1536105" cy="1260142"/>
            </a:xfrm>
            <a:prstGeom prst="rect">
              <a:avLst/>
            </a:prstGeom>
            <a:solidFill>
              <a:srgbClr val="D9969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143742" y="499453"/>
              <a:ext cx="1248346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lvl="0">
                <a:defRPr sz="1800" b="0"/>
              </a:pPr>
              <a:endParaRPr sz="1600" b="1" dirty="0"/>
            </a:p>
          </p:txBody>
        </p:sp>
      </p:grpSp>
      <p:sp>
        <p:nvSpPr>
          <p:cNvPr id="127" name="Shape 127"/>
          <p:cNvSpPr/>
          <p:nvPr/>
        </p:nvSpPr>
        <p:spPr>
          <a:xfrm>
            <a:off x="257175" y="1553837"/>
            <a:ext cx="8275265" cy="4899499"/>
          </a:xfrm>
          <a:prstGeom prst="rect">
            <a:avLst/>
          </a:prstGeom>
          <a:solidFill>
            <a:srgbClr val="C3D69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/>
            <a:r>
              <a:rPr lang="en-GB" sz="2000" dirty="0" smtClean="0">
                <a:latin typeface="Century Gothic"/>
                <a:ea typeface="Century Gothic"/>
                <a:cs typeface="Century Gothic"/>
                <a:sym typeface="Century Gothic"/>
              </a:rPr>
              <a:t>March 1532 </a:t>
            </a:r>
            <a:r>
              <a:rPr sz="2000" dirty="0" smtClean="0">
                <a:latin typeface="Century Gothic"/>
                <a:ea typeface="Century Gothic"/>
                <a:cs typeface="Century Gothic"/>
                <a:sym typeface="Century Gothic"/>
              </a:rPr>
              <a:t>Members </a:t>
            </a:r>
            <a:r>
              <a:rPr sz="2000" dirty="0">
                <a:latin typeface="Century Gothic"/>
                <a:ea typeface="Century Gothic"/>
                <a:cs typeface="Century Gothic"/>
                <a:sym typeface="Century Gothic"/>
              </a:rPr>
              <a:t>of parliament petitioned Henry to take action against the way in which churchmen abused their powers.  </a:t>
            </a:r>
          </a:p>
          <a:p>
            <a:pPr lvl="0"/>
            <a:endParaRPr sz="20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sz="2000" dirty="0">
                <a:latin typeface="Century Gothic"/>
                <a:ea typeface="Century Gothic"/>
                <a:cs typeface="Century Gothic"/>
                <a:sym typeface="Century Gothic"/>
              </a:rPr>
              <a:t>Even before this point, Henry presented the Convocation of the Church in England with two demands:</a:t>
            </a:r>
          </a:p>
          <a:p>
            <a:pPr lvl="0"/>
            <a:endParaRPr sz="20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80473" lvl="2" indent="-180473">
              <a:buSzPct val="100000"/>
              <a:buChar char="•"/>
            </a:pPr>
            <a:r>
              <a:rPr sz="2000" dirty="0">
                <a:latin typeface="Century Gothic"/>
                <a:ea typeface="Century Gothic"/>
                <a:cs typeface="Century Gothic"/>
                <a:sym typeface="Century Gothic"/>
              </a:rPr>
              <a:t>They should surrender the right to pass new canon law</a:t>
            </a:r>
          </a:p>
          <a:p>
            <a:pPr marL="180473" lvl="1" indent="-180473">
              <a:buSzPct val="100000"/>
              <a:buChar char="•"/>
            </a:pPr>
            <a:r>
              <a:rPr sz="2000" dirty="0">
                <a:latin typeface="Century Gothic"/>
                <a:ea typeface="Century Gothic"/>
                <a:cs typeface="Century Gothic"/>
                <a:sym typeface="Century Gothic"/>
              </a:rPr>
              <a:t>All future changes in canon law would require the consent of the king.</a:t>
            </a:r>
          </a:p>
          <a:p>
            <a:pPr lvl="0"/>
            <a:endParaRPr sz="20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en-GB" sz="2000" dirty="0" smtClean="0">
                <a:latin typeface="Century Gothic"/>
                <a:ea typeface="Century Gothic"/>
                <a:cs typeface="Century Gothic"/>
                <a:sym typeface="Century Gothic"/>
              </a:rPr>
              <a:t>At a stretch… t</a:t>
            </a:r>
            <a:r>
              <a:rPr sz="2000" dirty="0" smtClean="0">
                <a:latin typeface="Century Gothic"/>
                <a:ea typeface="Century Gothic"/>
                <a:cs typeface="Century Gothic"/>
                <a:sym typeface="Century Gothic"/>
              </a:rPr>
              <a:t>his </a:t>
            </a:r>
            <a:r>
              <a:rPr sz="2000" dirty="0">
                <a:latin typeface="Century Gothic"/>
                <a:ea typeface="Century Gothic"/>
                <a:cs typeface="Century Gothic"/>
                <a:sym typeface="Century Gothic"/>
              </a:rPr>
              <a:t>could be seen as merely an extension of the historical position of the church in England which had always claimed a degree of </a:t>
            </a:r>
            <a:r>
              <a:rPr sz="2000" dirty="0" smtClean="0">
                <a:latin typeface="Century Gothic"/>
                <a:ea typeface="Century Gothic"/>
                <a:cs typeface="Century Gothic"/>
                <a:sym typeface="Century Gothic"/>
              </a:rPr>
              <a:t>independence</a:t>
            </a:r>
            <a:r>
              <a:rPr lang="en-GB" sz="2000" dirty="0" smtClean="0">
                <a:latin typeface="Century Gothic"/>
                <a:ea typeface="Century Gothic"/>
                <a:cs typeface="Century Gothic"/>
                <a:sym typeface="Century Gothic"/>
              </a:rPr>
              <a:t> but it was not seen by Henry’s clergy or by his Lord chancellor in this light.</a:t>
            </a:r>
            <a:endParaRPr sz="20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299317" y="1241418"/>
            <a:ext cx="429665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77"/>
            <a:ext cx="8229600" cy="960660"/>
          </a:xfrm>
        </p:spPr>
        <p:txBody>
          <a:bodyPr/>
          <a:lstStyle/>
          <a:p>
            <a:r>
              <a:rPr lang="en-US" dirty="0" smtClean="0"/>
              <a:t>A turning point?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124744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submission of the clergy on 15</a:t>
            </a:r>
            <a:r>
              <a:rPr lang="en-US" baseline="30000" dirty="0" smtClean="0"/>
              <a:t>th</a:t>
            </a:r>
            <a:r>
              <a:rPr lang="en-US" dirty="0" smtClean="0"/>
              <a:t> May 1532 might be seen as a key turning point.</a:t>
            </a:r>
          </a:p>
          <a:p>
            <a:r>
              <a:rPr lang="en-US" dirty="0" smtClean="0"/>
              <a:t>Thomas More, the Lord Chancellor, certainly thought so, because he ‘resigned’ the next day 16</a:t>
            </a:r>
            <a:r>
              <a:rPr lang="en-US" baseline="30000" dirty="0" smtClean="0"/>
              <a:t>th</a:t>
            </a:r>
            <a:r>
              <a:rPr lang="en-US" dirty="0" smtClean="0"/>
              <a:t> May – or at least, that is what he claimed.  </a:t>
            </a:r>
          </a:p>
          <a:p>
            <a:r>
              <a:rPr lang="en-US" dirty="0" smtClean="0"/>
              <a:t>Why did it matter so much?   </a:t>
            </a:r>
          </a:p>
          <a:p>
            <a:r>
              <a:rPr lang="en-US" dirty="0" smtClean="0"/>
              <a:t>Effectively, the Church had given up its legal independence.</a:t>
            </a:r>
          </a:p>
          <a:p>
            <a:r>
              <a:rPr lang="en-US" dirty="0" smtClean="0"/>
              <a:t>It could no longer produce canon law without royal approval.</a:t>
            </a:r>
          </a:p>
          <a:p>
            <a:r>
              <a:rPr lang="en-US" dirty="0" smtClean="0"/>
              <a:t>All current canon law had to be scrutinized by royal advisers.  </a:t>
            </a:r>
          </a:p>
          <a:p>
            <a:r>
              <a:rPr lang="en-US" dirty="0" smtClean="0"/>
              <a:t>In effect, Henry had taken the penultimate step to breaking with Rome.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090286"/>
      </p:ext>
    </p:extLst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77"/>
            <a:ext cx="8229600" cy="1032668"/>
          </a:xfrm>
        </p:spPr>
        <p:txBody>
          <a:bodyPr/>
          <a:lstStyle/>
          <a:p>
            <a:r>
              <a:rPr lang="en-US" dirty="0" smtClean="0"/>
              <a:t>The Death of </a:t>
            </a:r>
            <a:r>
              <a:rPr lang="en-US" dirty="0" err="1" smtClean="0"/>
              <a:t>Warham</a:t>
            </a:r>
            <a:r>
              <a:rPr lang="en-US" dirty="0" smtClean="0"/>
              <a:t>, August 1532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555496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death of </a:t>
            </a:r>
            <a:r>
              <a:rPr lang="en-US" dirty="0" err="1" smtClean="0"/>
              <a:t>Archibshop</a:t>
            </a:r>
            <a:r>
              <a:rPr lang="en-US" dirty="0" smtClean="0"/>
              <a:t> </a:t>
            </a:r>
            <a:r>
              <a:rPr lang="en-US" dirty="0" err="1" smtClean="0"/>
              <a:t>Warham</a:t>
            </a:r>
            <a:r>
              <a:rPr lang="en-US" dirty="0" smtClean="0"/>
              <a:t> removed another potential obstacle.</a:t>
            </a:r>
          </a:p>
          <a:p>
            <a:r>
              <a:rPr lang="en-US" dirty="0" smtClean="0"/>
              <a:t>Having secured the submission of the Convocation of the church of England, could pronounce on his divorce.</a:t>
            </a:r>
          </a:p>
          <a:p>
            <a:r>
              <a:rPr lang="en-US" dirty="0" smtClean="0"/>
              <a:t>The pregnancy of Anne Boleyn, during the trip to Calais to meet with Francis I is often seen as the catalyst for the events that led to the final phase – the actual break with Rome – but it seems clear that Henry’s decision to sleep with Anne Boleyn (or her with him) followed the secure belief that the divorce would now be granted – either by the pope or as seemed increasingly likely – by Henry’s own clergy.</a:t>
            </a:r>
            <a:endParaRPr lang="en-US" dirty="0"/>
          </a:p>
        </p:txBody>
      </p:sp>
      <p:pic>
        <p:nvPicPr>
          <p:cNvPr id="4" name="Picture 3" descr="Warham,William(ABishop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132856"/>
            <a:ext cx="2560320" cy="31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53624"/>
      </p:ext>
    </p:extLst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4766</TotalTime>
  <Words>1527</Words>
  <Application>Microsoft Macintosh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</vt:lpstr>
      <vt:lpstr>PowerPoint Presentation</vt:lpstr>
      <vt:lpstr>Debate: drift or preparation?</vt:lpstr>
      <vt:lpstr>PowerPoint Presentation</vt:lpstr>
      <vt:lpstr>PowerPoint Presentation</vt:lpstr>
      <vt:lpstr>1529-30</vt:lpstr>
      <vt:lpstr>PowerPoint Presentation</vt:lpstr>
      <vt:lpstr>Thomas Cromwell</vt:lpstr>
      <vt:lpstr>PowerPoint Presentation</vt:lpstr>
      <vt:lpstr>PowerPoint Presentation</vt:lpstr>
      <vt:lpstr>PowerPoint Presentation</vt:lpstr>
      <vt:lpstr>A turning point?</vt:lpstr>
      <vt:lpstr>The Death of Warham, August 1532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S.Matthews</dc:creator>
  <cp:lastModifiedBy>Scott Matthews</cp:lastModifiedBy>
  <cp:revision>31</cp:revision>
  <dcterms:modified xsi:type="dcterms:W3CDTF">2015-01-04T11:00:56Z</dcterms:modified>
</cp:coreProperties>
</file>