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0"/>
  </p:notesMasterIdLst>
  <p:handoutMasterIdLst>
    <p:handoutMasterId r:id="rId51"/>
  </p:handoutMasterIdLst>
  <p:sldIdLst>
    <p:sldId id="256" r:id="rId2"/>
    <p:sldId id="316" r:id="rId3"/>
    <p:sldId id="317" r:id="rId4"/>
    <p:sldId id="321" r:id="rId5"/>
    <p:sldId id="290" r:id="rId6"/>
    <p:sldId id="313" r:id="rId7"/>
    <p:sldId id="309" r:id="rId8"/>
    <p:sldId id="292" r:id="rId9"/>
    <p:sldId id="285" r:id="rId10"/>
    <p:sldId id="311" r:id="rId11"/>
    <p:sldId id="299" r:id="rId12"/>
    <p:sldId id="300" r:id="rId13"/>
    <p:sldId id="304" r:id="rId14"/>
    <p:sldId id="294" r:id="rId15"/>
    <p:sldId id="301" r:id="rId16"/>
    <p:sldId id="306" r:id="rId17"/>
    <p:sldId id="267" r:id="rId18"/>
    <p:sldId id="307" r:id="rId19"/>
    <p:sldId id="295" r:id="rId20"/>
    <p:sldId id="302" r:id="rId21"/>
    <p:sldId id="305" r:id="rId22"/>
    <p:sldId id="277" r:id="rId23"/>
    <p:sldId id="330" r:id="rId24"/>
    <p:sldId id="331" r:id="rId25"/>
    <p:sldId id="262" r:id="rId26"/>
    <p:sldId id="333" r:id="rId27"/>
    <p:sldId id="297" r:id="rId28"/>
    <p:sldId id="282" r:id="rId29"/>
    <p:sldId id="280" r:id="rId30"/>
    <p:sldId id="279" r:id="rId31"/>
    <p:sldId id="323" r:id="rId32"/>
    <p:sldId id="324" r:id="rId33"/>
    <p:sldId id="335" r:id="rId34"/>
    <p:sldId id="336" r:id="rId35"/>
    <p:sldId id="334" r:id="rId36"/>
    <p:sldId id="272" r:id="rId37"/>
    <p:sldId id="298" r:id="rId38"/>
    <p:sldId id="284" r:id="rId39"/>
    <p:sldId id="270" r:id="rId40"/>
    <p:sldId id="278" r:id="rId41"/>
    <p:sldId id="265" r:id="rId42"/>
    <p:sldId id="271" r:id="rId43"/>
    <p:sldId id="273" r:id="rId44"/>
    <p:sldId id="275" r:id="rId45"/>
    <p:sldId id="274" r:id="rId46"/>
    <p:sldId id="322" r:id="rId47"/>
    <p:sldId id="328" r:id="rId48"/>
    <p:sldId id="329" r:id="rId49"/>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74" autoAdjust="0"/>
    <p:restoredTop sz="91877" autoAdjust="0"/>
  </p:normalViewPr>
  <p:slideViewPr>
    <p:cSldViewPr snapToGrid="0" snapToObjects="1">
      <p:cViewPr varScale="1">
        <p:scale>
          <a:sx n="120" d="100"/>
          <a:sy n="120" d="100"/>
        </p:scale>
        <p:origin x="688" y="184"/>
      </p:cViewPr>
      <p:guideLst>
        <p:guide orient="horz" pos="2160"/>
        <p:guide pos="2880"/>
      </p:guideLst>
    </p:cSldViewPr>
  </p:slideViewPr>
  <p:outlineViewPr>
    <p:cViewPr>
      <p:scale>
        <a:sx n="33" d="100"/>
        <a:sy n="33" d="100"/>
      </p:scale>
      <p:origin x="48" y="14832"/>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notesMaster" Target="notesMasters/notesMaster1.xml"/><Relationship Id="rId51" Type="http://schemas.openxmlformats.org/officeDocument/2006/relationships/handoutMaster" Target="handoutMasters/handoutMaster1.xml"/><Relationship Id="rId52" Type="http://schemas.openxmlformats.org/officeDocument/2006/relationships/presProps" Target="presProps.xml"/><Relationship Id="rId53" Type="http://schemas.openxmlformats.org/officeDocument/2006/relationships/viewProps" Target="viewProps.xml"/><Relationship Id="rId54" Type="http://schemas.openxmlformats.org/officeDocument/2006/relationships/theme" Target="theme/theme1.xml"/><Relationship Id="rId55"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237554B6-65E9-4B55-9C5F-DF70CD2F9593}" type="datetimeFigureOut">
              <a:rPr lang="en-GB" smtClean="0"/>
              <a:t>21/12/2017</a:t>
            </a:fld>
            <a:endParaRPr lang="en-GB"/>
          </a:p>
        </p:txBody>
      </p:sp>
      <p:sp>
        <p:nvSpPr>
          <p:cNvPr id="4" name="Footer Placehold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4ABF9C1A-FC48-4533-8F14-57B3A2392A72}" type="slidenum">
              <a:rPr lang="en-GB" smtClean="0"/>
              <a:t>‹#›</a:t>
            </a:fld>
            <a:endParaRPr lang="en-GB"/>
          </a:p>
        </p:txBody>
      </p:sp>
    </p:spTree>
    <p:extLst>
      <p:ext uri="{BB962C8B-B14F-4D97-AF65-F5344CB8AC3E}">
        <p14:creationId xmlns:p14="http://schemas.microsoft.com/office/powerpoint/2010/main" val="1102885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232C2138-E619-4B47-95B7-B33059F44337}" type="datetimeFigureOut">
              <a:rPr lang="en-US" smtClean="0"/>
              <a:t>12/21/17</a:t>
            </a:fld>
            <a:endParaRPr lang="en-US"/>
          </a:p>
        </p:txBody>
      </p:sp>
      <p:sp>
        <p:nvSpPr>
          <p:cNvPr id="4" name="Slide Image Placeholder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33FBE530-D9ED-0D4D-BCF1-0DAC963850EA}" type="slidenum">
              <a:rPr lang="en-US" smtClean="0"/>
              <a:t>‹#›</a:t>
            </a:fld>
            <a:endParaRPr lang="en-US"/>
          </a:p>
        </p:txBody>
      </p:sp>
    </p:spTree>
    <p:extLst>
      <p:ext uri="{BB962C8B-B14F-4D97-AF65-F5344CB8AC3E}">
        <p14:creationId xmlns:p14="http://schemas.microsoft.com/office/powerpoint/2010/main" val="1071289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C69ED1D1-E25D-8B4D-8F67-5CA2A5FC7726}" type="datetimeFigureOut">
              <a:rPr lang="en-US" smtClean="0"/>
              <a:t>12/21/17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3C3933-6969-884E-9ECC-A2C639C696AE}" type="slidenum">
              <a:rPr lang="en-US" smtClean="0"/>
              <a:t>‹#›</a:t>
            </a:fld>
            <a:endParaRPr lang="en-US"/>
          </a:p>
        </p:txBody>
      </p:sp>
    </p:spTree>
    <p:extLst>
      <p:ext uri="{BB962C8B-B14F-4D97-AF65-F5344CB8AC3E}">
        <p14:creationId xmlns:p14="http://schemas.microsoft.com/office/powerpoint/2010/main" val="23618424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C69ED1D1-E25D-8B4D-8F67-5CA2A5FC7726}" type="datetimeFigureOut">
              <a:rPr lang="en-US" smtClean="0"/>
              <a:t>12/21/17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3C3933-6969-884E-9ECC-A2C639C696AE}" type="slidenum">
              <a:rPr lang="en-US" smtClean="0"/>
              <a:t>‹#›</a:t>
            </a:fld>
            <a:endParaRPr lang="en-US"/>
          </a:p>
        </p:txBody>
      </p:sp>
    </p:spTree>
    <p:extLst>
      <p:ext uri="{BB962C8B-B14F-4D97-AF65-F5344CB8AC3E}">
        <p14:creationId xmlns:p14="http://schemas.microsoft.com/office/powerpoint/2010/main" val="326698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C69ED1D1-E25D-8B4D-8F67-5CA2A5FC7726}" type="datetimeFigureOut">
              <a:rPr lang="en-US" smtClean="0"/>
              <a:t>12/21/17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3C3933-6969-884E-9ECC-A2C639C696AE}" type="slidenum">
              <a:rPr lang="en-US" smtClean="0"/>
              <a:t>‹#›</a:t>
            </a:fld>
            <a:endParaRPr lang="en-US"/>
          </a:p>
        </p:txBody>
      </p:sp>
    </p:spTree>
    <p:extLst>
      <p:ext uri="{BB962C8B-B14F-4D97-AF65-F5344CB8AC3E}">
        <p14:creationId xmlns:p14="http://schemas.microsoft.com/office/powerpoint/2010/main" val="1538938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C69ED1D1-E25D-8B4D-8F67-5CA2A5FC7726}" type="datetimeFigureOut">
              <a:rPr lang="en-US" smtClean="0"/>
              <a:t>12/21/17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3C3933-6969-884E-9ECC-A2C639C696AE}" type="slidenum">
              <a:rPr lang="en-US" smtClean="0"/>
              <a:t>‹#›</a:t>
            </a:fld>
            <a:endParaRPr lang="en-US"/>
          </a:p>
        </p:txBody>
      </p:sp>
    </p:spTree>
    <p:extLst>
      <p:ext uri="{BB962C8B-B14F-4D97-AF65-F5344CB8AC3E}">
        <p14:creationId xmlns:p14="http://schemas.microsoft.com/office/powerpoint/2010/main" val="4254118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C69ED1D1-E25D-8B4D-8F67-5CA2A5FC7726}" type="datetimeFigureOut">
              <a:rPr lang="en-US" smtClean="0"/>
              <a:t>12/21/17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3C3933-6969-884E-9ECC-A2C639C696AE}" type="slidenum">
              <a:rPr lang="en-US" smtClean="0"/>
              <a:t>‹#›</a:t>
            </a:fld>
            <a:endParaRPr lang="en-US"/>
          </a:p>
        </p:txBody>
      </p:sp>
    </p:spTree>
    <p:extLst>
      <p:ext uri="{BB962C8B-B14F-4D97-AF65-F5344CB8AC3E}">
        <p14:creationId xmlns:p14="http://schemas.microsoft.com/office/powerpoint/2010/main" val="1811093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C69ED1D1-E25D-8B4D-8F67-5CA2A5FC7726}" type="datetimeFigureOut">
              <a:rPr lang="en-US" smtClean="0"/>
              <a:t>12/21/17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3C3933-6969-884E-9ECC-A2C639C696AE}" type="slidenum">
              <a:rPr lang="en-US" smtClean="0"/>
              <a:t>‹#›</a:t>
            </a:fld>
            <a:endParaRPr lang="en-US"/>
          </a:p>
        </p:txBody>
      </p:sp>
    </p:spTree>
    <p:extLst>
      <p:ext uri="{BB962C8B-B14F-4D97-AF65-F5344CB8AC3E}">
        <p14:creationId xmlns:p14="http://schemas.microsoft.com/office/powerpoint/2010/main" val="3550013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9ED1D1-E25D-8B4D-8F67-5CA2A5FC7726}" type="datetimeFigureOut">
              <a:rPr lang="en-US" smtClean="0"/>
              <a:t>12/21/17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3C3933-6969-884E-9ECC-A2C639C696AE}" type="slidenum">
              <a:rPr lang="en-US" smtClean="0"/>
              <a:t>‹#›</a:t>
            </a:fld>
            <a:endParaRPr lang="en-US"/>
          </a:p>
        </p:txBody>
      </p:sp>
    </p:spTree>
    <p:extLst>
      <p:ext uri="{BB962C8B-B14F-4D97-AF65-F5344CB8AC3E}">
        <p14:creationId xmlns:p14="http://schemas.microsoft.com/office/powerpoint/2010/main" val="29934690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C69ED1D1-E25D-8B4D-8F67-5CA2A5FC7726}" type="datetimeFigureOut">
              <a:rPr lang="en-US" smtClean="0"/>
              <a:t>12/21/17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3C3933-6969-884E-9ECC-A2C639C696AE}" type="slidenum">
              <a:rPr lang="en-US" smtClean="0"/>
              <a:t>‹#›</a:t>
            </a:fld>
            <a:endParaRPr lang="en-US"/>
          </a:p>
        </p:txBody>
      </p:sp>
    </p:spTree>
    <p:extLst>
      <p:ext uri="{BB962C8B-B14F-4D97-AF65-F5344CB8AC3E}">
        <p14:creationId xmlns:p14="http://schemas.microsoft.com/office/powerpoint/2010/main" val="5474801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C69ED1D1-E25D-8B4D-8F67-5CA2A5FC7726}" type="datetimeFigureOut">
              <a:rPr lang="en-US" smtClean="0"/>
              <a:t>12/21/17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3C3933-6969-884E-9ECC-A2C639C696AE}" type="slidenum">
              <a:rPr lang="en-US" smtClean="0"/>
              <a:t>‹#›</a:t>
            </a:fld>
            <a:endParaRPr lang="en-US"/>
          </a:p>
        </p:txBody>
      </p:sp>
    </p:spTree>
    <p:extLst>
      <p:ext uri="{BB962C8B-B14F-4D97-AF65-F5344CB8AC3E}">
        <p14:creationId xmlns:p14="http://schemas.microsoft.com/office/powerpoint/2010/main" val="36430051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C69ED1D1-E25D-8B4D-8F67-5CA2A5FC7726}" type="datetimeFigureOut">
              <a:rPr lang="en-US" smtClean="0"/>
              <a:t>12/21/17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3C3933-6969-884E-9ECC-A2C639C696AE}" type="slidenum">
              <a:rPr lang="en-US" smtClean="0"/>
              <a:t>‹#›</a:t>
            </a:fld>
            <a:endParaRPr lang="en-US"/>
          </a:p>
        </p:txBody>
      </p:sp>
    </p:spTree>
    <p:extLst>
      <p:ext uri="{BB962C8B-B14F-4D97-AF65-F5344CB8AC3E}">
        <p14:creationId xmlns:p14="http://schemas.microsoft.com/office/powerpoint/2010/main" val="26033735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C69ED1D1-E25D-8B4D-8F67-5CA2A5FC7726}" type="datetimeFigureOut">
              <a:rPr lang="en-US" smtClean="0"/>
              <a:t>12/21/17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3C3933-6969-884E-9ECC-A2C639C696AE}" type="slidenum">
              <a:rPr lang="en-US" smtClean="0"/>
              <a:t>‹#›</a:t>
            </a:fld>
            <a:endParaRPr lang="en-US"/>
          </a:p>
        </p:txBody>
      </p:sp>
    </p:spTree>
    <p:extLst>
      <p:ext uri="{BB962C8B-B14F-4D97-AF65-F5344CB8AC3E}">
        <p14:creationId xmlns:p14="http://schemas.microsoft.com/office/powerpoint/2010/main" val="416989271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9ED1D1-E25D-8B4D-8F67-5CA2A5FC7726}" type="datetimeFigureOut">
              <a:rPr lang="en-US" smtClean="0"/>
              <a:t>12/21/17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3C3933-6969-884E-9ECC-A2C639C696AE}" type="slidenum">
              <a:rPr lang="en-US" smtClean="0"/>
              <a:t>‹#›</a:t>
            </a:fld>
            <a:endParaRPr lang="en-US"/>
          </a:p>
        </p:txBody>
      </p:sp>
    </p:spTree>
    <p:extLst>
      <p:ext uri="{BB962C8B-B14F-4D97-AF65-F5344CB8AC3E}">
        <p14:creationId xmlns:p14="http://schemas.microsoft.com/office/powerpoint/2010/main" val="38918504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82600" y="1263650"/>
            <a:ext cx="7772400" cy="1470025"/>
          </a:xfrm>
        </p:spPr>
        <p:txBody>
          <a:bodyPr>
            <a:normAutofit fontScale="90000"/>
          </a:bodyPr>
          <a:lstStyle/>
          <a:p>
            <a:pPr lvl="0"/>
            <a:r>
              <a:rPr lang="en-GB" dirty="0"/>
              <a:t>How Liberal was Germany in the </a:t>
            </a:r>
            <a:r>
              <a:rPr lang="en-GB" dirty="0" smtClean="0"/>
              <a:t>period 1871</a:t>
            </a:r>
            <a:r>
              <a:rPr lang="en-GB" dirty="0"/>
              <a:t>-1890?</a:t>
            </a:r>
            <a:br>
              <a:rPr lang="en-GB" dirty="0"/>
            </a:br>
            <a:r>
              <a:rPr lang="en-GB" dirty="0"/>
              <a:t/>
            </a:r>
            <a:br>
              <a:rPr lang="en-GB" dirty="0"/>
            </a:br>
            <a:r>
              <a:rPr lang="en-GB" dirty="0" smtClean="0"/>
              <a:t/>
            </a:r>
            <a:br>
              <a:rPr lang="en-GB" dirty="0" smtClean="0"/>
            </a:br>
            <a:endParaRPr lang="en-US" dirty="0"/>
          </a:p>
        </p:txBody>
      </p:sp>
    </p:spTree>
    <p:extLst>
      <p:ext uri="{BB962C8B-B14F-4D97-AF65-F5344CB8AC3E}">
        <p14:creationId xmlns:p14="http://schemas.microsoft.com/office/powerpoint/2010/main" val="34399211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
          <p:cNvSpPr>
            <a:spLocks noGrp="1" noChangeArrowheads="1"/>
          </p:cNvSpPr>
          <p:nvPr>
            <p:ph type="body" idx="1"/>
          </p:nvPr>
        </p:nvSpPr>
        <p:spPr>
          <a:xfrm>
            <a:off x="323850" y="260350"/>
            <a:ext cx="8493125" cy="4114800"/>
          </a:xfrm>
        </p:spPr>
        <p:txBody>
          <a:bodyPr rIns="132080"/>
          <a:lstStyle/>
          <a:p>
            <a:pPr marL="0" indent="0" eaLnBrk="1" hangingPunct="1">
              <a:buClr>
                <a:srgbClr val="000000"/>
              </a:buClr>
              <a:buNone/>
            </a:pPr>
            <a:r>
              <a:rPr lang="en-US" sz="2400" i="1" dirty="0" smtClean="0">
                <a:latin typeface="Arial" charset="0"/>
                <a:ea typeface="ヒラギノ角ゴ ProN W3" charset="0"/>
                <a:cs typeface="ヒラギノ角ゴ ProN W3" charset="0"/>
              </a:rPr>
              <a:t>Die </a:t>
            </a:r>
            <a:r>
              <a:rPr lang="en-US" sz="2400" i="1" dirty="0" err="1">
                <a:latin typeface="Arial" charset="0"/>
                <a:ea typeface="ヒラギノ角ゴ ProN W3" charset="0"/>
                <a:cs typeface="ヒラギノ角ゴ ProN W3" charset="0"/>
              </a:rPr>
              <a:t>Proklamation</a:t>
            </a:r>
            <a:r>
              <a:rPr lang="en-US" sz="2400" i="1" dirty="0">
                <a:latin typeface="Arial" charset="0"/>
                <a:ea typeface="ヒラギノ角ゴ ProN W3" charset="0"/>
                <a:cs typeface="ヒラギノ角ゴ ProN W3" charset="0"/>
              </a:rPr>
              <a:t> des </a:t>
            </a:r>
            <a:r>
              <a:rPr lang="en-US" sz="2400" i="1" dirty="0" err="1">
                <a:latin typeface="Arial" charset="0"/>
                <a:ea typeface="ヒラギノ角ゴ ProN W3" charset="0"/>
                <a:cs typeface="ヒラギノ角ゴ ProN W3" charset="0"/>
              </a:rPr>
              <a:t>Deutschen</a:t>
            </a:r>
            <a:r>
              <a:rPr lang="en-US" sz="2400" i="1" dirty="0">
                <a:latin typeface="Arial" charset="0"/>
                <a:ea typeface="ヒラギノ角ゴ ProN W3" charset="0"/>
                <a:cs typeface="ヒラギノ角ゴ ProN W3" charset="0"/>
              </a:rPr>
              <a:t> </a:t>
            </a:r>
            <a:r>
              <a:rPr lang="en-US" sz="2400" i="1" dirty="0" err="1">
                <a:latin typeface="Arial" charset="0"/>
                <a:ea typeface="ヒラギノ角ゴ ProN W3" charset="0"/>
                <a:cs typeface="ヒラギノ角ゴ ProN W3" charset="0"/>
              </a:rPr>
              <a:t>Kaiserreiches</a:t>
            </a:r>
            <a:r>
              <a:rPr lang="en-US" sz="2400" dirty="0">
                <a:latin typeface="Arial" charset="0"/>
                <a:ea typeface="ヒラギノ角ゴ ProN W3" charset="0"/>
                <a:cs typeface="ヒラギノ角ゴ ProN W3" charset="0"/>
              </a:rPr>
              <a:t> by Anton von Werner (1877), depicting the proclamation of the foundation of the German Reich (18 January 1871, Palace of Versailles).</a:t>
            </a:r>
            <a:r>
              <a:rPr lang="en-US" sz="2400" dirty="0">
                <a:latin typeface="MS PGothic" charset="0"/>
                <a:ea typeface="MS PGothic" charset="0"/>
                <a:cs typeface="MS PGothic" charset="0"/>
                <a:sym typeface="MS PGothic" charset="0"/>
              </a:rPr>
              <a:t/>
            </a:r>
            <a:br>
              <a:rPr lang="en-US" sz="2400" dirty="0">
                <a:latin typeface="MS PGothic" charset="0"/>
                <a:ea typeface="MS PGothic" charset="0"/>
                <a:cs typeface="MS PGothic" charset="0"/>
                <a:sym typeface="MS PGothic" charset="0"/>
              </a:rPr>
            </a:br>
            <a:endParaRPr lang="en-US" sz="2400" dirty="0">
              <a:latin typeface="MS PGothic" charset="0"/>
              <a:ea typeface="MS PGothic" charset="0"/>
              <a:cs typeface="MS PGothic" charset="0"/>
              <a:sym typeface="MS PGothic" charset="0"/>
            </a:endParaRPr>
          </a:p>
        </p:txBody>
      </p:sp>
      <p:pic>
        <p:nvPicPr>
          <p:cNvPr id="15363" name="Picture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350" y="2133600"/>
            <a:ext cx="6624638" cy="452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04106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Versailles, 1871</a:t>
            </a:r>
            <a:endParaRPr lang="en-GB" dirty="0"/>
          </a:p>
        </p:txBody>
      </p:sp>
      <p:sp>
        <p:nvSpPr>
          <p:cNvPr id="3" name="Content Placeholder 2"/>
          <p:cNvSpPr>
            <a:spLocks noGrp="1"/>
          </p:cNvSpPr>
          <p:nvPr>
            <p:ph idx="1"/>
          </p:nvPr>
        </p:nvSpPr>
        <p:spPr/>
        <p:txBody>
          <a:bodyPr/>
          <a:lstStyle/>
          <a:p>
            <a:r>
              <a:rPr lang="en-GB" dirty="0" smtClean="0"/>
              <a:t>The ceremony was attended by democratic politicians but they were there as observers not as participants.</a:t>
            </a:r>
          </a:p>
          <a:p>
            <a:r>
              <a:rPr lang="en-GB" dirty="0" smtClean="0"/>
              <a:t>The message was clear: the empire was a gift to the people from the princes, not the other way around (as in 1848).</a:t>
            </a:r>
            <a:endParaRPr lang="en-GB" dirty="0"/>
          </a:p>
        </p:txBody>
      </p:sp>
    </p:spTree>
    <p:extLst>
      <p:ext uri="{BB962C8B-B14F-4D97-AF65-F5344CB8AC3E}">
        <p14:creationId xmlns:p14="http://schemas.microsoft.com/office/powerpoint/2010/main" val="34121359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How liberal was Germany 1871-1890?</a:t>
            </a:r>
            <a:endParaRPr lang="en-GB" dirty="0"/>
          </a:p>
        </p:txBody>
      </p:sp>
      <p:sp>
        <p:nvSpPr>
          <p:cNvPr id="3" name="Content Placeholder 2"/>
          <p:cNvSpPr>
            <a:spLocks noGrp="1"/>
          </p:cNvSpPr>
          <p:nvPr>
            <p:ph idx="1"/>
          </p:nvPr>
        </p:nvSpPr>
        <p:spPr/>
        <p:txBody>
          <a:bodyPr>
            <a:normAutofit fontScale="77500" lnSpcReduction="20000"/>
          </a:bodyPr>
          <a:lstStyle/>
          <a:p>
            <a:r>
              <a:rPr lang="en-GB" dirty="0" smtClean="0"/>
              <a:t>Possible answers:</a:t>
            </a:r>
          </a:p>
          <a:p>
            <a:pPr lvl="1"/>
            <a:r>
              <a:rPr lang="en-GB" dirty="0" smtClean="0"/>
              <a:t>Entirely liberal (no!)</a:t>
            </a:r>
          </a:p>
          <a:p>
            <a:pPr lvl="1"/>
            <a:r>
              <a:rPr lang="en-GB" dirty="0" smtClean="0"/>
              <a:t>Entirely conservatives (no!)</a:t>
            </a:r>
          </a:p>
          <a:p>
            <a:pPr lvl="1"/>
            <a:r>
              <a:rPr lang="en-GB" dirty="0" smtClean="0"/>
              <a:t>Predominantly Liberal (no!)</a:t>
            </a:r>
          </a:p>
          <a:p>
            <a:pPr lvl="1"/>
            <a:r>
              <a:rPr lang="en-GB" dirty="0" smtClean="0"/>
              <a:t>Predominantly Conservative (yes!)</a:t>
            </a:r>
          </a:p>
          <a:p>
            <a:pPr lvl="1"/>
            <a:r>
              <a:rPr lang="en-GB" dirty="0" smtClean="0"/>
              <a:t>So where is the debate?</a:t>
            </a:r>
          </a:p>
          <a:p>
            <a:pPr lvl="1"/>
            <a:endParaRPr lang="en-GB" dirty="0"/>
          </a:p>
          <a:p>
            <a:pPr lvl="1"/>
            <a:r>
              <a:rPr lang="en-GB" dirty="0" smtClean="0"/>
              <a:t>All historians recognise that Bismarck’s Germany was a mixture of liberal and conservative elements but that conservatism predominated.</a:t>
            </a:r>
          </a:p>
          <a:p>
            <a:pPr lvl="1"/>
            <a:r>
              <a:rPr lang="en-GB" dirty="0" smtClean="0"/>
              <a:t>The debate is whether it was always thus or whether the year 1879 represented a turning point from a state that is predominantly liberal to one that is predominantly conservative.  </a:t>
            </a:r>
            <a:endParaRPr lang="en-GB" dirty="0"/>
          </a:p>
        </p:txBody>
      </p:sp>
    </p:spTree>
    <p:extLst>
      <p:ext uri="{BB962C8B-B14F-4D97-AF65-F5344CB8AC3E}">
        <p14:creationId xmlns:p14="http://schemas.microsoft.com/office/powerpoint/2010/main" val="3566137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Introduction…</a:t>
            </a:r>
            <a:endParaRPr lang="en-GB" dirty="0"/>
          </a:p>
        </p:txBody>
      </p:sp>
      <p:sp>
        <p:nvSpPr>
          <p:cNvPr id="3" name="Content Placeholder 2"/>
          <p:cNvSpPr>
            <a:spLocks noGrp="1"/>
          </p:cNvSpPr>
          <p:nvPr>
            <p:ph idx="1"/>
          </p:nvPr>
        </p:nvSpPr>
        <p:spPr/>
        <p:txBody>
          <a:bodyPr>
            <a:normAutofit fontScale="92500"/>
          </a:bodyPr>
          <a:lstStyle/>
          <a:p>
            <a:r>
              <a:rPr lang="en-GB" dirty="0" smtClean="0"/>
              <a:t>Don’t </a:t>
            </a:r>
            <a:r>
              <a:rPr lang="en-GB" dirty="0"/>
              <a:t>confuse Liberalism with the Liberal parties – they are not the same thing.</a:t>
            </a:r>
          </a:p>
          <a:p>
            <a:pPr lvl="1"/>
            <a:r>
              <a:rPr lang="en-GB" dirty="0" smtClean="0"/>
              <a:t>Neither the Progressives nor the National Liberals are a barometer of liberalism, </a:t>
            </a:r>
            <a:r>
              <a:rPr lang="en-GB" b="1" dirty="0" smtClean="0"/>
              <a:t>your definition at the outset is your barometer</a:t>
            </a:r>
            <a:r>
              <a:rPr lang="en-GB" dirty="0" smtClean="0"/>
              <a:t>! Sometimes parties that call themselves ‘Liberal’ can favour conservative policies.</a:t>
            </a:r>
          </a:p>
          <a:p>
            <a:pPr lvl="1"/>
            <a:r>
              <a:rPr lang="en-GB" dirty="0" smtClean="0"/>
              <a:t>What did liberalism entail for constitutions and individual rights, for trade, for trade unions, for welfare, for workers, for middle classes, etc. what was it open to, what was it hostile to?</a:t>
            </a:r>
          </a:p>
        </p:txBody>
      </p:sp>
    </p:spTree>
    <p:extLst>
      <p:ext uri="{BB962C8B-B14F-4D97-AF65-F5344CB8AC3E}">
        <p14:creationId xmlns:p14="http://schemas.microsoft.com/office/powerpoint/2010/main" val="28712587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Understanding the key concept: Liberal/Liberalism</a:t>
            </a:r>
            <a:endParaRPr lang="en-GB" dirty="0"/>
          </a:p>
        </p:txBody>
      </p:sp>
      <p:sp>
        <p:nvSpPr>
          <p:cNvPr id="3" name="Content Placeholder 2"/>
          <p:cNvSpPr>
            <a:spLocks noGrp="1"/>
          </p:cNvSpPr>
          <p:nvPr>
            <p:ph idx="1"/>
          </p:nvPr>
        </p:nvSpPr>
        <p:spPr/>
        <p:txBody>
          <a:bodyPr>
            <a:normAutofit fontScale="70000" lnSpcReduction="20000"/>
          </a:bodyPr>
          <a:lstStyle/>
          <a:p>
            <a:r>
              <a:rPr lang="en-GB" dirty="0" smtClean="0"/>
              <a:t>Key documents, both from 1776:</a:t>
            </a:r>
          </a:p>
          <a:p>
            <a:pPr lvl="1"/>
            <a:r>
              <a:rPr lang="en-GB" dirty="0" smtClean="0"/>
              <a:t>American Declaration of Independence</a:t>
            </a:r>
          </a:p>
          <a:p>
            <a:pPr lvl="1"/>
            <a:r>
              <a:rPr lang="en-GB" dirty="0" smtClean="0"/>
              <a:t>Adam Smith’s </a:t>
            </a:r>
            <a:r>
              <a:rPr lang="en-GB" i="1" dirty="0" smtClean="0"/>
              <a:t>Wealth of the Nations</a:t>
            </a:r>
          </a:p>
          <a:p>
            <a:r>
              <a:rPr lang="en-GB" dirty="0" smtClean="0"/>
              <a:t>Belief in the essential goodness of human beings: a perfect society could therefore be achieved by the establishment of a regime which preserved their liberties and empowered them to choose their rulers.</a:t>
            </a:r>
          </a:p>
          <a:p>
            <a:r>
              <a:rPr lang="en-GB" dirty="0" smtClean="0"/>
              <a:t>Also born in the French Revolution AND the reaction AGAINST the terror of mob violence that followed – when the middle classes lost control of the revolution (helps explain what happened in 1848).</a:t>
            </a:r>
          </a:p>
          <a:p>
            <a:r>
              <a:rPr lang="en-GB" dirty="0" smtClean="0"/>
              <a:t>Constitutionalism – designed to protect rights and liberties and ensure that government was in the hands of those who had material interests to defend; but not in the hands of the mob.</a:t>
            </a:r>
          </a:p>
        </p:txBody>
      </p:sp>
    </p:spTree>
    <p:extLst>
      <p:ext uri="{BB962C8B-B14F-4D97-AF65-F5344CB8AC3E}">
        <p14:creationId xmlns:p14="http://schemas.microsoft.com/office/powerpoint/2010/main" val="11988894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5437"/>
            <a:ext cx="8229600" cy="1143000"/>
          </a:xfrm>
        </p:spPr>
        <p:txBody>
          <a:bodyPr/>
          <a:lstStyle/>
          <a:p>
            <a:r>
              <a:rPr lang="en-GB" dirty="0" smtClean="0"/>
              <a:t>What was liberalism?</a:t>
            </a:r>
            <a:endParaRPr lang="en-GB" dirty="0"/>
          </a:p>
        </p:txBody>
      </p:sp>
      <p:sp>
        <p:nvSpPr>
          <p:cNvPr id="3" name="Content Placeholder 2"/>
          <p:cNvSpPr>
            <a:spLocks noGrp="1"/>
          </p:cNvSpPr>
          <p:nvPr>
            <p:ph idx="1"/>
          </p:nvPr>
        </p:nvSpPr>
        <p:spPr>
          <a:xfrm>
            <a:off x="285750" y="503238"/>
            <a:ext cx="8610600" cy="4525963"/>
          </a:xfrm>
        </p:spPr>
        <p:txBody>
          <a:bodyPr>
            <a:noAutofit/>
          </a:bodyPr>
          <a:lstStyle/>
          <a:p>
            <a:r>
              <a:rPr lang="en-GB" sz="1800" dirty="0" smtClean="0"/>
              <a:t>FOR</a:t>
            </a:r>
            <a:r>
              <a:rPr lang="en-GB" sz="1800" dirty="0"/>
              <a:t>: </a:t>
            </a:r>
            <a:endParaRPr lang="en-GB" sz="1800" dirty="0" smtClean="0"/>
          </a:p>
          <a:p>
            <a:pPr lvl="1"/>
            <a:r>
              <a:rPr lang="en-GB" sz="1800" dirty="0" smtClean="0"/>
              <a:t>Economic </a:t>
            </a:r>
            <a:r>
              <a:rPr lang="en-GB" sz="1800" dirty="0"/>
              <a:t>and professional freedom</a:t>
            </a:r>
            <a:r>
              <a:rPr lang="en-GB" sz="1800" dirty="0" smtClean="0"/>
              <a:t>;</a:t>
            </a:r>
          </a:p>
          <a:p>
            <a:pPr lvl="1"/>
            <a:r>
              <a:rPr lang="en-GB" sz="1800" dirty="0" smtClean="0"/>
              <a:t>State protection of laws and frontiers;</a:t>
            </a:r>
          </a:p>
          <a:p>
            <a:pPr lvl="1"/>
            <a:r>
              <a:rPr lang="en-GB" sz="1800" dirty="0" smtClean="0"/>
              <a:t>Parliaments elected by a property owning, tax-paying citizens;</a:t>
            </a:r>
          </a:p>
          <a:p>
            <a:pPr lvl="1"/>
            <a:r>
              <a:rPr lang="en-GB" sz="1800" dirty="0" smtClean="0"/>
              <a:t>Parliamentary government.</a:t>
            </a:r>
          </a:p>
          <a:p>
            <a:pPr lvl="1"/>
            <a:endParaRPr lang="en-GB" sz="1800" dirty="0"/>
          </a:p>
          <a:p>
            <a:r>
              <a:rPr lang="en-GB" sz="1800" dirty="0"/>
              <a:t>AGAINST: </a:t>
            </a:r>
          </a:p>
          <a:p>
            <a:pPr lvl="1"/>
            <a:r>
              <a:rPr lang="en-GB" sz="1800" dirty="0"/>
              <a:t>Governments intervention in economic matters;</a:t>
            </a:r>
          </a:p>
          <a:p>
            <a:pPr lvl="1"/>
            <a:r>
              <a:rPr lang="en-GB" sz="1800" dirty="0"/>
              <a:t>Trade Guilds</a:t>
            </a:r>
          </a:p>
          <a:p>
            <a:pPr lvl="1"/>
            <a:r>
              <a:rPr lang="en-GB" sz="1800" dirty="0"/>
              <a:t>Trade Unions</a:t>
            </a:r>
          </a:p>
          <a:p>
            <a:pPr lvl="1"/>
            <a:r>
              <a:rPr lang="en-GB" sz="1800" dirty="0" smtClean="0"/>
              <a:t>SUSPICIOUS </a:t>
            </a:r>
            <a:r>
              <a:rPr lang="en-GB" sz="1800" dirty="0"/>
              <a:t>of state support for the </a:t>
            </a:r>
            <a:r>
              <a:rPr lang="en-GB" sz="1800" dirty="0" smtClean="0"/>
              <a:t>poor (leads to high taxation; creates a dependency culture)</a:t>
            </a:r>
          </a:p>
          <a:p>
            <a:pPr lvl="1"/>
            <a:r>
              <a:rPr lang="en-GB" sz="1800" dirty="0" smtClean="0"/>
              <a:t>Extending the franchise to the working classes.</a:t>
            </a:r>
          </a:p>
          <a:p>
            <a:pPr lvl="1"/>
            <a:r>
              <a:rPr lang="en-GB" sz="1800" dirty="0"/>
              <a:t>R</a:t>
            </a:r>
            <a:r>
              <a:rPr lang="en-GB" sz="1800" dirty="0" smtClean="0"/>
              <a:t>eligion and its interference in the lives of citizens of an established church.</a:t>
            </a:r>
            <a:endParaRPr lang="en-GB" sz="1800" dirty="0"/>
          </a:p>
          <a:p>
            <a:endParaRPr lang="en-GB" sz="1800" dirty="0" smtClean="0"/>
          </a:p>
          <a:p>
            <a:r>
              <a:rPr lang="en-GB" sz="1800" dirty="0" smtClean="0"/>
              <a:t>KEY WEAKNESS – Liberals were economically strong, but not demographically or electorally.  (This was a key reason for the failings of the 1848 revolutions AND this is one of the reasons Bismarck supported universal suffrage in the first place </a:t>
            </a:r>
            <a:r>
              <a:rPr lang="mr-IN" sz="1800" dirty="0" smtClean="0"/>
              <a:t>–</a:t>
            </a:r>
            <a:r>
              <a:rPr lang="en-GB" sz="1800" dirty="0" smtClean="0"/>
              <a:t> he thought the electorate as a whole would act as a check on liberal ambition).</a:t>
            </a:r>
            <a:endParaRPr lang="en-GB" sz="1800" dirty="0"/>
          </a:p>
        </p:txBody>
      </p:sp>
    </p:spTree>
    <p:extLst>
      <p:ext uri="{BB962C8B-B14F-4D97-AF65-F5344CB8AC3E}">
        <p14:creationId xmlns:p14="http://schemas.microsoft.com/office/powerpoint/2010/main" val="39730646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Thematic approach</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Deal with each of the following (where possible, and without being rigid), on a two-handed basis: </a:t>
            </a:r>
            <a:r>
              <a:rPr lang="en-GB" dirty="0" err="1" smtClean="0"/>
              <a:t>i.e</a:t>
            </a:r>
            <a:r>
              <a:rPr lang="en-GB" dirty="0" smtClean="0"/>
              <a:t> on the one hand this was liberal, on the other hand it was conservative.</a:t>
            </a:r>
          </a:p>
          <a:p>
            <a:pPr lvl="1"/>
            <a:r>
              <a:rPr lang="en-GB" dirty="0" smtClean="0"/>
              <a:t>Constitution</a:t>
            </a:r>
          </a:p>
          <a:p>
            <a:pPr lvl="1"/>
            <a:r>
              <a:rPr lang="en-GB" dirty="0" err="1" smtClean="0"/>
              <a:t>Kulturkampf</a:t>
            </a:r>
            <a:endParaRPr lang="en-GB" dirty="0" smtClean="0"/>
          </a:p>
          <a:p>
            <a:pPr lvl="1"/>
            <a:r>
              <a:rPr lang="en-GB" dirty="0" smtClean="0"/>
              <a:t>Economics </a:t>
            </a:r>
            <a:r>
              <a:rPr lang="mr-IN" dirty="0" smtClean="0"/>
              <a:t>–</a:t>
            </a:r>
            <a:r>
              <a:rPr lang="en-GB" dirty="0" smtClean="0"/>
              <a:t> pre and post 1878</a:t>
            </a:r>
            <a:endParaRPr lang="en-GB" dirty="0"/>
          </a:p>
          <a:p>
            <a:pPr lvl="1"/>
            <a:r>
              <a:rPr lang="en-GB" dirty="0" smtClean="0"/>
              <a:t>Social Policy (anti-socialist law and so-called ‘state’ socialism)</a:t>
            </a:r>
          </a:p>
          <a:p>
            <a:pPr lvl="1"/>
            <a:r>
              <a:rPr lang="en-GB" dirty="0" err="1" smtClean="0"/>
              <a:t>Germanisation</a:t>
            </a:r>
            <a:r>
              <a:rPr lang="en-GB" dirty="0" smtClean="0"/>
              <a:t> </a:t>
            </a:r>
          </a:p>
        </p:txBody>
      </p:sp>
    </p:spTree>
    <p:extLst>
      <p:ext uri="{BB962C8B-B14F-4D97-AF65-F5344CB8AC3E}">
        <p14:creationId xmlns:p14="http://schemas.microsoft.com/office/powerpoint/2010/main" val="32393737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3875" y="-192087"/>
            <a:ext cx="8229600" cy="1143000"/>
          </a:xfrm>
        </p:spPr>
        <p:txBody>
          <a:bodyPr/>
          <a:lstStyle/>
          <a:p>
            <a:r>
              <a:rPr lang="en-GB" dirty="0" smtClean="0"/>
              <a:t>Theme 1: constitution</a:t>
            </a:r>
            <a:endParaRPr lang="en-GB" dirty="0"/>
          </a:p>
        </p:txBody>
      </p:sp>
      <p:sp>
        <p:nvSpPr>
          <p:cNvPr id="3" name="Content Placeholder 2"/>
          <p:cNvSpPr>
            <a:spLocks noGrp="1"/>
          </p:cNvSpPr>
          <p:nvPr>
            <p:ph idx="1"/>
          </p:nvPr>
        </p:nvSpPr>
        <p:spPr>
          <a:xfrm>
            <a:off x="219075" y="781049"/>
            <a:ext cx="8686800" cy="5915025"/>
          </a:xfrm>
        </p:spPr>
        <p:txBody>
          <a:bodyPr>
            <a:noAutofit/>
          </a:bodyPr>
          <a:lstStyle/>
          <a:p>
            <a:pPr marL="0" indent="0">
              <a:buNone/>
            </a:pPr>
            <a:r>
              <a:rPr lang="en-GB" sz="1600" dirty="0" smtClean="0"/>
              <a:t>The constitution was liberal on the surface, but underneath it was conservative…</a:t>
            </a:r>
          </a:p>
          <a:p>
            <a:r>
              <a:rPr lang="en-GB" sz="1600" dirty="0" smtClean="0"/>
              <a:t>On the one hand…</a:t>
            </a:r>
          </a:p>
          <a:p>
            <a:pPr lvl="1"/>
            <a:r>
              <a:rPr lang="en-GB" sz="1600" dirty="0" smtClean="0"/>
              <a:t>Bismarck created one of the most democratic parliaments in the sense that it was elected on universal suffrage;</a:t>
            </a:r>
          </a:p>
          <a:p>
            <a:pPr lvl="1"/>
            <a:r>
              <a:rPr lang="en-GB" sz="1600" dirty="0"/>
              <a:t>that gave veto powers to the Reichstag, so the government was held in check by the elected Reichstag.</a:t>
            </a:r>
          </a:p>
          <a:p>
            <a:pPr lvl="1"/>
            <a:r>
              <a:rPr lang="en-GB" sz="1600" dirty="0" smtClean="0"/>
              <a:t>The Reichstag had control over the national budget, 80% of which was concerned with the army; this gave the Reichstag a sense that it had control over the army.</a:t>
            </a:r>
          </a:p>
          <a:p>
            <a:pPr lvl="1"/>
            <a:r>
              <a:rPr lang="en-GB" sz="1600" dirty="0" smtClean="0"/>
              <a:t>The federal principle was another potential check on the government;</a:t>
            </a:r>
          </a:p>
          <a:p>
            <a:r>
              <a:rPr lang="en-GB" sz="1600" dirty="0" smtClean="0"/>
              <a:t>On the other hand….</a:t>
            </a:r>
          </a:p>
          <a:p>
            <a:pPr lvl="1"/>
            <a:r>
              <a:rPr lang="en-GB" sz="1600" dirty="0" smtClean="0"/>
              <a:t>This was NOT a parliamentary government; </a:t>
            </a:r>
            <a:r>
              <a:rPr lang="en-GB" sz="1600" dirty="0"/>
              <a:t>The government was appointed, not elected</a:t>
            </a:r>
            <a:r>
              <a:rPr lang="en-GB" sz="1600" dirty="0" smtClean="0"/>
              <a:t>;</a:t>
            </a:r>
          </a:p>
          <a:p>
            <a:pPr lvl="1"/>
            <a:r>
              <a:rPr lang="en-GB" sz="1600" dirty="0" smtClean="0"/>
              <a:t>Universal suffrage was not welcomed by the Liberals; Bismarck thought that it would give expression to conservative working class.</a:t>
            </a:r>
          </a:p>
          <a:p>
            <a:pPr lvl="1"/>
            <a:r>
              <a:rPr lang="en-GB" sz="1600" dirty="0" smtClean="0"/>
              <a:t>In practice, the </a:t>
            </a:r>
            <a:r>
              <a:rPr lang="en-GB" sz="1600" dirty="0" err="1" smtClean="0"/>
              <a:t>Bundesrat</a:t>
            </a:r>
            <a:r>
              <a:rPr lang="en-GB" sz="1600" dirty="0" smtClean="0"/>
              <a:t> was controlled by Prussia; and at no point checked the policies of the government.</a:t>
            </a:r>
            <a:endParaRPr lang="en-GB" sz="1600" dirty="0"/>
          </a:p>
          <a:p>
            <a:pPr lvl="1"/>
            <a:r>
              <a:rPr lang="en-GB" sz="1600" dirty="0" smtClean="0"/>
              <a:t>In practice, the army was answerable only to the Kaiser; and Bismarck was able to persuade the Reichstag in 1874 to approve the budget only every 7 years (the </a:t>
            </a:r>
            <a:r>
              <a:rPr lang="en-GB" sz="1600" dirty="0" err="1" smtClean="0"/>
              <a:t>septennats</a:t>
            </a:r>
            <a:r>
              <a:rPr lang="en-GB" sz="1600" dirty="0" smtClean="0"/>
              <a:t>).</a:t>
            </a:r>
          </a:p>
          <a:p>
            <a:pPr lvl="1"/>
            <a:r>
              <a:rPr lang="en-GB" sz="1600" dirty="0" smtClean="0"/>
              <a:t>The Kaiser had the power to dissolve the Reichstag and call fresh elections…</a:t>
            </a:r>
          </a:p>
          <a:p>
            <a:pPr lvl="1"/>
            <a:r>
              <a:rPr lang="en-GB" sz="1600" dirty="0" smtClean="0"/>
              <a:t>Bismarck in effect used this to create a referendum on loadstone policies, particularly in 1878.</a:t>
            </a:r>
          </a:p>
        </p:txBody>
      </p:sp>
    </p:spTree>
    <p:extLst>
      <p:ext uri="{BB962C8B-B14F-4D97-AF65-F5344CB8AC3E}">
        <p14:creationId xmlns:p14="http://schemas.microsoft.com/office/powerpoint/2010/main" val="172951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Principles or demographics?</a:t>
            </a:r>
            <a:endParaRPr lang="en-GB" dirty="0"/>
          </a:p>
        </p:txBody>
      </p:sp>
      <p:sp>
        <p:nvSpPr>
          <p:cNvPr id="3" name="Content Placeholder 2"/>
          <p:cNvSpPr>
            <a:spLocks noGrp="1"/>
          </p:cNvSpPr>
          <p:nvPr>
            <p:ph idx="1"/>
          </p:nvPr>
        </p:nvSpPr>
        <p:spPr/>
        <p:txBody>
          <a:bodyPr>
            <a:normAutofit fontScale="70000" lnSpcReduction="20000"/>
          </a:bodyPr>
          <a:lstStyle/>
          <a:p>
            <a:r>
              <a:rPr lang="en-GB" dirty="0"/>
              <a:t>What were Bismarck’s </a:t>
            </a:r>
            <a:r>
              <a:rPr lang="en-GB" dirty="0" smtClean="0"/>
              <a:t>motives in creating this constitution with a mixture of liberal and conservative principles? </a:t>
            </a:r>
            <a:r>
              <a:rPr lang="en-GB" dirty="0"/>
              <a:t>What interpretation do we put on this?</a:t>
            </a:r>
          </a:p>
          <a:p>
            <a:r>
              <a:rPr lang="en-GB" dirty="0"/>
              <a:t>Was Bismarck merely aiming to use liberal principles to preserve the power of the monarchy and ultimately himself?</a:t>
            </a:r>
          </a:p>
          <a:p>
            <a:r>
              <a:rPr lang="en-GB" dirty="0" smtClean="0"/>
              <a:t>Did he care at all about liberalism/conservatism?</a:t>
            </a:r>
          </a:p>
          <a:p>
            <a:r>
              <a:rPr lang="en-GB" dirty="0" smtClean="0"/>
              <a:t>If </a:t>
            </a:r>
            <a:r>
              <a:rPr lang="en-GB" dirty="0"/>
              <a:t>he didn’t care about liberalism, why did he build the Reich on some fairly key liberal principles?</a:t>
            </a:r>
          </a:p>
          <a:p>
            <a:r>
              <a:rPr lang="en-GB" dirty="0" smtClean="0"/>
              <a:t>Did </a:t>
            </a:r>
            <a:r>
              <a:rPr lang="en-GB" dirty="0"/>
              <a:t>he expect the Reichstag to be more quiescent than it was?   </a:t>
            </a:r>
            <a:r>
              <a:rPr lang="en-GB" dirty="0" smtClean="0"/>
              <a:t>Did he create a more liberal state than he intended and in that context produce </a:t>
            </a:r>
            <a:r>
              <a:rPr lang="en-GB" dirty="0" err="1" smtClean="0"/>
              <a:t>kulturkampf</a:t>
            </a:r>
            <a:r>
              <a:rPr lang="en-GB" dirty="0" smtClean="0"/>
              <a:t>, the 1878 Anti-socialist law and the Tariff Act of 1879?</a:t>
            </a:r>
          </a:p>
          <a:p>
            <a:r>
              <a:rPr lang="en-GB" dirty="0" smtClean="0"/>
              <a:t>What mattered to him more – was it about principles</a:t>
            </a:r>
            <a:r>
              <a:rPr lang="en-GB" dirty="0"/>
              <a:t> </a:t>
            </a:r>
            <a:r>
              <a:rPr lang="en-GB" dirty="0" smtClean="0"/>
              <a:t>or demographics?</a:t>
            </a:r>
            <a:endParaRPr lang="en-GB" dirty="0"/>
          </a:p>
        </p:txBody>
      </p:sp>
    </p:spTree>
    <p:extLst>
      <p:ext uri="{BB962C8B-B14F-4D97-AF65-F5344CB8AC3E}">
        <p14:creationId xmlns:p14="http://schemas.microsoft.com/office/powerpoint/2010/main" val="34117604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262"/>
            <a:ext cx="8229600" cy="1143000"/>
          </a:xfrm>
        </p:spPr>
        <p:txBody>
          <a:bodyPr/>
          <a:lstStyle/>
          <a:p>
            <a:r>
              <a:rPr lang="en-GB" dirty="0" smtClean="0"/>
              <a:t>Theme 2: </a:t>
            </a:r>
            <a:r>
              <a:rPr lang="en-GB" dirty="0" err="1" smtClean="0"/>
              <a:t>Kulturkampf</a:t>
            </a:r>
            <a:endParaRPr lang="en-GB" dirty="0"/>
          </a:p>
        </p:txBody>
      </p:sp>
      <p:sp>
        <p:nvSpPr>
          <p:cNvPr id="3" name="Content Placeholder 2"/>
          <p:cNvSpPr>
            <a:spLocks noGrp="1"/>
          </p:cNvSpPr>
          <p:nvPr>
            <p:ph idx="1"/>
          </p:nvPr>
        </p:nvSpPr>
        <p:spPr>
          <a:xfrm>
            <a:off x="133349" y="914400"/>
            <a:ext cx="8829675" cy="5962650"/>
          </a:xfrm>
        </p:spPr>
        <p:txBody>
          <a:bodyPr>
            <a:normAutofit fontScale="62500" lnSpcReduction="20000"/>
          </a:bodyPr>
          <a:lstStyle/>
          <a:p>
            <a:pPr marL="0" indent="0">
              <a:buNone/>
            </a:pPr>
            <a:r>
              <a:rPr lang="en-GB" sz="4000" dirty="0" smtClean="0"/>
              <a:t>In the 19</a:t>
            </a:r>
            <a:r>
              <a:rPr lang="en-GB" sz="4000" baseline="30000" dirty="0" smtClean="0"/>
              <a:t>th</a:t>
            </a:r>
            <a:r>
              <a:rPr lang="en-GB" sz="4000" dirty="0" smtClean="0"/>
              <a:t> century the </a:t>
            </a:r>
            <a:r>
              <a:rPr lang="en-GB" sz="4000" dirty="0"/>
              <a:t>Catholic Church promulgated a series of contentious dogmas and encyclicals: </a:t>
            </a:r>
          </a:p>
          <a:p>
            <a:r>
              <a:rPr lang="en-GB" sz="4000" dirty="0" smtClean="0"/>
              <a:t>In 1832</a:t>
            </a:r>
            <a:r>
              <a:rPr lang="en-GB" sz="4000" dirty="0"/>
              <a:t>, in the encyclical Mirari </a:t>
            </a:r>
            <a:r>
              <a:rPr lang="en-GB" sz="4000" dirty="0" err="1"/>
              <a:t>vos</a:t>
            </a:r>
            <a:r>
              <a:rPr lang="en-GB" sz="4000" dirty="0"/>
              <a:t>, Pope Gregory XVI condemned liberalism, free press and </a:t>
            </a:r>
            <a:r>
              <a:rPr lang="en-GB" sz="4000" dirty="0" err="1"/>
              <a:t>Freethought</a:t>
            </a:r>
            <a:r>
              <a:rPr lang="en-GB" sz="4000" dirty="0"/>
              <a:t>.</a:t>
            </a:r>
          </a:p>
          <a:p>
            <a:r>
              <a:rPr lang="en-GB" sz="4000" dirty="0"/>
              <a:t>Under the leadership of his successor, Pope Pius IX, </a:t>
            </a:r>
            <a:r>
              <a:rPr lang="en-GB" sz="4000" dirty="0" smtClean="0"/>
              <a:t>in 1854</a:t>
            </a:r>
            <a:r>
              <a:rPr lang="en-GB" sz="4000" dirty="0"/>
              <a:t>, the church proclaimed Mary’s immaculate conception. </a:t>
            </a:r>
          </a:p>
          <a:p>
            <a:r>
              <a:rPr lang="en-GB" sz="4000" dirty="0" smtClean="0"/>
              <a:t>In 1864</a:t>
            </a:r>
            <a:r>
              <a:rPr lang="en-GB" sz="4000" dirty="0"/>
              <a:t>, the Vatican published the encyclical Quanta </a:t>
            </a:r>
            <a:r>
              <a:rPr lang="en-GB" sz="4000" dirty="0" err="1"/>
              <a:t>cura</a:t>
            </a:r>
            <a:r>
              <a:rPr lang="en-GB" sz="4000" dirty="0"/>
              <a:t> and Syllabus of Errors; </a:t>
            </a:r>
          </a:p>
          <a:p>
            <a:pPr lvl="1"/>
            <a:r>
              <a:rPr lang="en-GB" sz="4000" dirty="0" smtClean="0"/>
              <a:t>The Syllabus </a:t>
            </a:r>
            <a:r>
              <a:rPr lang="en-GB" sz="4000" dirty="0"/>
              <a:t>of Errors condemned 80 philosophical and political statements – including freedom of religion, free thought, separation of church and state, civil marriage, sovereignty of the people, democracy, liberalism, and socialism and reason as the soul basis for human action.  The announcements included an index of forbidden books</a:t>
            </a:r>
            <a:r>
              <a:rPr lang="en-GB" sz="4000" dirty="0" smtClean="0"/>
              <a:t>.</a:t>
            </a:r>
          </a:p>
          <a:p>
            <a:r>
              <a:rPr lang="en-GB" sz="4000" dirty="0"/>
              <a:t>In 1870, the Vatican Council declared the dogma of Papal infallibility.</a:t>
            </a:r>
          </a:p>
          <a:p>
            <a:pPr marL="342900" lvl="1" indent="-342900">
              <a:buFont typeface="Arial"/>
              <a:buChar char="•"/>
            </a:pPr>
            <a:endParaRPr lang="en-GB" sz="3300" dirty="0"/>
          </a:p>
          <a:p>
            <a:endParaRPr lang="en-GB" dirty="0"/>
          </a:p>
        </p:txBody>
      </p:sp>
    </p:spTree>
    <p:extLst>
      <p:ext uri="{BB962C8B-B14F-4D97-AF65-F5344CB8AC3E}">
        <p14:creationId xmlns:p14="http://schemas.microsoft.com/office/powerpoint/2010/main" val="33056455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Kulturkampf</a:t>
            </a:r>
            <a:r>
              <a:rPr lang="en-GB" dirty="0" smtClean="0"/>
              <a:t>: background</a:t>
            </a:r>
            <a:endParaRPr lang="en-GB" dirty="0"/>
          </a:p>
        </p:txBody>
      </p:sp>
      <p:sp>
        <p:nvSpPr>
          <p:cNvPr id="3" name="Content Placeholder 2"/>
          <p:cNvSpPr>
            <a:spLocks noGrp="1"/>
          </p:cNvSpPr>
          <p:nvPr>
            <p:ph idx="1"/>
          </p:nvPr>
        </p:nvSpPr>
        <p:spPr>
          <a:xfrm>
            <a:off x="457200" y="1323975"/>
            <a:ext cx="8229600" cy="5210175"/>
          </a:xfrm>
        </p:spPr>
        <p:txBody>
          <a:bodyPr>
            <a:normAutofit fontScale="47500" lnSpcReduction="20000"/>
          </a:bodyPr>
          <a:lstStyle/>
          <a:p>
            <a:endParaRPr lang="en-GB" dirty="0" smtClean="0"/>
          </a:p>
          <a:p>
            <a:pPr marL="342900" lvl="1" indent="-342900">
              <a:buFont typeface="Arial"/>
              <a:buChar char="•"/>
            </a:pPr>
            <a:r>
              <a:rPr lang="en-GB" sz="4200" dirty="0"/>
              <a:t>The Catholic dogmas and doctrines announced in 1854, 1864 and 1870 were perceived in Germany as direct attacks on the modern nation state.</a:t>
            </a:r>
          </a:p>
          <a:p>
            <a:r>
              <a:rPr lang="en-GB" sz="4200" dirty="0" smtClean="0"/>
              <a:t>Before 1866 liberal </a:t>
            </a:r>
            <a:r>
              <a:rPr lang="en-GB" sz="4200" dirty="0"/>
              <a:t>majorities in the </a:t>
            </a:r>
            <a:r>
              <a:rPr lang="en-GB" sz="4200" dirty="0" smtClean="0"/>
              <a:t>Diet of the German Confederation </a:t>
            </a:r>
            <a:r>
              <a:rPr lang="en-GB" sz="4200" dirty="0"/>
              <a:t>and </a:t>
            </a:r>
            <a:r>
              <a:rPr lang="en-GB" sz="4200" dirty="0" smtClean="0"/>
              <a:t>in the </a:t>
            </a:r>
            <a:r>
              <a:rPr lang="en-GB" sz="4200" dirty="0"/>
              <a:t>Prussian parliament as well as liberals in general regarded the Church as backward, a hotbed for reactionaries, enemies of progress and cast monastic life as the epitome of a backward Catholic medievalism. </a:t>
            </a:r>
            <a:endParaRPr lang="en-GB" sz="4200" dirty="0" smtClean="0"/>
          </a:p>
          <a:p>
            <a:r>
              <a:rPr lang="en-GB" sz="4200" dirty="0"/>
              <a:t>Prussia was not alone in its suspicions.  As in many European countries, Jesuits were being banned or heavily restricted in many of the German states e. g. in Saxony (1831) and even in Catholic ones such as Bavaria (1851), Baden (1860) or Württemberg (1862).</a:t>
            </a:r>
            <a:endParaRPr lang="en-GB" sz="4200" baseline="30000" dirty="0"/>
          </a:p>
          <a:p>
            <a:r>
              <a:rPr lang="en-GB" sz="4200" dirty="0" smtClean="0"/>
              <a:t>Prussians were particularly  </a:t>
            </a:r>
            <a:r>
              <a:rPr lang="en-GB" sz="4200" dirty="0"/>
              <a:t>alarmed by the dramatic rise in the numbers of monasteries, convents and clerical religious groups. </a:t>
            </a:r>
            <a:endParaRPr lang="en-GB" sz="4200" dirty="0" smtClean="0"/>
          </a:p>
          <a:p>
            <a:r>
              <a:rPr lang="en-GB" sz="4200" dirty="0" smtClean="0"/>
              <a:t>The </a:t>
            </a:r>
            <a:r>
              <a:rPr lang="en-GB" sz="4200" dirty="0"/>
              <a:t>Diocese of Cologne, for example, saw a tenfold increase of monks and nuns between 1850 and 1872. </a:t>
            </a:r>
            <a:endParaRPr lang="en-GB" sz="4200" dirty="0" smtClean="0"/>
          </a:p>
          <a:p>
            <a:r>
              <a:rPr lang="en-GB" sz="4200" dirty="0" smtClean="0"/>
              <a:t>After 1871 Prussian </a:t>
            </a:r>
            <a:r>
              <a:rPr lang="en-GB" sz="4200" dirty="0"/>
              <a:t>authorities were particularly suspicious of the spread of monastic life among the Polish and French </a:t>
            </a:r>
            <a:r>
              <a:rPr lang="en-GB" sz="4200" dirty="0" smtClean="0"/>
              <a:t>minorities.</a:t>
            </a:r>
          </a:p>
          <a:p>
            <a:endParaRPr lang="en-GB" sz="4200" dirty="0"/>
          </a:p>
        </p:txBody>
      </p:sp>
    </p:spTree>
    <p:extLst>
      <p:ext uri="{BB962C8B-B14F-4D97-AF65-F5344CB8AC3E}">
        <p14:creationId xmlns:p14="http://schemas.microsoft.com/office/powerpoint/2010/main" val="28281297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Kulturkampf</a:t>
            </a:r>
            <a:r>
              <a:rPr lang="en-GB" dirty="0" smtClean="0"/>
              <a:t>: background</a:t>
            </a:r>
            <a:endParaRPr lang="en-GB" dirty="0"/>
          </a:p>
        </p:txBody>
      </p:sp>
      <p:sp>
        <p:nvSpPr>
          <p:cNvPr id="3" name="Content Placeholder 2"/>
          <p:cNvSpPr>
            <a:spLocks noGrp="1"/>
          </p:cNvSpPr>
          <p:nvPr>
            <p:ph idx="1"/>
          </p:nvPr>
        </p:nvSpPr>
        <p:spPr>
          <a:xfrm>
            <a:off x="342900" y="1417638"/>
            <a:ext cx="8343900" cy="5153025"/>
          </a:xfrm>
        </p:spPr>
        <p:txBody>
          <a:bodyPr>
            <a:normAutofit fontScale="25000" lnSpcReduction="20000"/>
          </a:bodyPr>
          <a:lstStyle/>
          <a:p>
            <a:pPr marL="342900" lvl="1" indent="-342900">
              <a:buFont typeface="Arial"/>
              <a:buChar char="•"/>
            </a:pPr>
            <a:r>
              <a:rPr lang="en-GB" sz="9600" dirty="0" smtClean="0"/>
              <a:t>Not just liberals, but many Catholics themselves in Europe were critical of the moves towards papal centralisation.  </a:t>
            </a:r>
          </a:p>
          <a:p>
            <a:pPr marL="342900" lvl="1" indent="-342900">
              <a:buFont typeface="Arial"/>
              <a:buChar char="•"/>
            </a:pPr>
            <a:r>
              <a:rPr lang="en-GB" sz="9600" dirty="0" smtClean="0"/>
              <a:t>The pope’s handling of dissent e.g. by excommunication of critics or demanding their removal from catholic schools and universities was considered authoritarian.</a:t>
            </a:r>
          </a:p>
          <a:p>
            <a:pPr marL="342900" lvl="1" indent="-342900">
              <a:buFont typeface="Arial"/>
              <a:buChar char="•"/>
            </a:pPr>
            <a:r>
              <a:rPr lang="en-GB" sz="9600" dirty="0"/>
              <a:t>As a result of these measures, in 1870 conservative Austria cancelled the Concordat that it had created with the church in 1855</a:t>
            </a:r>
            <a:r>
              <a:rPr lang="en-GB" sz="9600" dirty="0" smtClean="0"/>
              <a:t>.</a:t>
            </a:r>
          </a:p>
          <a:p>
            <a:pPr marL="342900" lvl="1" indent="-342900">
              <a:buFont typeface="Arial"/>
              <a:buChar char="•"/>
            </a:pPr>
            <a:r>
              <a:rPr lang="en-GB" sz="9600" dirty="0"/>
              <a:t>Saxony and Bavaria withheld approval to publish the papal infallibility; </a:t>
            </a:r>
            <a:r>
              <a:rPr lang="en-GB" sz="9600" dirty="0" err="1"/>
              <a:t>Hesse</a:t>
            </a:r>
            <a:r>
              <a:rPr lang="en-GB" sz="9600" dirty="0"/>
              <a:t> and Baden even denied any legal validity. </a:t>
            </a:r>
            <a:endParaRPr lang="en-GB" sz="9600" dirty="0" smtClean="0"/>
          </a:p>
          <a:p>
            <a:pPr marL="342900" lvl="1" indent="-342900">
              <a:buFont typeface="Arial"/>
              <a:buChar char="•"/>
            </a:pPr>
            <a:r>
              <a:rPr lang="en-GB" sz="9600" dirty="0"/>
              <a:t>According to the Bavarian head of government, Hohenlohe, the dogma of infallibility compromised the Catholic's loyalty to the state</a:t>
            </a:r>
          </a:p>
          <a:p>
            <a:pPr marL="342900" lvl="1" indent="-342900">
              <a:buFont typeface="Arial"/>
              <a:buChar char="•"/>
            </a:pPr>
            <a:r>
              <a:rPr lang="en-GB" sz="9600" dirty="0" smtClean="0"/>
              <a:t>In this context, Bismarck’s measures appeared less conservative than they do to our eyes and could be seen – and certainly this was the way he portrayed them – as standing up for religious freedom.</a:t>
            </a:r>
          </a:p>
          <a:p>
            <a:endParaRPr lang="en-GB" dirty="0"/>
          </a:p>
        </p:txBody>
      </p:sp>
    </p:spTree>
    <p:extLst>
      <p:ext uri="{BB962C8B-B14F-4D97-AF65-F5344CB8AC3E}">
        <p14:creationId xmlns:p14="http://schemas.microsoft.com/office/powerpoint/2010/main" val="12278591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54062"/>
          </a:xfrm>
        </p:spPr>
        <p:txBody>
          <a:bodyPr>
            <a:normAutofit fontScale="90000"/>
          </a:bodyPr>
          <a:lstStyle/>
          <a:p>
            <a:r>
              <a:rPr lang="en-GB" dirty="0" smtClean="0"/>
              <a:t>Bismarck’s motives</a:t>
            </a:r>
            <a:endParaRPr lang="en-GB" dirty="0"/>
          </a:p>
        </p:txBody>
      </p:sp>
      <p:sp>
        <p:nvSpPr>
          <p:cNvPr id="3" name="Content Placeholder 2"/>
          <p:cNvSpPr>
            <a:spLocks noGrp="1"/>
          </p:cNvSpPr>
          <p:nvPr>
            <p:ph idx="1"/>
          </p:nvPr>
        </p:nvSpPr>
        <p:spPr>
          <a:xfrm>
            <a:off x="0" y="592137"/>
            <a:ext cx="9144000" cy="6305550"/>
          </a:xfrm>
        </p:spPr>
        <p:txBody>
          <a:bodyPr>
            <a:normAutofit fontScale="77500" lnSpcReduction="20000"/>
          </a:bodyPr>
          <a:lstStyle/>
          <a:p>
            <a:pPr lvl="1"/>
            <a:r>
              <a:rPr lang="en-GB" dirty="0"/>
              <a:t>Unification had been achieved through many obstacles with strong opponents. These were the European powers of France and Austria, both Catholic nations, and the Catholic Church itself, the three of which Bismarck perceived </a:t>
            </a:r>
            <a:r>
              <a:rPr lang="en-GB" dirty="0" smtClean="0"/>
              <a:t>as a </a:t>
            </a:r>
            <a:r>
              <a:rPr lang="en-GB" dirty="0"/>
              <a:t>"Coalition of Catholic Revenge". </a:t>
            </a:r>
          </a:p>
          <a:p>
            <a:pPr lvl="2"/>
            <a:r>
              <a:rPr lang="en-GB" dirty="0" smtClean="0"/>
              <a:t>In </a:t>
            </a:r>
            <a:r>
              <a:rPr lang="en-GB" dirty="0"/>
              <a:t>the Austro-Prussian War of 1866 and Franco-Prussian War of 1870 the Catholic Church sided against Prussia and it was an outspoken opponent of German unification under Prussia (as well as of Italy’s unification</a:t>
            </a:r>
            <a:r>
              <a:rPr lang="en-GB" dirty="0" smtClean="0"/>
              <a:t>).</a:t>
            </a:r>
          </a:p>
          <a:p>
            <a:pPr lvl="2"/>
            <a:r>
              <a:rPr lang="en-GB" dirty="0"/>
              <a:t>1870 – the year of the infallibility decree </a:t>
            </a:r>
            <a:r>
              <a:rPr lang="en-GB" dirty="0" smtClean="0"/>
              <a:t>– and the year before Unification, </a:t>
            </a:r>
            <a:r>
              <a:rPr lang="en-GB" dirty="0" err="1" smtClean="0"/>
              <a:t>Zentrum</a:t>
            </a:r>
            <a:r>
              <a:rPr lang="en-GB" dirty="0" smtClean="0"/>
              <a:t> was founded specifically to defend catholic interests within the new Protestant Reich. </a:t>
            </a:r>
          </a:p>
          <a:p>
            <a:pPr lvl="2"/>
            <a:r>
              <a:rPr lang="en-GB" dirty="0" smtClean="0"/>
              <a:t>At </a:t>
            </a:r>
            <a:r>
              <a:rPr lang="en-GB" dirty="0"/>
              <a:t>unification in 1871, the new German Empire included 25.5 million Protestants (62% of the population) and 15 million Catholics (36.5% of the population). </a:t>
            </a:r>
            <a:r>
              <a:rPr lang="en-GB" dirty="0" smtClean="0"/>
              <a:t>Given that protestants were divided among a range of parties, it is no surprise that </a:t>
            </a:r>
            <a:r>
              <a:rPr lang="en-GB" dirty="0" err="1" smtClean="0"/>
              <a:t>Zentrum</a:t>
            </a:r>
            <a:r>
              <a:rPr lang="en-GB" dirty="0" smtClean="0"/>
              <a:t> became the second largest party in 1871.</a:t>
            </a:r>
          </a:p>
          <a:p>
            <a:pPr lvl="2"/>
            <a:r>
              <a:rPr lang="en-GB" dirty="0"/>
              <a:t>Although a minority in the empire, Catholics were the majority in the states of Bavaria, Baden, and Alsace-Lorraine as well as in the four Prussian Provinces of West Prussia, Posen, Rhineland, Westphalia and in the Prussian region of Upper Silesia.</a:t>
            </a:r>
          </a:p>
          <a:p>
            <a:pPr lvl="2"/>
            <a:r>
              <a:rPr lang="en-GB" dirty="0" smtClean="0"/>
              <a:t>During </a:t>
            </a:r>
            <a:r>
              <a:rPr lang="en-GB" dirty="0"/>
              <a:t>the War-in-sight crisis, Bismarck was worried about French influence amongst Catholics in </a:t>
            </a:r>
            <a:r>
              <a:rPr lang="en-GB" dirty="0" smtClean="0"/>
              <a:t>Germany.</a:t>
            </a:r>
          </a:p>
          <a:p>
            <a:pPr lvl="2"/>
            <a:r>
              <a:rPr lang="en-GB" dirty="0"/>
              <a:t>Bismarck was highly concerned that many major members and supporters of this new party were not in sympathy with the new empire: the House of Hanover, the ethnic minority of the Poles, the southern German states</a:t>
            </a:r>
          </a:p>
          <a:p>
            <a:pPr lvl="1"/>
            <a:endParaRPr lang="en-GB" dirty="0" smtClean="0"/>
          </a:p>
          <a:p>
            <a:endParaRPr lang="en-GB" dirty="0"/>
          </a:p>
        </p:txBody>
      </p:sp>
    </p:spTree>
    <p:extLst>
      <p:ext uri="{BB962C8B-B14F-4D97-AF65-F5344CB8AC3E}">
        <p14:creationId xmlns:p14="http://schemas.microsoft.com/office/powerpoint/2010/main" val="6761665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Bismarck’s motives</a:t>
            </a:r>
            <a:endParaRPr lang="en-GB" dirty="0"/>
          </a:p>
        </p:txBody>
      </p:sp>
      <p:sp>
        <p:nvSpPr>
          <p:cNvPr id="3" name="Content Placeholder 2"/>
          <p:cNvSpPr>
            <a:spLocks noGrp="1"/>
          </p:cNvSpPr>
          <p:nvPr>
            <p:ph idx="1"/>
          </p:nvPr>
        </p:nvSpPr>
        <p:spPr/>
        <p:txBody>
          <a:bodyPr>
            <a:normAutofit fontScale="85000" lnSpcReduction="10000"/>
          </a:bodyPr>
          <a:lstStyle/>
          <a:p>
            <a:r>
              <a:rPr lang="en-GB" dirty="0" smtClean="0"/>
              <a:t>For </a:t>
            </a:r>
            <a:r>
              <a:rPr lang="en-GB" dirty="0"/>
              <a:t>Bismarck, the empire was very fragile and its consolidation was an important issue. Biographer Otto </a:t>
            </a:r>
            <a:r>
              <a:rPr lang="en-GB" dirty="0" err="1"/>
              <a:t>Pflanze</a:t>
            </a:r>
            <a:r>
              <a:rPr lang="en-GB" dirty="0"/>
              <a:t> emphasizes, "Bismarck's belief in the existence of a widespread Catholic conspiracy that posed a threat to both his German and European policies</a:t>
            </a:r>
            <a:r>
              <a:rPr lang="en-GB" dirty="0" smtClean="0"/>
              <a:t>.“</a:t>
            </a:r>
          </a:p>
          <a:p>
            <a:r>
              <a:rPr lang="en-GB" dirty="0"/>
              <a:t>In August 1871 at Bad Ems, Bismarck revealed his intention to fight against the Centre Party, to separate state and church, to transfer school inspection to laymen, to abolish religious instruction from schools and to transfer religious affairs to the minister of justice</a:t>
            </a:r>
          </a:p>
          <a:p>
            <a:pPr marL="0" indent="0">
              <a:buNone/>
            </a:pPr>
            <a:endParaRPr lang="en-GB" dirty="0" smtClean="0"/>
          </a:p>
        </p:txBody>
      </p:sp>
    </p:spTree>
    <p:extLst>
      <p:ext uri="{BB962C8B-B14F-4D97-AF65-F5344CB8AC3E}">
        <p14:creationId xmlns:p14="http://schemas.microsoft.com/office/powerpoint/2010/main" val="16050923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Adalbert Falk</a:t>
            </a:r>
            <a:endParaRPr lang="en-GB" dirty="0"/>
          </a:p>
        </p:txBody>
      </p:sp>
      <p:sp>
        <p:nvSpPr>
          <p:cNvPr id="3" name="Content Placeholder 2"/>
          <p:cNvSpPr>
            <a:spLocks noGrp="1"/>
          </p:cNvSpPr>
          <p:nvPr>
            <p:ph idx="1"/>
          </p:nvPr>
        </p:nvSpPr>
        <p:spPr/>
        <p:txBody>
          <a:bodyPr>
            <a:normAutofit fontScale="70000" lnSpcReduction="20000"/>
          </a:bodyPr>
          <a:lstStyle/>
          <a:p>
            <a:r>
              <a:rPr lang="en-GB" dirty="0"/>
              <a:t>On 22 January 1872, liberal Adalbert Falk replaced conservative Heinrich von </a:t>
            </a:r>
            <a:r>
              <a:rPr lang="en-GB" dirty="0" err="1"/>
              <a:t>Mühler</a:t>
            </a:r>
            <a:r>
              <a:rPr lang="en-GB" dirty="0"/>
              <a:t> as Prussian minister for religion, education and health. In Bismarck's mind, Falk was "to re-establish the rights of the state in relation to the church". </a:t>
            </a:r>
            <a:endParaRPr lang="en-GB" dirty="0" smtClean="0"/>
          </a:p>
          <a:p>
            <a:r>
              <a:rPr lang="en-GB" dirty="0" smtClean="0"/>
              <a:t>Yet</a:t>
            </a:r>
            <a:r>
              <a:rPr lang="en-GB" dirty="0"/>
              <a:t>, unlike Bismarck, whose main motivation for the </a:t>
            </a:r>
            <a:r>
              <a:rPr lang="en-GB" dirty="0" err="1"/>
              <a:t>Kulturkampf</a:t>
            </a:r>
            <a:r>
              <a:rPr lang="en-GB" dirty="0"/>
              <a:t> was the political power struggle with the Centre Party, Falk, a lawyer, was a strong proponent of state authority having in mind the legal aspects of state-church relationships. </a:t>
            </a:r>
            <a:endParaRPr lang="en-GB" dirty="0" smtClean="0"/>
          </a:p>
          <a:p>
            <a:r>
              <a:rPr lang="en-GB" dirty="0" smtClean="0"/>
              <a:t>Falk </a:t>
            </a:r>
            <a:r>
              <a:rPr lang="en-GB" dirty="0"/>
              <a:t>became the driving force behind the </a:t>
            </a:r>
            <a:r>
              <a:rPr lang="en-GB" dirty="0" err="1"/>
              <a:t>Kulturkampf</a:t>
            </a:r>
            <a:r>
              <a:rPr lang="en-GB" dirty="0"/>
              <a:t> laws. Although Bismarck publicly supported Falk, he doubted the success of his laws and was unhappy with his lack of political tact and sensitivity. </a:t>
            </a:r>
            <a:endParaRPr lang="en-GB" dirty="0" smtClean="0"/>
          </a:p>
          <a:p>
            <a:r>
              <a:rPr lang="en-GB" dirty="0" smtClean="0"/>
              <a:t>The </a:t>
            </a:r>
            <a:r>
              <a:rPr lang="en-GB" dirty="0"/>
              <a:t>differences in their attitudes concerning the </a:t>
            </a:r>
            <a:r>
              <a:rPr lang="en-GB" dirty="0" err="1"/>
              <a:t>Kulturkampf</a:t>
            </a:r>
            <a:r>
              <a:rPr lang="en-GB" dirty="0"/>
              <a:t> eventually put the two politicians at odds with each </a:t>
            </a:r>
            <a:r>
              <a:rPr lang="en-GB" dirty="0" smtClean="0"/>
              <a:t>other.</a:t>
            </a:r>
            <a:endParaRPr lang="en-GB" dirty="0"/>
          </a:p>
        </p:txBody>
      </p:sp>
    </p:spTree>
    <p:extLst>
      <p:ext uri="{BB962C8B-B14F-4D97-AF65-F5344CB8AC3E}">
        <p14:creationId xmlns:p14="http://schemas.microsoft.com/office/powerpoint/2010/main" val="23453079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Legal Aspects</a:t>
            </a:r>
            <a:endParaRPr lang="en-US" dirty="0"/>
          </a:p>
        </p:txBody>
      </p:sp>
      <p:sp>
        <p:nvSpPr>
          <p:cNvPr id="3" name="Content Placeholder 2"/>
          <p:cNvSpPr>
            <a:spLocks noGrp="1"/>
          </p:cNvSpPr>
          <p:nvPr>
            <p:ph idx="1"/>
          </p:nvPr>
        </p:nvSpPr>
        <p:spPr>
          <a:xfrm>
            <a:off x="123825" y="1600200"/>
            <a:ext cx="8562975" cy="5257800"/>
          </a:xfrm>
        </p:spPr>
        <p:txBody>
          <a:bodyPr>
            <a:normAutofit fontScale="85000" lnSpcReduction="10000"/>
          </a:bodyPr>
          <a:lstStyle/>
          <a:p>
            <a:r>
              <a:rPr lang="en-GB" dirty="0"/>
              <a:t>From 1871 to 1876, the Prussian state parliament and the federal legislature (</a:t>
            </a:r>
            <a:r>
              <a:rPr lang="en-GB" i="1" dirty="0"/>
              <a:t>Reichstag</a:t>
            </a:r>
            <a:r>
              <a:rPr lang="en-GB" dirty="0"/>
              <a:t>), both with liberal majorities, enacted 22 laws in the context of the </a:t>
            </a:r>
            <a:r>
              <a:rPr lang="en-GB" dirty="0" err="1"/>
              <a:t>Kulturkampf</a:t>
            </a:r>
            <a:r>
              <a:rPr lang="en-GB" dirty="0"/>
              <a:t>. They were mainly directed against clerics: bishops, priests and religious orders (anti-clerical) and enforced the supremacy of the state over the </a:t>
            </a:r>
            <a:r>
              <a:rPr lang="en-GB" dirty="0" smtClean="0"/>
              <a:t>church.</a:t>
            </a:r>
          </a:p>
          <a:p>
            <a:r>
              <a:rPr lang="en-GB" dirty="0"/>
              <a:t>Constitutionally, education and regulation of religious affairs were vested in the federal states and the leading actor of the </a:t>
            </a:r>
            <a:r>
              <a:rPr lang="en-GB" dirty="0" err="1"/>
              <a:t>Kulturkampf</a:t>
            </a:r>
            <a:r>
              <a:rPr lang="en-GB" dirty="0"/>
              <a:t> was Prussia, Germany’s largest state. But some of the laws were also passed by the Reichstag and applied to all of Germany. In general, the laws did not affect the press and associations including Catholic ones</a:t>
            </a:r>
            <a:endParaRPr lang="en-GB" dirty="0" smtClean="0"/>
          </a:p>
          <a:p>
            <a:endParaRPr lang="en-US" dirty="0"/>
          </a:p>
        </p:txBody>
      </p:sp>
    </p:spTree>
    <p:extLst>
      <p:ext uri="{BB962C8B-B14F-4D97-AF65-F5344CB8AC3E}">
        <p14:creationId xmlns:p14="http://schemas.microsoft.com/office/powerpoint/2010/main" val="20170163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8107"/>
            <a:ext cx="8229600" cy="373062"/>
          </a:xfrm>
        </p:spPr>
        <p:txBody>
          <a:bodyPr>
            <a:normAutofit fontScale="90000"/>
          </a:bodyPr>
          <a:lstStyle/>
          <a:p>
            <a:r>
              <a:rPr lang="en-GB" dirty="0" smtClean="0"/>
              <a:t>Legal measures</a:t>
            </a:r>
            <a:endParaRPr lang="en-GB" dirty="0"/>
          </a:p>
        </p:txBody>
      </p:sp>
      <p:sp>
        <p:nvSpPr>
          <p:cNvPr id="3" name="Content Placeholder 2"/>
          <p:cNvSpPr>
            <a:spLocks noGrp="1"/>
          </p:cNvSpPr>
          <p:nvPr>
            <p:ph idx="1"/>
          </p:nvPr>
        </p:nvSpPr>
        <p:spPr>
          <a:xfrm>
            <a:off x="114299" y="676275"/>
            <a:ext cx="8943975" cy="6581775"/>
          </a:xfrm>
        </p:spPr>
        <p:txBody>
          <a:bodyPr>
            <a:normAutofit fontScale="47500" lnSpcReduction="20000"/>
          </a:bodyPr>
          <a:lstStyle/>
          <a:p>
            <a:pPr marL="57150" indent="0">
              <a:buNone/>
            </a:pPr>
            <a:r>
              <a:rPr lang="en-GB" sz="3300" dirty="0" smtClean="0"/>
              <a:t>Imperial Laws:</a:t>
            </a:r>
          </a:p>
          <a:p>
            <a:pPr lvl="1"/>
            <a:r>
              <a:rPr lang="en-GB" sz="3300" dirty="0" smtClean="0"/>
              <a:t>1871 </a:t>
            </a:r>
            <a:r>
              <a:rPr lang="en-GB" sz="3300" dirty="0"/>
              <a:t>– Pulpit law prevented sermons being used for political agitation (Bavarian initiative)</a:t>
            </a:r>
          </a:p>
          <a:p>
            <a:pPr lvl="1"/>
            <a:r>
              <a:rPr lang="en-GB" sz="3300" dirty="0"/>
              <a:t>1872 – School supervision Act – abolished church oversight of the Prussian primary school system.  From the liberal perspective, a neutral education system was a basis for a progressive state; for Bismarck, it was about ensuring that the church would not use education as a vehicle for turning the young against the </a:t>
            </a:r>
            <a:r>
              <a:rPr lang="en-GB" sz="3300" dirty="0" smtClean="0"/>
              <a:t>government.</a:t>
            </a:r>
          </a:p>
          <a:p>
            <a:pPr lvl="1"/>
            <a:r>
              <a:rPr lang="en-GB" sz="3300" dirty="0" smtClean="0"/>
              <a:t>Law </a:t>
            </a:r>
            <a:r>
              <a:rPr lang="en-GB" sz="3300" dirty="0"/>
              <a:t>prevents Jesuits from setting up establishments in Germany. </a:t>
            </a:r>
          </a:p>
          <a:p>
            <a:pPr marL="457200" lvl="1" indent="0">
              <a:buNone/>
            </a:pPr>
            <a:endParaRPr lang="en-GB" sz="3300" dirty="0" smtClean="0"/>
          </a:p>
          <a:p>
            <a:pPr marL="57150" indent="0">
              <a:buNone/>
            </a:pPr>
            <a:r>
              <a:rPr lang="en-GB" sz="3300" dirty="0" smtClean="0"/>
              <a:t>Prussian Laws – or May Laws</a:t>
            </a:r>
          </a:p>
          <a:p>
            <a:pPr lvl="1"/>
            <a:r>
              <a:rPr lang="en-GB" sz="3300" dirty="0" smtClean="0"/>
              <a:t>1873 </a:t>
            </a:r>
            <a:r>
              <a:rPr lang="en-GB" sz="3300" dirty="0"/>
              <a:t>– </a:t>
            </a:r>
            <a:r>
              <a:rPr lang="en-GB" sz="3300" dirty="0" smtClean="0"/>
              <a:t>measures included stipulation that all </a:t>
            </a:r>
            <a:r>
              <a:rPr lang="en-GB" sz="3300" dirty="0"/>
              <a:t>candidates for priesthood to attend university for 3 years before training as priests and all church appointments subject to a veto by the state</a:t>
            </a:r>
          </a:p>
          <a:p>
            <a:pPr lvl="1"/>
            <a:r>
              <a:rPr lang="en-GB" sz="3300" dirty="0"/>
              <a:t>1874 – births deaths and marriages in Prussia now responsibility of state not church</a:t>
            </a:r>
          </a:p>
          <a:p>
            <a:pPr lvl="2"/>
            <a:r>
              <a:rPr lang="en-GB" sz="3300" dirty="0" err="1"/>
              <a:t>Zentrum’s</a:t>
            </a:r>
            <a:r>
              <a:rPr lang="en-GB" sz="3300" dirty="0"/>
              <a:t> leader, Ludwig </a:t>
            </a:r>
            <a:r>
              <a:rPr lang="en-GB" sz="3300" dirty="0" err="1"/>
              <a:t>Windthorst</a:t>
            </a:r>
            <a:r>
              <a:rPr lang="en-GB" sz="3300" dirty="0"/>
              <a:t>, called upon Catholics to make the 1874 elections ‘a great plebiscite’ against Bismarck’s policies in the elections of 1874.  In alliance with the Danes, Poles, and Alsatians, </a:t>
            </a:r>
            <a:r>
              <a:rPr lang="en-GB" sz="3300" b="1" dirty="0" err="1"/>
              <a:t>Zentrum</a:t>
            </a:r>
            <a:r>
              <a:rPr lang="en-GB" sz="3300" dirty="0"/>
              <a:t> won 91 seats in the Reichstag.</a:t>
            </a:r>
          </a:p>
          <a:p>
            <a:pPr lvl="1"/>
            <a:r>
              <a:rPr lang="en-GB" sz="3300" dirty="0"/>
              <a:t>1875 – All religious orders (except nursing ones) were dissolved.  Prussian government given power to suspend state subsidies to all dioceses where clergy resisted news laws.  </a:t>
            </a:r>
            <a:endParaRPr lang="en-GB" sz="3300" dirty="0" smtClean="0"/>
          </a:p>
          <a:p>
            <a:pPr lvl="1"/>
            <a:endParaRPr lang="en-GB" sz="3300" dirty="0"/>
          </a:p>
          <a:p>
            <a:pPr marL="0" indent="0">
              <a:buNone/>
            </a:pPr>
            <a:r>
              <a:rPr lang="en-GB" sz="3300" dirty="0" smtClean="0"/>
              <a:t>Resistance – the church declared the laws illegal, and as a result:</a:t>
            </a:r>
            <a:endParaRPr lang="en-GB" sz="3300" dirty="0"/>
          </a:p>
          <a:p>
            <a:pPr lvl="1"/>
            <a:r>
              <a:rPr lang="en-GB" sz="3300" dirty="0"/>
              <a:t>241 clergy and 136 editors were fined or imprisoned and over a thousand parishes were left without incumbents.</a:t>
            </a:r>
          </a:p>
          <a:p>
            <a:pPr lvl="1"/>
            <a:r>
              <a:rPr lang="en-GB" sz="3300" dirty="0"/>
              <a:t>By 1876, all but 2 of the 12 Prussian Catholic bishops were in exile or under house arrest; and more than 1000 priests had been suspended.</a:t>
            </a:r>
          </a:p>
          <a:p>
            <a:endParaRPr lang="en-GB" dirty="0"/>
          </a:p>
        </p:txBody>
      </p:sp>
    </p:spTree>
    <p:extLst>
      <p:ext uri="{BB962C8B-B14F-4D97-AF65-F5344CB8AC3E}">
        <p14:creationId xmlns:p14="http://schemas.microsoft.com/office/powerpoint/2010/main" val="5809902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Liberal was </a:t>
            </a:r>
            <a:r>
              <a:rPr lang="en-GB" dirty="0" err="1" smtClean="0"/>
              <a:t>Kulturkampf</a:t>
            </a:r>
            <a:r>
              <a:rPr lang="en-GB" dirty="0" smtClean="0"/>
              <a:t>?</a:t>
            </a:r>
            <a:endParaRPr lang="en-GB" dirty="0"/>
          </a:p>
        </p:txBody>
      </p:sp>
      <p:sp>
        <p:nvSpPr>
          <p:cNvPr id="3" name="Content Placeholder 2"/>
          <p:cNvSpPr>
            <a:spLocks noGrp="1"/>
          </p:cNvSpPr>
          <p:nvPr>
            <p:ph idx="1"/>
          </p:nvPr>
        </p:nvSpPr>
        <p:spPr>
          <a:xfrm>
            <a:off x="314325" y="1600200"/>
            <a:ext cx="8372475" cy="5029200"/>
          </a:xfrm>
        </p:spPr>
        <p:txBody>
          <a:bodyPr>
            <a:normAutofit/>
          </a:bodyPr>
          <a:lstStyle/>
          <a:p>
            <a:r>
              <a:rPr lang="en-US" dirty="0" smtClean="0"/>
              <a:t>Was it a means </a:t>
            </a:r>
            <a:r>
              <a:rPr lang="en-US" dirty="0"/>
              <a:t>to win Liberal support without really tackling important, constitutional issues?</a:t>
            </a:r>
          </a:p>
          <a:p>
            <a:pPr lvl="1"/>
            <a:r>
              <a:rPr lang="en-GB" dirty="0" smtClean="0"/>
              <a:t>During this period he was able to persuade the Reichstag to pass un-liberal laws – the May Laws against Catholicism coincided with an agreement that the army budget would be set every 7 years (</a:t>
            </a:r>
            <a:r>
              <a:rPr lang="en-GB" dirty="0" err="1" smtClean="0"/>
              <a:t>Septennats</a:t>
            </a:r>
            <a:r>
              <a:rPr lang="en-GB" dirty="0" smtClean="0"/>
              <a:t>) rather than every year; and secondly a law that would reduce the freedom of the press.</a:t>
            </a:r>
          </a:p>
          <a:p>
            <a:pPr marL="457200" lvl="1" indent="0">
              <a:buNone/>
            </a:pPr>
            <a:endParaRPr lang="en-GB" dirty="0"/>
          </a:p>
        </p:txBody>
      </p:sp>
    </p:spTree>
    <p:extLst>
      <p:ext uri="{BB962C8B-B14F-4D97-AF65-F5344CB8AC3E}">
        <p14:creationId xmlns:p14="http://schemas.microsoft.com/office/powerpoint/2010/main" val="28061592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Liberal was </a:t>
            </a:r>
            <a:r>
              <a:rPr lang="en-GB" dirty="0" err="1" smtClean="0"/>
              <a:t>Kulturkampf</a:t>
            </a:r>
            <a:r>
              <a:rPr lang="en-GB" dirty="0" smtClean="0"/>
              <a:t>?</a:t>
            </a:r>
            <a:endParaRPr lang="en-GB" dirty="0"/>
          </a:p>
        </p:txBody>
      </p:sp>
      <p:sp>
        <p:nvSpPr>
          <p:cNvPr id="3" name="Content Placeholder 2"/>
          <p:cNvSpPr>
            <a:spLocks noGrp="1"/>
          </p:cNvSpPr>
          <p:nvPr>
            <p:ph idx="1"/>
          </p:nvPr>
        </p:nvSpPr>
        <p:spPr/>
        <p:txBody>
          <a:bodyPr>
            <a:normAutofit fontScale="77500" lnSpcReduction="20000"/>
          </a:bodyPr>
          <a:lstStyle/>
          <a:p>
            <a:r>
              <a:rPr lang="en-GB" b="1" dirty="0" err="1" smtClean="0"/>
              <a:t>Hajo</a:t>
            </a:r>
            <a:r>
              <a:rPr lang="en-GB" b="1" dirty="0" smtClean="0"/>
              <a:t> </a:t>
            </a:r>
            <a:r>
              <a:rPr lang="en-GB" b="1" dirty="0"/>
              <a:t>Holborn</a:t>
            </a:r>
            <a:r>
              <a:rPr lang="en-GB" dirty="0"/>
              <a:t> examines the contradictions between the </a:t>
            </a:r>
            <a:r>
              <a:rPr lang="en-GB" dirty="0" err="1"/>
              <a:t>Kulturkampf</a:t>
            </a:r>
            <a:r>
              <a:rPr lang="en-GB" dirty="0"/>
              <a:t> and liberal values:</a:t>
            </a:r>
          </a:p>
          <a:p>
            <a:pPr lvl="1"/>
            <a:r>
              <a:rPr lang="en-GB" dirty="0"/>
              <a:t>“only those laws that separated state and church could be defended from a liberal point of view. Full state control over schools was a liberal ideal. It was also logical to introduce the obligatory civil marriage law and entrust civil agencies with the keeping of vital statistics.... But all the other measures constituted shocking violations of liberal principles. German liberalism showed no loyalty to the ideas of lawful procedure or of political and cultural freedom which had formerly been its lifeblood. With few exceptions the German liberals were hypnotized by the national state, which they wished to imbue with a uniform pattern of culture. They were unable to recognize that the </a:t>
            </a:r>
            <a:r>
              <a:rPr lang="en-GB" dirty="0" err="1"/>
              <a:t>Kulturkampf</a:t>
            </a:r>
            <a:r>
              <a:rPr lang="en-GB" dirty="0"/>
              <a:t> was bound to undermine the belief in the </a:t>
            </a:r>
            <a:r>
              <a:rPr lang="en-GB" i="1" dirty="0" err="1"/>
              <a:t>Rechtsstaat</a:t>
            </a:r>
            <a:r>
              <a:rPr lang="en-GB" dirty="0"/>
              <a:t> (government by law) and to divide the German people profoundly.”</a:t>
            </a:r>
          </a:p>
          <a:p>
            <a:endParaRPr lang="en-GB" dirty="0"/>
          </a:p>
        </p:txBody>
      </p:sp>
    </p:spTree>
    <p:extLst>
      <p:ext uri="{BB962C8B-B14F-4D97-AF65-F5344CB8AC3E}">
        <p14:creationId xmlns:p14="http://schemas.microsoft.com/office/powerpoint/2010/main" val="34464460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Liberal was </a:t>
            </a:r>
            <a:r>
              <a:rPr lang="en-GB" dirty="0" err="1" smtClean="0"/>
              <a:t>Kulturkampf</a:t>
            </a:r>
            <a:r>
              <a:rPr lang="en-GB" dirty="0" smtClean="0"/>
              <a:t>?</a:t>
            </a:r>
            <a:endParaRPr lang="en-GB" dirty="0"/>
          </a:p>
        </p:txBody>
      </p:sp>
      <p:sp>
        <p:nvSpPr>
          <p:cNvPr id="3" name="Content Placeholder 2"/>
          <p:cNvSpPr>
            <a:spLocks noGrp="1"/>
          </p:cNvSpPr>
          <p:nvPr>
            <p:ph idx="1"/>
          </p:nvPr>
        </p:nvSpPr>
        <p:spPr/>
        <p:txBody>
          <a:bodyPr>
            <a:normAutofit lnSpcReduction="10000"/>
          </a:bodyPr>
          <a:lstStyle/>
          <a:p>
            <a:r>
              <a:rPr lang="en-GB" sz="2000" b="1" dirty="0" smtClean="0"/>
              <a:t>Anthony </a:t>
            </a:r>
            <a:r>
              <a:rPr lang="en-GB" sz="2000" b="1" dirty="0"/>
              <a:t>J. </a:t>
            </a:r>
            <a:r>
              <a:rPr lang="en-GB" sz="2000" b="1" dirty="0" smtClean="0"/>
              <a:t>Steinhoff </a:t>
            </a:r>
            <a:r>
              <a:rPr lang="en-GB" sz="2000" dirty="0" smtClean="0"/>
              <a:t>argues that </a:t>
            </a:r>
          </a:p>
          <a:p>
            <a:pPr lvl="1"/>
            <a:r>
              <a:rPr lang="en-GB" sz="2000" dirty="0" smtClean="0"/>
              <a:t>"</a:t>
            </a:r>
            <a:r>
              <a:rPr lang="en-GB" sz="2000" dirty="0"/>
              <a:t>Bismarck’s plan to disarm political Catholicism delighted liberal politicians, who provided the parliamentary backing for the crusade. Yet, the phrase the left-liberal Rudolf Virchow coined for this struggle, the </a:t>
            </a:r>
            <a:r>
              <a:rPr lang="en-GB" sz="2000" dirty="0" err="1"/>
              <a:t>Kulturkampf</a:t>
            </a:r>
            <a:r>
              <a:rPr lang="en-GB" sz="2000" dirty="0"/>
              <a:t>, suggests that the liberals wanted to do more than prevent Catholicism from becoming a political force. They wanted victory over Catholicism itself, the long-delayed conclusion of the Reformation".</a:t>
            </a:r>
            <a:endParaRPr lang="en-GB" sz="2000" baseline="30000" dirty="0"/>
          </a:p>
          <a:p>
            <a:r>
              <a:rPr lang="en-GB" sz="2000" b="1" dirty="0" smtClean="0"/>
              <a:t>Gordon </a:t>
            </a:r>
            <a:r>
              <a:rPr lang="en-GB" sz="2000" b="1" dirty="0"/>
              <a:t>A. Craig </a:t>
            </a:r>
            <a:r>
              <a:rPr lang="en-GB" sz="2000" dirty="0" smtClean="0"/>
              <a:t>argues that:</a:t>
            </a:r>
            <a:endParaRPr lang="en-GB" sz="2000" dirty="0"/>
          </a:p>
          <a:p>
            <a:pPr lvl="1"/>
            <a:r>
              <a:rPr lang="en-GB" sz="2000" dirty="0"/>
              <a:t>“In the name of freedom they [the liberals] underwrote laws that denied it, and placed their party, which pretended to maintain the cause of the individual against arbitrary authority, squarely behind a state that recognised no limits to its power. Even if Bismarck had not abandoned and broken them in 1879, it is doubtful whether they could have survived this betrayal of their own philosophy”</a:t>
            </a:r>
          </a:p>
          <a:p>
            <a:endParaRPr lang="en-GB" dirty="0"/>
          </a:p>
        </p:txBody>
      </p:sp>
    </p:spTree>
    <p:extLst>
      <p:ext uri="{BB962C8B-B14F-4D97-AF65-F5344CB8AC3E}">
        <p14:creationId xmlns:p14="http://schemas.microsoft.com/office/powerpoint/2010/main" val="48764259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Kulturkampf</a:t>
            </a:r>
            <a:r>
              <a:rPr lang="en-GB" dirty="0" smtClean="0"/>
              <a:t> dropped</a:t>
            </a:r>
            <a:endParaRPr lang="en-GB" dirty="0"/>
          </a:p>
        </p:txBody>
      </p:sp>
      <p:sp>
        <p:nvSpPr>
          <p:cNvPr id="3" name="Content Placeholder 2"/>
          <p:cNvSpPr>
            <a:spLocks noGrp="1"/>
          </p:cNvSpPr>
          <p:nvPr>
            <p:ph idx="1"/>
          </p:nvPr>
        </p:nvSpPr>
        <p:spPr>
          <a:xfrm>
            <a:off x="295275" y="1350963"/>
            <a:ext cx="8686800" cy="5257800"/>
          </a:xfrm>
        </p:spPr>
        <p:txBody>
          <a:bodyPr>
            <a:normAutofit fontScale="55000" lnSpcReduction="20000"/>
          </a:bodyPr>
          <a:lstStyle/>
          <a:p>
            <a:r>
              <a:rPr lang="en-GB" dirty="0"/>
              <a:t>In 1878 Death of Pope Pius IX gave Bismarck opportunity to step back from this policy; he entered negotiations with his successor Pope Leo XIII in February 1878; an indication that Bismarck accepted that </a:t>
            </a:r>
            <a:r>
              <a:rPr lang="en-GB" i="1" dirty="0" err="1"/>
              <a:t>Kulturkampf</a:t>
            </a:r>
            <a:r>
              <a:rPr lang="en-GB" dirty="0"/>
              <a:t> had failed, having increased rather than removed disunity.  </a:t>
            </a:r>
          </a:p>
          <a:p>
            <a:r>
              <a:rPr lang="en-GB" dirty="0"/>
              <a:t>In July 1879, Adalbert Falk – a hero for the liberals because of his prominent role in the attack on Catholicism – was replaced by the conservative Robert von </a:t>
            </a:r>
            <a:r>
              <a:rPr lang="en-GB" dirty="0" err="1"/>
              <a:t>Puttkamer</a:t>
            </a:r>
            <a:r>
              <a:rPr lang="en-GB" dirty="0"/>
              <a:t>.  </a:t>
            </a:r>
            <a:endParaRPr lang="en-GB" dirty="0" smtClean="0"/>
          </a:p>
          <a:p>
            <a:r>
              <a:rPr lang="en-GB" dirty="0" smtClean="0"/>
              <a:t>It </a:t>
            </a:r>
            <a:r>
              <a:rPr lang="en-GB" dirty="0"/>
              <a:t>has been alleged that the latter, from 1881 oversaw a ‘purge’ of liberal sympathisers in the higher civil service, which henceforth became an even greater bastion of aristocratic privilege.</a:t>
            </a:r>
          </a:p>
          <a:p>
            <a:r>
              <a:rPr lang="en-GB" dirty="0"/>
              <a:t>It would nonetheless be the mid-1880s before any anti-Catholic legislation was finally removed from the statue books</a:t>
            </a:r>
            <a:r>
              <a:rPr lang="en-GB" dirty="0" smtClean="0"/>
              <a:t>.</a:t>
            </a:r>
          </a:p>
          <a:p>
            <a:r>
              <a:rPr lang="en-GB" dirty="0"/>
              <a:t>When calls for protectionism emerged from the industrial and the agricultural community after 1873, Bismarck began to loosen the emphasis upon </a:t>
            </a:r>
            <a:r>
              <a:rPr lang="en-GB" dirty="0" err="1"/>
              <a:t>Kulturkampf</a:t>
            </a:r>
            <a:r>
              <a:rPr lang="en-GB" dirty="0"/>
              <a:t> from 1878 and in 1880 the church declared that it was over.</a:t>
            </a:r>
          </a:p>
          <a:p>
            <a:r>
              <a:rPr lang="en-GB" dirty="0"/>
              <a:t>His motives for dropping the policy were ultimately a) because it didn’t work; </a:t>
            </a:r>
            <a:r>
              <a:rPr lang="en-GB" dirty="0" smtClean="0"/>
              <a:t>b) Bismarck was probably not as in favour of the harsh treatment of Catholic office bearers as Falk had been and recognised the dangers of this path; and c) </a:t>
            </a:r>
            <a:r>
              <a:rPr lang="en-GB" dirty="0"/>
              <a:t>because he needed a broader base of support in the Reichstag if he was to push through the reforms on Tariffs.</a:t>
            </a:r>
          </a:p>
          <a:p>
            <a:r>
              <a:rPr lang="en-GB" dirty="0" smtClean="0"/>
              <a:t>There is an argument, therefore for saying that both Bismarck’s support and his ending of </a:t>
            </a:r>
            <a:r>
              <a:rPr lang="en-GB" dirty="0" err="1" smtClean="0"/>
              <a:t>Kulturkampf</a:t>
            </a:r>
            <a:r>
              <a:rPr lang="en-GB" dirty="0" smtClean="0"/>
              <a:t> were done for ‘liberal’ reasons, but it seems far more likely that he was simply being pragmatic (realpolitik).</a:t>
            </a:r>
            <a:endParaRPr lang="en-GB" dirty="0"/>
          </a:p>
          <a:p>
            <a:pPr marL="0" indent="0">
              <a:buNone/>
            </a:pPr>
            <a:endParaRPr lang="en-GB" dirty="0"/>
          </a:p>
          <a:p>
            <a:endParaRPr lang="en-GB" dirty="0"/>
          </a:p>
        </p:txBody>
      </p:sp>
    </p:spTree>
    <p:extLst>
      <p:ext uri="{BB962C8B-B14F-4D97-AF65-F5344CB8AC3E}">
        <p14:creationId xmlns:p14="http://schemas.microsoft.com/office/powerpoint/2010/main" val="8594273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Theme 3: the Economics of the Reich</a:t>
            </a:r>
            <a:endParaRPr lang="en-US" dirty="0"/>
          </a:p>
        </p:txBody>
      </p:sp>
      <p:sp>
        <p:nvSpPr>
          <p:cNvPr id="3" name="Content Placeholder 2"/>
          <p:cNvSpPr>
            <a:spLocks noGrp="1"/>
          </p:cNvSpPr>
          <p:nvPr>
            <p:ph idx="1"/>
          </p:nvPr>
        </p:nvSpPr>
        <p:spPr>
          <a:xfrm>
            <a:off x="457200" y="1238693"/>
            <a:ext cx="8229600" cy="4525963"/>
          </a:xfrm>
        </p:spPr>
        <p:txBody>
          <a:bodyPr>
            <a:noAutofit/>
          </a:bodyPr>
          <a:lstStyle/>
          <a:p>
            <a:r>
              <a:rPr lang="en-US" sz="1800" dirty="0"/>
              <a:t>At first, the Reich represented the political expression of the Zollverein and championed free market ideas. </a:t>
            </a:r>
            <a:endParaRPr lang="en-GB" sz="1800" dirty="0" smtClean="0"/>
          </a:p>
          <a:p>
            <a:r>
              <a:rPr lang="en-GB" sz="1800" dirty="0" smtClean="0"/>
              <a:t>The </a:t>
            </a:r>
            <a:r>
              <a:rPr lang="en-GB" sz="1800" dirty="0"/>
              <a:t>economic situation before 1878 favoured free trade; the Reich initially represented the political stance of the Zollverein and encouraged free market ideas. </a:t>
            </a:r>
            <a:endParaRPr lang="en-GB" sz="1800" dirty="0" smtClean="0"/>
          </a:p>
          <a:p>
            <a:pPr lvl="1"/>
            <a:r>
              <a:rPr lang="en-GB" sz="1800" dirty="0" smtClean="0"/>
              <a:t>The </a:t>
            </a:r>
            <a:r>
              <a:rPr lang="en-GB" sz="1800" dirty="0"/>
              <a:t>currency legislation of 1871 fixed an exchange rate between other currencies in the federal state and the mark until the </a:t>
            </a:r>
            <a:r>
              <a:rPr lang="en-GB" sz="1800" dirty="0" err="1"/>
              <a:t>Goldmark</a:t>
            </a:r>
            <a:r>
              <a:rPr lang="en-GB" sz="1800" dirty="0"/>
              <a:t> was introduced in 1873. </a:t>
            </a:r>
            <a:endParaRPr lang="en-GB" sz="1800" dirty="0" smtClean="0"/>
          </a:p>
          <a:p>
            <a:pPr lvl="1"/>
            <a:r>
              <a:rPr lang="en-GB" sz="1800" dirty="0" smtClean="0"/>
              <a:t>The </a:t>
            </a:r>
            <a:r>
              <a:rPr lang="en-GB" sz="1800" dirty="0"/>
              <a:t>establishment of a single currency, the </a:t>
            </a:r>
            <a:r>
              <a:rPr lang="en-GB" sz="1800" dirty="0" err="1"/>
              <a:t>Reichsmark</a:t>
            </a:r>
            <a:r>
              <a:rPr lang="en-GB" sz="1800" dirty="0"/>
              <a:t>, which added some 762,000,000 marks to the amount of free capital in the economy.</a:t>
            </a:r>
          </a:p>
          <a:p>
            <a:pPr lvl="1"/>
            <a:r>
              <a:rPr lang="en-GB" sz="1800" dirty="0"/>
              <a:t>The establishment of the </a:t>
            </a:r>
            <a:r>
              <a:rPr lang="en-GB" sz="1800" dirty="0" err="1"/>
              <a:t>Reichsbank</a:t>
            </a:r>
            <a:r>
              <a:rPr lang="en-GB" sz="1800" dirty="0"/>
              <a:t>, set up as Germany’s Central Bank in 1875. </a:t>
            </a:r>
            <a:endParaRPr lang="en-GB" sz="1800" dirty="0" smtClean="0"/>
          </a:p>
          <a:p>
            <a:pPr lvl="1"/>
            <a:r>
              <a:rPr lang="en-GB" sz="1800" dirty="0" smtClean="0"/>
              <a:t>Law </a:t>
            </a:r>
            <a:r>
              <a:rPr lang="en-GB" sz="1800" dirty="0"/>
              <a:t>was passed in 1870 was passed that forbade the formation of further central banks and the Draft Banking law of 1874 </a:t>
            </a:r>
            <a:r>
              <a:rPr lang="en-GB" sz="1800" dirty="0" smtClean="0"/>
              <a:t>created the </a:t>
            </a:r>
            <a:r>
              <a:rPr lang="en-GB" sz="1800" dirty="0" err="1" smtClean="0"/>
              <a:t>Reichsbank</a:t>
            </a:r>
            <a:r>
              <a:rPr lang="en-GB" sz="1800" dirty="0" smtClean="0"/>
              <a:t> and closed all but four of the </a:t>
            </a:r>
            <a:r>
              <a:rPr lang="en-GB" sz="1800" i="1" dirty="0" err="1" smtClean="0"/>
              <a:t>Notenbanken</a:t>
            </a:r>
            <a:r>
              <a:rPr lang="en-GB" sz="1800" dirty="0" smtClean="0"/>
              <a:t> in other federal states. </a:t>
            </a:r>
          </a:p>
          <a:p>
            <a:pPr lvl="1"/>
            <a:r>
              <a:rPr lang="en-GB" sz="1800" dirty="0" smtClean="0"/>
              <a:t>The </a:t>
            </a:r>
            <a:r>
              <a:rPr lang="en-GB" sz="1800" dirty="0"/>
              <a:t>currency legislation and the </a:t>
            </a:r>
            <a:r>
              <a:rPr lang="en-GB" sz="1800" dirty="0" err="1"/>
              <a:t>Reichsbank</a:t>
            </a:r>
            <a:r>
              <a:rPr lang="en-GB" sz="1800" dirty="0"/>
              <a:t> both further economically united Germany and made internal trade within the Zollverein much simpler and hence desirable</a:t>
            </a:r>
          </a:p>
          <a:p>
            <a:endParaRPr lang="en-US" sz="1800" dirty="0" smtClean="0"/>
          </a:p>
        </p:txBody>
      </p:sp>
    </p:spTree>
    <p:extLst>
      <p:ext uri="{BB962C8B-B14F-4D97-AF65-F5344CB8AC3E}">
        <p14:creationId xmlns:p14="http://schemas.microsoft.com/office/powerpoint/2010/main" val="4674504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err="1" smtClean="0"/>
              <a:t>Grundzeit</a:t>
            </a:r>
            <a:endParaRPr lang="en-US" dirty="0"/>
          </a:p>
        </p:txBody>
      </p:sp>
      <p:sp>
        <p:nvSpPr>
          <p:cNvPr id="3" name="Content Placeholder 2"/>
          <p:cNvSpPr>
            <a:spLocks noGrp="1"/>
          </p:cNvSpPr>
          <p:nvPr>
            <p:ph idx="1"/>
          </p:nvPr>
        </p:nvSpPr>
        <p:spPr/>
        <p:txBody>
          <a:bodyPr>
            <a:normAutofit fontScale="85000" lnSpcReduction="20000"/>
          </a:bodyPr>
          <a:lstStyle/>
          <a:p>
            <a:endParaRPr lang="en-US" sz="1800" dirty="0"/>
          </a:p>
          <a:p>
            <a:r>
              <a:rPr lang="en-GB" dirty="0" smtClean="0"/>
              <a:t>The </a:t>
            </a:r>
            <a:r>
              <a:rPr lang="en-GB" dirty="0"/>
              <a:t>period between 1871 and 73, sometimes called the ‘</a:t>
            </a:r>
            <a:r>
              <a:rPr lang="en-GB" dirty="0" err="1"/>
              <a:t>Grunderjahre</a:t>
            </a:r>
            <a:r>
              <a:rPr lang="en-GB" dirty="0"/>
              <a:t>’ (foundation years) or ‘</a:t>
            </a:r>
            <a:r>
              <a:rPr lang="en-GB" dirty="0" err="1"/>
              <a:t>Grundzeit</a:t>
            </a:r>
            <a:r>
              <a:rPr lang="en-GB" dirty="0"/>
              <a:t>’ witnessed:</a:t>
            </a:r>
          </a:p>
          <a:p>
            <a:pPr lvl="1"/>
            <a:r>
              <a:rPr lang="en-GB" dirty="0"/>
              <a:t>The railway network grow by nearly 27%</a:t>
            </a:r>
          </a:p>
          <a:p>
            <a:pPr lvl="1"/>
            <a:r>
              <a:rPr lang="en-GB" dirty="0"/>
              <a:t>The amount of goods trafficked grow by over 70%</a:t>
            </a:r>
          </a:p>
          <a:p>
            <a:pPr lvl="1"/>
            <a:r>
              <a:rPr lang="en-GB" dirty="0"/>
              <a:t>Coal production rise by 38%</a:t>
            </a:r>
          </a:p>
          <a:p>
            <a:pPr lvl="1"/>
            <a:r>
              <a:rPr lang="en-GB" dirty="0"/>
              <a:t>Iron production grow by 61%</a:t>
            </a:r>
          </a:p>
          <a:p>
            <a:pPr lvl="1"/>
            <a:r>
              <a:rPr lang="en-GB" dirty="0"/>
              <a:t>Steel production grow by over 50%.</a:t>
            </a:r>
          </a:p>
          <a:p>
            <a:pPr lvl="1"/>
            <a:r>
              <a:rPr lang="en-GB" dirty="0"/>
              <a:t>Iron and steel works grow (as many were built between 1870 and 1875 as had been over the preceding 70 years) as a result of growth in the railway network;</a:t>
            </a:r>
          </a:p>
          <a:p>
            <a:pPr lvl="1"/>
            <a:r>
              <a:rPr lang="en-GB" dirty="0"/>
              <a:t>An Annual productivity increase of nearly 5%.</a:t>
            </a:r>
          </a:p>
          <a:p>
            <a:endParaRPr lang="en-US" dirty="0"/>
          </a:p>
        </p:txBody>
      </p:sp>
    </p:spTree>
    <p:extLst>
      <p:ext uri="{BB962C8B-B14F-4D97-AF65-F5344CB8AC3E}">
        <p14:creationId xmlns:p14="http://schemas.microsoft.com/office/powerpoint/2010/main" val="10838360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2" y="0"/>
            <a:ext cx="8229600" cy="830262"/>
          </a:xfrm>
        </p:spPr>
        <p:txBody>
          <a:bodyPr/>
          <a:lstStyle/>
          <a:p>
            <a:r>
              <a:rPr lang="en-US" dirty="0" smtClean="0"/>
              <a:t>The Great Depression</a:t>
            </a:r>
            <a:endParaRPr lang="en-US" dirty="0"/>
          </a:p>
        </p:txBody>
      </p:sp>
      <p:sp>
        <p:nvSpPr>
          <p:cNvPr id="3" name="Content Placeholder 2"/>
          <p:cNvSpPr>
            <a:spLocks noGrp="1"/>
          </p:cNvSpPr>
          <p:nvPr>
            <p:ph idx="1"/>
          </p:nvPr>
        </p:nvSpPr>
        <p:spPr>
          <a:xfrm>
            <a:off x="85725" y="1020726"/>
            <a:ext cx="9058275" cy="5418174"/>
          </a:xfrm>
        </p:spPr>
        <p:txBody>
          <a:bodyPr>
            <a:noAutofit/>
          </a:bodyPr>
          <a:lstStyle/>
          <a:p>
            <a:r>
              <a:rPr lang="en-US" sz="2000" dirty="0" smtClean="0"/>
              <a:t>However</a:t>
            </a:r>
            <a:r>
              <a:rPr lang="en-US" sz="2000" dirty="0"/>
              <a:t>, Germany’s early success wasn’t </a:t>
            </a:r>
            <a:r>
              <a:rPr lang="en-US" sz="2000" dirty="0" smtClean="0"/>
              <a:t>only about </a:t>
            </a:r>
            <a:r>
              <a:rPr lang="en-US" sz="2000" dirty="0"/>
              <a:t>free-market:</a:t>
            </a:r>
          </a:p>
          <a:p>
            <a:pPr marL="742950" lvl="2" indent="-342900"/>
            <a:r>
              <a:rPr lang="en-GB" sz="2000" dirty="0"/>
              <a:t>The acquisition of Alsace-Lorraine and the French indemnity which added 5 million francs to the German </a:t>
            </a:r>
            <a:r>
              <a:rPr lang="en-GB" sz="2000" dirty="0" smtClean="0"/>
              <a:t>economy were hardly about ’free trade’.</a:t>
            </a:r>
          </a:p>
          <a:p>
            <a:r>
              <a:rPr lang="en-GB" sz="2000" dirty="0" smtClean="0"/>
              <a:t>The </a:t>
            </a:r>
            <a:r>
              <a:rPr lang="en-GB" sz="2000" dirty="0"/>
              <a:t>stock market grew rapidly during the </a:t>
            </a:r>
            <a:r>
              <a:rPr lang="en-GB" sz="2000" dirty="0" err="1"/>
              <a:t>grundjahre</a:t>
            </a:r>
            <a:r>
              <a:rPr lang="en-GB" sz="2000" dirty="0"/>
              <a:t> from 96.4 in 1870 to 193.1 in 1872.  But Germany was not alone in its over-confidence.  </a:t>
            </a:r>
            <a:endParaRPr lang="en-GB" sz="2000" dirty="0" smtClean="0"/>
          </a:p>
          <a:p>
            <a:r>
              <a:rPr lang="en-GB" sz="2000" dirty="0" smtClean="0"/>
              <a:t>The </a:t>
            </a:r>
            <a:r>
              <a:rPr lang="en-GB" sz="2000" dirty="0"/>
              <a:t>collapse came first in Austria, in May 1873, and then spread to all major industrial economies and financial centres, including London and New York.  The collapse </a:t>
            </a:r>
            <a:r>
              <a:rPr lang="en-GB" sz="2000" dirty="0" smtClean="0"/>
              <a:t>in Berlin began </a:t>
            </a:r>
            <a:r>
              <a:rPr lang="en-GB" sz="2000" dirty="0"/>
              <a:t>in October </a:t>
            </a:r>
            <a:r>
              <a:rPr lang="en-GB" sz="2000" dirty="0" smtClean="0"/>
              <a:t>1873:</a:t>
            </a:r>
          </a:p>
          <a:p>
            <a:pPr lvl="1"/>
            <a:r>
              <a:rPr lang="en-GB" sz="1600" dirty="0" smtClean="0"/>
              <a:t>The </a:t>
            </a:r>
            <a:r>
              <a:rPr lang="en-GB" sz="1600" dirty="0"/>
              <a:t>shares of nearly 540 public companies almost halved (from 450 billion marks to 2.5 billion</a:t>
            </a:r>
            <a:r>
              <a:rPr lang="en-GB" sz="1600" dirty="0" smtClean="0"/>
              <a:t>).</a:t>
            </a:r>
          </a:p>
          <a:p>
            <a:pPr lvl="1"/>
            <a:r>
              <a:rPr lang="en-GB" sz="2000" dirty="0" smtClean="0"/>
              <a:t>The </a:t>
            </a:r>
            <a:r>
              <a:rPr lang="en-GB" sz="2000" dirty="0"/>
              <a:t>shares of three major Berlin banks were also (roughly) halved. </a:t>
            </a:r>
            <a:endParaRPr lang="en-GB" sz="2000" dirty="0" smtClean="0"/>
          </a:p>
          <a:p>
            <a:pPr lvl="1"/>
            <a:r>
              <a:rPr lang="en-GB" sz="2000" dirty="0" smtClean="0"/>
              <a:t>The </a:t>
            </a:r>
            <a:r>
              <a:rPr lang="en-GB" sz="2000" dirty="0"/>
              <a:t>prices of industrial goods e.g. iron, coal, and steel collapsed (index prices 181 to 76 and from 116 to 49 of iron and coal </a:t>
            </a:r>
            <a:r>
              <a:rPr lang="en-GB" sz="2000" dirty="0" smtClean="0"/>
              <a:t>respectively)</a:t>
            </a:r>
          </a:p>
          <a:p>
            <a:pPr lvl="1"/>
            <a:r>
              <a:rPr lang="en-GB" sz="2000" dirty="0" smtClean="0"/>
              <a:t>The </a:t>
            </a:r>
            <a:r>
              <a:rPr lang="en-GB" sz="2000" dirty="0"/>
              <a:t>loss of jobs and the effect on wages was severe.  For example, the income of Krupp workers was halved between 1873 and 1878. (Feuchtwanger, pp. 67-68</a:t>
            </a:r>
            <a:r>
              <a:rPr lang="en-GB" sz="2000" dirty="0" smtClean="0"/>
              <a:t>)</a:t>
            </a:r>
            <a:endParaRPr lang="en-GB" sz="2000" dirty="0"/>
          </a:p>
        </p:txBody>
      </p:sp>
    </p:spTree>
    <p:extLst>
      <p:ext uri="{BB962C8B-B14F-4D97-AF65-F5344CB8AC3E}">
        <p14:creationId xmlns:p14="http://schemas.microsoft.com/office/powerpoint/2010/main" val="342776035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Calls for protectionism</a:t>
            </a:r>
            <a:endParaRPr lang="en-US" dirty="0"/>
          </a:p>
        </p:txBody>
      </p:sp>
      <p:sp>
        <p:nvSpPr>
          <p:cNvPr id="3" name="Content Placeholder 2"/>
          <p:cNvSpPr>
            <a:spLocks noGrp="1"/>
          </p:cNvSpPr>
          <p:nvPr>
            <p:ph idx="1"/>
          </p:nvPr>
        </p:nvSpPr>
        <p:spPr/>
        <p:txBody>
          <a:bodyPr>
            <a:normAutofit fontScale="25000" lnSpcReduction="20000"/>
          </a:bodyPr>
          <a:lstStyle/>
          <a:p>
            <a:r>
              <a:rPr lang="en-GB" sz="5500" dirty="0" smtClean="0"/>
              <a:t>The </a:t>
            </a:r>
            <a:r>
              <a:rPr lang="en-GB" sz="5500" dirty="0"/>
              <a:t>immediate outcome of the depression was calls for the abandonment of the liberal economics of free trade and the adoption of more protectionist ones.  </a:t>
            </a:r>
            <a:endParaRPr lang="en-GB" sz="5500" dirty="0" smtClean="0"/>
          </a:p>
          <a:p>
            <a:endParaRPr lang="en-GB" sz="5500" dirty="0" smtClean="0"/>
          </a:p>
          <a:p>
            <a:r>
              <a:rPr lang="en-GB" sz="5500" dirty="0" smtClean="0"/>
              <a:t>Pressure came from East </a:t>
            </a:r>
            <a:r>
              <a:rPr lang="en-GB" sz="5500" dirty="0" err="1"/>
              <a:t>Elbian</a:t>
            </a:r>
            <a:r>
              <a:rPr lang="en-GB" sz="5500" dirty="0"/>
              <a:t> </a:t>
            </a:r>
            <a:r>
              <a:rPr lang="en-GB" sz="5500" dirty="0" smtClean="0"/>
              <a:t>Junkers first.  In particular  the </a:t>
            </a:r>
            <a:r>
              <a:rPr lang="en-GB" sz="5500" b="1" dirty="0" smtClean="0"/>
              <a:t>League </a:t>
            </a:r>
            <a:r>
              <a:rPr lang="en-GB" sz="5500" b="1" dirty="0"/>
              <a:t>for the Protection of the Economic Interests of Rhineland and Westphalia</a:t>
            </a:r>
            <a:r>
              <a:rPr lang="en-GB" sz="5500" dirty="0"/>
              <a:t> (</a:t>
            </a:r>
            <a:r>
              <a:rPr lang="en-GB" sz="5500" b="1" dirty="0"/>
              <a:t>the Long Name Society</a:t>
            </a:r>
            <a:r>
              <a:rPr lang="en-GB" sz="5500" dirty="0"/>
              <a:t>), established </a:t>
            </a:r>
            <a:r>
              <a:rPr lang="en-GB" sz="5500" dirty="0" smtClean="0"/>
              <a:t>in 1871, and the League for Economic and Tax Reform.</a:t>
            </a:r>
          </a:p>
          <a:p>
            <a:endParaRPr lang="en-GB" sz="5500" dirty="0"/>
          </a:p>
          <a:p>
            <a:r>
              <a:rPr lang="en-GB" sz="5500" dirty="0"/>
              <a:t>T</a:t>
            </a:r>
            <a:r>
              <a:rPr lang="en-GB" sz="5500" dirty="0" smtClean="0"/>
              <a:t>hey </a:t>
            </a:r>
            <a:r>
              <a:rPr lang="en-GB" sz="5500" dirty="0"/>
              <a:t>experienced competition from imported American and Russian grain and wool from Australia, made possible by railways and refrigerated shipping.  In 1876, Germany became a net importer of grain, threatening the traditional Prussian ruling elite with bankruptcy. </a:t>
            </a:r>
            <a:endParaRPr lang="en-GB" sz="5500" dirty="0" smtClean="0"/>
          </a:p>
          <a:p>
            <a:endParaRPr lang="en-GB" sz="5500" dirty="0" smtClean="0"/>
          </a:p>
          <a:p>
            <a:r>
              <a:rPr lang="en-GB" sz="5500" dirty="0" smtClean="0"/>
              <a:t>But by 1875 they had begun to win support from the local chambers of commerce by appealing to both commercial and nationalist sentiments – arguing that Germany should be as self-sufficient as possible as dependency upon other countries could prove fatal at a time of war.  In 1875, they even convinced the </a:t>
            </a:r>
            <a:r>
              <a:rPr lang="en-GB" sz="5500" b="1" dirty="0" smtClean="0"/>
              <a:t>Congress of German Economists</a:t>
            </a:r>
            <a:r>
              <a:rPr lang="en-GB" sz="5500" dirty="0" smtClean="0"/>
              <a:t>, which had hitherto been a citadel of free traders as well as the </a:t>
            </a:r>
            <a:r>
              <a:rPr lang="en-GB" sz="5500" b="1" dirty="0"/>
              <a:t>League of German Iron and Steel Industrialists</a:t>
            </a:r>
            <a:r>
              <a:rPr lang="en-GB" sz="5500" dirty="0"/>
              <a:t> (representing 214 firms), established in 1873.  </a:t>
            </a:r>
            <a:endParaRPr lang="en-GB" sz="5500" dirty="0" smtClean="0"/>
          </a:p>
          <a:p>
            <a:r>
              <a:rPr lang="en-GB" sz="5500" dirty="0"/>
              <a:t> </a:t>
            </a:r>
          </a:p>
          <a:p>
            <a:r>
              <a:rPr lang="en-GB" sz="5500" dirty="0"/>
              <a:t>In February 1877, industrialists and farmers in Westphalia drew up a general declaration in favour of protective tariffs.  In October of the same the year the </a:t>
            </a:r>
            <a:r>
              <a:rPr lang="en-GB" sz="5500" b="1" dirty="0"/>
              <a:t>Central Association of German Industrialists</a:t>
            </a:r>
            <a:r>
              <a:rPr lang="en-GB" sz="5500" dirty="0"/>
              <a:t> and the </a:t>
            </a:r>
            <a:r>
              <a:rPr lang="en-GB" sz="5500" b="1" dirty="0"/>
              <a:t>Long Name Society</a:t>
            </a:r>
            <a:r>
              <a:rPr lang="en-GB" sz="5500" dirty="0"/>
              <a:t> agreed a detailed tariff scale on imports which laid the foundations of the alliance between </a:t>
            </a:r>
            <a:r>
              <a:rPr lang="en-GB" sz="5500" i="1" dirty="0"/>
              <a:t>Junkers </a:t>
            </a:r>
            <a:r>
              <a:rPr lang="en-GB" sz="5500" dirty="0"/>
              <a:t>and heavy industrialists that would come to dominate later Wilhelmine politics.</a:t>
            </a:r>
          </a:p>
          <a:p>
            <a:r>
              <a:rPr lang="en-GB" sz="5500" dirty="0"/>
              <a:t> </a:t>
            </a:r>
          </a:p>
          <a:p>
            <a:r>
              <a:rPr lang="en-GB" sz="5500" dirty="0"/>
              <a:t>In 1878 the failure of Bismarck’s initial attempt to pass a Tariff Bill led to a dissolution of the Reichstag and </a:t>
            </a:r>
            <a:r>
              <a:rPr lang="en-GB" sz="5500" dirty="0" smtClean="0"/>
              <a:t>fresh </a:t>
            </a:r>
            <a:r>
              <a:rPr lang="en-GB" sz="5500" dirty="0"/>
              <a:t>elections. The bill was eventually passed in 1879, with the support of Conservatives, Catholic Centre Party and 15 National Liberals.  This marked a significant change in Bismarck’s Reichstag coalition; in particular, it marked a decisive break with the Liberals, but it did not give Bismarck greater control over the Reichstag.</a:t>
            </a:r>
          </a:p>
          <a:p>
            <a:endParaRPr lang="en-US" dirty="0"/>
          </a:p>
        </p:txBody>
      </p:sp>
    </p:spTree>
    <p:extLst>
      <p:ext uri="{BB962C8B-B14F-4D97-AF65-F5344CB8AC3E}">
        <p14:creationId xmlns:p14="http://schemas.microsoft.com/office/powerpoint/2010/main" val="13242682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7312"/>
            <a:ext cx="8229600" cy="1143000"/>
          </a:xfrm>
        </p:spPr>
        <p:txBody>
          <a:bodyPr/>
          <a:lstStyle/>
          <a:p>
            <a:r>
              <a:rPr lang="en-US" dirty="0" smtClean="0"/>
              <a:t>Was 1878-9 really a turning point?</a:t>
            </a:r>
            <a:endParaRPr lang="en-US" dirty="0"/>
          </a:p>
        </p:txBody>
      </p:sp>
      <p:sp>
        <p:nvSpPr>
          <p:cNvPr id="3" name="Content Placeholder 2"/>
          <p:cNvSpPr>
            <a:spLocks noGrp="1"/>
          </p:cNvSpPr>
          <p:nvPr>
            <p:ph idx="1"/>
          </p:nvPr>
        </p:nvSpPr>
        <p:spPr>
          <a:xfrm>
            <a:off x="0" y="971550"/>
            <a:ext cx="9067800" cy="6010275"/>
          </a:xfrm>
        </p:spPr>
        <p:txBody>
          <a:bodyPr>
            <a:normAutofit fontScale="62500" lnSpcReduction="20000"/>
          </a:bodyPr>
          <a:lstStyle/>
          <a:p>
            <a:r>
              <a:rPr lang="en-US" dirty="0" smtClean="0"/>
              <a:t>Tariffs were a loadstone issue…</a:t>
            </a:r>
          </a:p>
          <a:p>
            <a:r>
              <a:rPr lang="en-GB" dirty="0"/>
              <a:t>The 1873 crash provided a golden-opportunity for critics of liberalism, conservatives and survivors of pre-industrial economics, to attack the new industrialism and to discredit both political and economic liberalism.</a:t>
            </a:r>
            <a:endParaRPr lang="en-US" dirty="0" smtClean="0"/>
          </a:p>
          <a:p>
            <a:r>
              <a:rPr lang="en-US" dirty="0" smtClean="0"/>
              <a:t>Bismarck’s motives were multiple:</a:t>
            </a:r>
          </a:p>
          <a:p>
            <a:pPr lvl="1"/>
            <a:r>
              <a:rPr lang="en-US" dirty="0" smtClean="0"/>
              <a:t>Pressure </a:t>
            </a:r>
            <a:r>
              <a:rPr lang="en-US" dirty="0"/>
              <a:t>groups In particular from the </a:t>
            </a:r>
            <a:r>
              <a:rPr lang="en-GB" b="1" dirty="0"/>
              <a:t>Central Association of German Industrialists </a:t>
            </a:r>
            <a:r>
              <a:rPr lang="en-GB" dirty="0"/>
              <a:t>and the </a:t>
            </a:r>
            <a:r>
              <a:rPr lang="en-GB" b="1" dirty="0"/>
              <a:t>League for Tax and Economic Reform </a:t>
            </a:r>
            <a:r>
              <a:rPr lang="en-GB" dirty="0"/>
              <a:t>(Junker Farming interests)</a:t>
            </a:r>
          </a:p>
          <a:p>
            <a:pPr lvl="1"/>
            <a:r>
              <a:rPr lang="en-US" dirty="0" smtClean="0"/>
              <a:t>Reich finances</a:t>
            </a:r>
          </a:p>
          <a:p>
            <a:pPr lvl="1"/>
            <a:r>
              <a:rPr lang="en-US" dirty="0" smtClean="0"/>
              <a:t>Rise of </a:t>
            </a:r>
            <a:r>
              <a:rPr lang="en-US" dirty="0" err="1" smtClean="0"/>
              <a:t>Zentrum</a:t>
            </a:r>
            <a:r>
              <a:rPr lang="en-US" dirty="0" smtClean="0"/>
              <a:t> and need to shift alliances?</a:t>
            </a:r>
          </a:p>
          <a:p>
            <a:pPr lvl="1"/>
            <a:r>
              <a:rPr lang="en-US" dirty="0" smtClean="0"/>
              <a:t>Bismarck’s paranoia about change under Frederick and Vicky – both in constitution and in personnel? </a:t>
            </a:r>
          </a:p>
          <a:p>
            <a:pPr lvl="1"/>
            <a:r>
              <a:rPr lang="en-US" dirty="0" smtClean="0"/>
              <a:t>But wasn’t he always concerned to protect the interests of Junkers first and industrialists second?  Wasn’t it always about ‘rye and iron’ (rather than blood and iron)?  </a:t>
            </a:r>
          </a:p>
          <a:p>
            <a:pPr lvl="1"/>
            <a:r>
              <a:rPr lang="en-US" dirty="0" smtClean="0"/>
              <a:t>Was it about the rejection of liberalism or just pragmatism in the face of the prevailing economic conditions?</a:t>
            </a:r>
          </a:p>
          <a:p>
            <a:pPr lvl="1"/>
            <a:r>
              <a:rPr lang="en-US" dirty="0" smtClean="0"/>
              <a:t>Anti-socialist law – divided the liberals, but was it really so anti-Liberal? Why would industrialists approve?</a:t>
            </a:r>
          </a:p>
          <a:p>
            <a:r>
              <a:rPr lang="en-US" dirty="0" smtClean="0"/>
              <a:t>Was it merely a coincidence that Tariff Laws coincided with the establishment of the Dual alliance?</a:t>
            </a:r>
            <a:endParaRPr lang="en-US" dirty="0"/>
          </a:p>
        </p:txBody>
      </p:sp>
    </p:spTree>
    <p:extLst>
      <p:ext uri="{BB962C8B-B14F-4D97-AF65-F5344CB8AC3E}">
        <p14:creationId xmlns:p14="http://schemas.microsoft.com/office/powerpoint/2010/main" val="40897151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Getting the Tariff law through the Reichstag</a:t>
            </a:r>
            <a:endParaRPr lang="en-GB" dirty="0"/>
          </a:p>
        </p:txBody>
      </p:sp>
      <p:sp>
        <p:nvSpPr>
          <p:cNvPr id="3" name="Content Placeholder 2"/>
          <p:cNvSpPr>
            <a:spLocks noGrp="1"/>
          </p:cNvSpPr>
          <p:nvPr>
            <p:ph idx="1"/>
          </p:nvPr>
        </p:nvSpPr>
        <p:spPr/>
        <p:txBody>
          <a:bodyPr>
            <a:normAutofit/>
          </a:bodyPr>
          <a:lstStyle/>
          <a:p>
            <a:r>
              <a:rPr lang="en-GB" dirty="0" smtClean="0"/>
              <a:t>To get the protectionist measures through the Reichstag he had to break the alliance of Progressives and National Liberals. </a:t>
            </a:r>
          </a:p>
          <a:p>
            <a:pPr lvl="1"/>
            <a:r>
              <a:rPr lang="en-GB" dirty="0" smtClean="0"/>
              <a:t>He put forward anti-socialist law and when this was rejected, he used the double attempt on Wilhelm I’s life in 1878 to call fresh elections (the previous election was 1877).</a:t>
            </a:r>
          </a:p>
        </p:txBody>
      </p:sp>
    </p:spTree>
    <p:extLst>
      <p:ext uri="{BB962C8B-B14F-4D97-AF65-F5344CB8AC3E}">
        <p14:creationId xmlns:p14="http://schemas.microsoft.com/office/powerpoint/2010/main" val="157145970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Political outcomes</a:t>
            </a:r>
            <a:endParaRPr lang="en-GB" dirty="0"/>
          </a:p>
        </p:txBody>
      </p:sp>
      <p:sp>
        <p:nvSpPr>
          <p:cNvPr id="3" name="Content Placeholder 2"/>
          <p:cNvSpPr>
            <a:spLocks noGrp="1"/>
          </p:cNvSpPr>
          <p:nvPr>
            <p:ph idx="1"/>
          </p:nvPr>
        </p:nvSpPr>
        <p:spPr/>
        <p:txBody>
          <a:bodyPr>
            <a:normAutofit fontScale="62500" lnSpcReduction="20000"/>
          </a:bodyPr>
          <a:lstStyle/>
          <a:p>
            <a:pPr lvl="0"/>
            <a:r>
              <a:rPr lang="en-GB" dirty="0"/>
              <a:t>Bismarck now committed himself to </a:t>
            </a:r>
            <a:r>
              <a:rPr lang="en-GB" dirty="0" smtClean="0"/>
              <a:t> a Conservative coalition </a:t>
            </a:r>
            <a:r>
              <a:rPr lang="en-GB" dirty="0"/>
              <a:t>– an alignment consisting of the Conservatives, Free Conservatives and a much weakened National Liberal Party.</a:t>
            </a:r>
          </a:p>
          <a:p>
            <a:pPr lvl="0"/>
            <a:r>
              <a:rPr lang="en-GB" dirty="0"/>
              <a:t>The National Liberals were barely able to fight the Prussian elections in 1879 as a united party and </a:t>
            </a:r>
            <a:r>
              <a:rPr lang="en-GB" dirty="0" err="1"/>
              <a:t>Lasker’s</a:t>
            </a:r>
            <a:r>
              <a:rPr lang="en-GB" dirty="0"/>
              <a:t> resignation in 1880 precipitated a further 27 desertions from the party who went on to win almost as many seats as the </a:t>
            </a:r>
            <a:r>
              <a:rPr lang="en-GB" dirty="0" smtClean="0"/>
              <a:t>National </a:t>
            </a:r>
            <a:r>
              <a:rPr lang="en-GB" dirty="0"/>
              <a:t>Liberals in the 1881 </a:t>
            </a:r>
            <a:r>
              <a:rPr lang="en-GB" i="1" dirty="0"/>
              <a:t>Reichstag </a:t>
            </a:r>
            <a:r>
              <a:rPr lang="en-GB" dirty="0"/>
              <a:t>elections. </a:t>
            </a:r>
            <a:endParaRPr lang="en-GB" dirty="0" smtClean="0"/>
          </a:p>
          <a:p>
            <a:r>
              <a:rPr lang="en-GB" dirty="0"/>
              <a:t>The National Liberals split in two</a:t>
            </a:r>
            <a:r>
              <a:rPr lang="en-GB" dirty="0" smtClean="0"/>
              <a:t>.</a:t>
            </a:r>
            <a:endParaRPr lang="en-GB" dirty="0" smtClean="0"/>
          </a:p>
          <a:p>
            <a:pPr lvl="0"/>
            <a:r>
              <a:rPr lang="en-GB" dirty="0" smtClean="0"/>
              <a:t>Those </a:t>
            </a:r>
            <a:r>
              <a:rPr lang="en-GB" dirty="0"/>
              <a:t>who still believed in free trade and parliamentary government broke away, uniting with the Progressives to form a new radical party in 1884 called the Free Thought Party</a:t>
            </a:r>
            <a:r>
              <a:rPr lang="en-GB" dirty="0" smtClean="0"/>
              <a:t>.</a:t>
            </a:r>
          </a:p>
          <a:p>
            <a:r>
              <a:rPr lang="en-GB" dirty="0"/>
              <a:t>However, it is important to note that the rump National Liberal party remained loyal to Bismarck, and endorsed the </a:t>
            </a:r>
            <a:r>
              <a:rPr lang="en-GB" b="1" dirty="0"/>
              <a:t>Heidelberg Declaration of 1884</a:t>
            </a:r>
            <a:r>
              <a:rPr lang="en-GB" dirty="0"/>
              <a:t>, which approved of protection and Bismarck’s social insurance scheme and the importance of agriculture in Germany’s economic life</a:t>
            </a:r>
            <a:r>
              <a:rPr lang="en-GB" dirty="0" smtClean="0"/>
              <a:t>.</a:t>
            </a:r>
          </a:p>
          <a:p>
            <a:endParaRPr lang="en-GB" dirty="0"/>
          </a:p>
          <a:p>
            <a:endParaRPr lang="en-GB" dirty="0"/>
          </a:p>
        </p:txBody>
      </p:sp>
    </p:spTree>
    <p:extLst>
      <p:ext uri="{BB962C8B-B14F-4D97-AF65-F5344CB8AC3E}">
        <p14:creationId xmlns:p14="http://schemas.microsoft.com/office/powerpoint/2010/main" val="243644928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Political outcomes</a:t>
            </a:r>
            <a:endParaRPr lang="en-GB" dirty="0"/>
          </a:p>
        </p:txBody>
      </p:sp>
      <p:sp>
        <p:nvSpPr>
          <p:cNvPr id="3" name="Content Placeholder 2"/>
          <p:cNvSpPr>
            <a:spLocks noGrp="1"/>
          </p:cNvSpPr>
          <p:nvPr>
            <p:ph idx="1"/>
          </p:nvPr>
        </p:nvSpPr>
        <p:spPr>
          <a:xfrm>
            <a:off x="114300" y="1600200"/>
            <a:ext cx="9163050" cy="5086350"/>
          </a:xfrm>
        </p:spPr>
        <p:txBody>
          <a:bodyPr>
            <a:normAutofit fontScale="77500" lnSpcReduction="20000"/>
          </a:bodyPr>
          <a:lstStyle/>
          <a:p>
            <a:pPr lvl="0"/>
            <a:r>
              <a:rPr lang="en-GB" dirty="0" smtClean="0"/>
              <a:t>Thanks to the ‘Frankenstein’ clause, the Reich government was unable to turn the Tariff law into a money generator for the state.</a:t>
            </a:r>
          </a:p>
          <a:p>
            <a:pPr lvl="0"/>
            <a:r>
              <a:rPr lang="en-GB" dirty="0" err="1" smtClean="0"/>
              <a:t>Zentrum</a:t>
            </a:r>
            <a:r>
              <a:rPr lang="en-GB" dirty="0" smtClean="0"/>
              <a:t> did not commit itself to support for Bismarck – </a:t>
            </a:r>
            <a:r>
              <a:rPr lang="en-GB" dirty="0" err="1"/>
              <a:t>K</a:t>
            </a:r>
            <a:r>
              <a:rPr lang="en-GB" dirty="0" err="1" smtClean="0"/>
              <a:t>ulturkampf</a:t>
            </a:r>
            <a:r>
              <a:rPr lang="en-GB" dirty="0" smtClean="0"/>
              <a:t> was not completely resolved and Catholics remained suspicious of protestant Prussia.</a:t>
            </a:r>
          </a:p>
          <a:p>
            <a:pPr lvl="0"/>
            <a:r>
              <a:rPr lang="en-GB" dirty="0" smtClean="0"/>
              <a:t>Workers remained suspicious of the state and the SPD (like </a:t>
            </a:r>
            <a:r>
              <a:rPr lang="en-GB" dirty="0" err="1" smtClean="0"/>
              <a:t>Zentrum</a:t>
            </a:r>
            <a:r>
              <a:rPr lang="en-GB" dirty="0" smtClean="0"/>
              <a:t> before it) went from strength to strength.</a:t>
            </a:r>
          </a:p>
          <a:p>
            <a:r>
              <a:rPr lang="en-GB" dirty="0" smtClean="0"/>
              <a:t>Bismarck did </a:t>
            </a:r>
            <a:r>
              <a:rPr lang="en-GB" dirty="0" smtClean="0"/>
              <a:t>not control the Reichstag for most of the 1880s – a mark of the liberal checks and balances on the government.</a:t>
            </a:r>
            <a:endParaRPr lang="en-GB" dirty="0"/>
          </a:p>
          <a:p>
            <a:pPr lvl="0"/>
            <a:r>
              <a:rPr lang="en-GB" dirty="0" smtClean="0"/>
              <a:t>To </a:t>
            </a:r>
            <a:r>
              <a:rPr lang="en-GB" dirty="0"/>
              <a:t>defend the fragile structure of the Empire from revolutionary change became ‘a labour of Sisyphus’ (</a:t>
            </a:r>
            <a:r>
              <a:rPr lang="en-GB" dirty="0" err="1"/>
              <a:t>Wehler</a:t>
            </a:r>
            <a:r>
              <a:rPr lang="en-GB" dirty="0"/>
              <a:t>), increasingly dependent upon </a:t>
            </a:r>
            <a:r>
              <a:rPr lang="en-GB" dirty="0" smtClean="0"/>
              <a:t>one expedient after another, including plebiscitary elections over foreign policy issues </a:t>
            </a:r>
            <a:r>
              <a:rPr lang="en-GB" dirty="0"/>
              <a:t>and imperialist diversions in Africa.</a:t>
            </a:r>
          </a:p>
          <a:p>
            <a:endParaRPr lang="en-GB" dirty="0"/>
          </a:p>
        </p:txBody>
      </p:sp>
    </p:spTree>
    <p:extLst>
      <p:ext uri="{BB962C8B-B14F-4D97-AF65-F5344CB8AC3E}">
        <p14:creationId xmlns:p14="http://schemas.microsoft.com/office/powerpoint/2010/main" val="113412137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Economic Outcomes</a:t>
            </a:r>
            <a:endParaRPr lang="en-GB" dirty="0"/>
          </a:p>
        </p:txBody>
      </p:sp>
      <p:sp>
        <p:nvSpPr>
          <p:cNvPr id="3" name="Content Placeholder 2"/>
          <p:cNvSpPr>
            <a:spLocks noGrp="1"/>
          </p:cNvSpPr>
          <p:nvPr>
            <p:ph idx="1"/>
          </p:nvPr>
        </p:nvSpPr>
        <p:spPr>
          <a:xfrm>
            <a:off x="133350" y="1600200"/>
            <a:ext cx="8553450" cy="5029200"/>
          </a:xfrm>
        </p:spPr>
        <p:txBody>
          <a:bodyPr>
            <a:normAutofit fontScale="70000" lnSpcReduction="20000"/>
          </a:bodyPr>
          <a:lstStyle/>
          <a:p>
            <a:r>
              <a:rPr lang="en-GB" dirty="0"/>
              <a:t>P</a:t>
            </a:r>
            <a:r>
              <a:rPr lang="en-GB" dirty="0" smtClean="0"/>
              <a:t>olitically, the outcomes of the policy shift of 1878-9 were to cost Bismarck control of the Reichstag </a:t>
            </a:r>
            <a:r>
              <a:rPr lang="mr-IN" dirty="0" smtClean="0"/>
              <a:t>–</a:t>
            </a:r>
            <a:r>
              <a:rPr lang="en-GB" dirty="0" smtClean="0"/>
              <a:t> the National Liberals emerged from the crisis too weak to continue to support Bismarck’s policies by themselves</a:t>
            </a:r>
          </a:p>
          <a:p>
            <a:r>
              <a:rPr lang="en-GB" dirty="0" smtClean="0"/>
              <a:t>However, the policy shift did help maintain German economic growth</a:t>
            </a:r>
          </a:p>
          <a:p>
            <a:pPr lvl="1"/>
            <a:r>
              <a:rPr lang="en-GB" dirty="0"/>
              <a:t>Germany invested in pioneering technology – e.g. the Gilchrist-Thomas steelmaking process which enabled German industrialists to exploit local low-grade iron-ore to undercut foreign competition.</a:t>
            </a:r>
          </a:p>
          <a:p>
            <a:pPr lvl="1"/>
            <a:r>
              <a:rPr lang="en-GB" dirty="0"/>
              <a:t>Increased mechanisation and rationalisation meant that there were large increases in productivity in textiles, coal, iron and steel;</a:t>
            </a:r>
          </a:p>
          <a:p>
            <a:pPr lvl="1"/>
            <a:r>
              <a:rPr lang="en-GB" dirty="0"/>
              <a:t>The population continued to migrate from the east </a:t>
            </a:r>
            <a:r>
              <a:rPr lang="en-GB" dirty="0" err="1"/>
              <a:t>Elbian</a:t>
            </a:r>
            <a:r>
              <a:rPr lang="en-GB" dirty="0"/>
              <a:t> provinces to Berlin and the industrial Ruhr.</a:t>
            </a:r>
          </a:p>
          <a:p>
            <a:pPr lvl="1"/>
            <a:r>
              <a:rPr lang="en-GB" dirty="0"/>
              <a:t>This was accelerated by the introduction of machinery into the Junker estates and the planting of potato and sugar beet, which were more effectively harvested by cheap Polish labour employed on a seasonal basis.</a:t>
            </a:r>
          </a:p>
          <a:p>
            <a:endParaRPr lang="en-GB" dirty="0"/>
          </a:p>
        </p:txBody>
      </p:sp>
    </p:spTree>
    <p:extLst>
      <p:ext uri="{BB962C8B-B14F-4D97-AF65-F5344CB8AC3E}">
        <p14:creationId xmlns:p14="http://schemas.microsoft.com/office/powerpoint/2010/main" val="202341128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a:t>
            </a:r>
            <a:r>
              <a:rPr lang="en-GB" dirty="0" smtClean="0"/>
              <a:t>ndicators of growth</a:t>
            </a:r>
            <a:endParaRPr lang="en-GB" dirty="0"/>
          </a:p>
        </p:txBody>
      </p:sp>
      <p:sp>
        <p:nvSpPr>
          <p:cNvPr id="3" name="Content Placeholder 2"/>
          <p:cNvSpPr>
            <a:spLocks noGrp="1"/>
          </p:cNvSpPr>
          <p:nvPr>
            <p:ph idx="1"/>
          </p:nvPr>
        </p:nvSpPr>
        <p:spPr/>
        <p:txBody>
          <a:bodyPr>
            <a:normAutofit lnSpcReduction="10000"/>
          </a:bodyPr>
          <a:lstStyle/>
          <a:p>
            <a:r>
              <a:rPr lang="en-GB" dirty="0"/>
              <a:t>Coal production increased from 37.9 </a:t>
            </a:r>
            <a:r>
              <a:rPr lang="en-GB" dirty="0" err="1"/>
              <a:t>milllion</a:t>
            </a:r>
            <a:r>
              <a:rPr lang="en-GB" dirty="0"/>
              <a:t> to 89.1 million by 1890;</a:t>
            </a:r>
          </a:p>
          <a:p>
            <a:endParaRPr lang="en-GB" dirty="0" smtClean="0"/>
          </a:p>
          <a:p>
            <a:r>
              <a:rPr lang="en-GB" dirty="0" smtClean="0"/>
              <a:t>Steel production increased from 169 thousand metric tons in 1871 to 660 by 1880 and 2161 in 1890.</a:t>
            </a:r>
          </a:p>
          <a:p>
            <a:endParaRPr lang="en-GB" dirty="0" smtClean="0"/>
          </a:p>
          <a:p>
            <a:r>
              <a:rPr lang="en-GB" dirty="0" smtClean="0"/>
              <a:t>Pig-iron production grew from 1.4m tons in 1870 to 4.0m tons in 1890.</a:t>
            </a:r>
            <a:endParaRPr lang="en-GB" dirty="0"/>
          </a:p>
        </p:txBody>
      </p:sp>
    </p:spTree>
    <p:extLst>
      <p:ext uri="{BB962C8B-B14F-4D97-AF65-F5344CB8AC3E}">
        <p14:creationId xmlns:p14="http://schemas.microsoft.com/office/powerpoint/2010/main" val="206998397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Was 1878-9 really a turning point?</a:t>
            </a:r>
            <a:endParaRPr lang="en-US" dirty="0"/>
          </a:p>
        </p:txBody>
      </p:sp>
      <p:sp>
        <p:nvSpPr>
          <p:cNvPr id="3" name="Content Placeholder 2"/>
          <p:cNvSpPr>
            <a:spLocks noGrp="1"/>
          </p:cNvSpPr>
          <p:nvPr>
            <p:ph idx="1"/>
          </p:nvPr>
        </p:nvSpPr>
        <p:spPr>
          <a:xfrm>
            <a:off x="219075" y="1600200"/>
            <a:ext cx="8467725" cy="5019675"/>
          </a:xfrm>
        </p:spPr>
        <p:txBody>
          <a:bodyPr>
            <a:normAutofit fontScale="70000" lnSpcReduction="20000"/>
          </a:bodyPr>
          <a:lstStyle/>
          <a:p>
            <a:r>
              <a:rPr lang="en-US" dirty="0" smtClean="0"/>
              <a:t>Tariff Law was a loadstone issue…</a:t>
            </a:r>
          </a:p>
          <a:p>
            <a:r>
              <a:rPr lang="en-GB" dirty="0"/>
              <a:t>The 1873 crash provided a golden-opportunity for critics of liberalism, conservatives and survivors of pre-industrial economics, to attack the new industrialism and to discredit both political and economic liberalism.</a:t>
            </a:r>
            <a:endParaRPr lang="en-US" dirty="0" smtClean="0"/>
          </a:p>
          <a:p>
            <a:r>
              <a:rPr lang="en-US" dirty="0" smtClean="0"/>
              <a:t>Bismarck’s motives were multiple:</a:t>
            </a:r>
          </a:p>
          <a:p>
            <a:pPr lvl="1"/>
            <a:r>
              <a:rPr lang="en-US" dirty="0" smtClean="0"/>
              <a:t>Pressure groups</a:t>
            </a:r>
          </a:p>
          <a:p>
            <a:pPr lvl="1"/>
            <a:r>
              <a:rPr lang="en-US" dirty="0" smtClean="0"/>
              <a:t>Reich finances</a:t>
            </a:r>
          </a:p>
          <a:p>
            <a:pPr lvl="1"/>
            <a:r>
              <a:rPr lang="en-US" dirty="0" smtClean="0"/>
              <a:t>Controlling the Reichstag - did the rise of </a:t>
            </a:r>
            <a:r>
              <a:rPr lang="en-US" dirty="0" err="1" smtClean="0"/>
              <a:t>Zentrum</a:t>
            </a:r>
            <a:r>
              <a:rPr lang="en-US" dirty="0" smtClean="0"/>
              <a:t> mean that Bismarck needed to shift alliances?</a:t>
            </a:r>
          </a:p>
          <a:p>
            <a:pPr lvl="1"/>
            <a:r>
              <a:rPr lang="en-US" dirty="0" smtClean="0"/>
              <a:t>Did the need for Tariffs necessitate a shift in alliances?</a:t>
            </a:r>
          </a:p>
          <a:p>
            <a:pPr lvl="1"/>
            <a:r>
              <a:rPr lang="en-US" dirty="0" smtClean="0"/>
              <a:t>Bismarck’s paranoia about change under Crown Prince Frederick William and Princess Victoria – both in constitution and in personnel? </a:t>
            </a:r>
          </a:p>
          <a:p>
            <a:pPr lvl="1"/>
            <a:r>
              <a:rPr lang="en-US" dirty="0" smtClean="0"/>
              <a:t>But wasn’t he always concerned to protect the interests of Junkers </a:t>
            </a:r>
            <a:r>
              <a:rPr lang="en-US" dirty="0" smtClean="0"/>
              <a:t>and industrialists?  Had this project been </a:t>
            </a:r>
            <a:r>
              <a:rPr lang="en-US" dirty="0" err="1" smtClean="0"/>
              <a:t>abandondoned</a:t>
            </a:r>
            <a:r>
              <a:rPr lang="en-US" dirty="0" smtClean="0"/>
              <a:t>?  Wasn’t </a:t>
            </a:r>
            <a:r>
              <a:rPr lang="en-US" dirty="0" smtClean="0"/>
              <a:t>it always about ‘rye and iron’ (rather than blood and iron)?</a:t>
            </a:r>
            <a:endParaRPr lang="en-US" dirty="0"/>
          </a:p>
        </p:txBody>
      </p:sp>
    </p:spTree>
    <p:extLst>
      <p:ext uri="{BB962C8B-B14F-4D97-AF65-F5344CB8AC3E}">
        <p14:creationId xmlns:p14="http://schemas.microsoft.com/office/powerpoint/2010/main" val="75880807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had really changed? </a:t>
            </a:r>
          </a:p>
        </p:txBody>
      </p:sp>
      <p:sp>
        <p:nvSpPr>
          <p:cNvPr id="3" name="Content Placeholder 2"/>
          <p:cNvSpPr>
            <a:spLocks noGrp="1"/>
          </p:cNvSpPr>
          <p:nvPr>
            <p:ph idx="1"/>
          </p:nvPr>
        </p:nvSpPr>
        <p:spPr/>
        <p:txBody>
          <a:bodyPr>
            <a:normAutofit fontScale="85000" lnSpcReduction="20000"/>
          </a:bodyPr>
          <a:lstStyle/>
          <a:p>
            <a:r>
              <a:rPr lang="en-US" dirty="0" smtClean="0"/>
              <a:t>Reich economics had never been truly about free trade </a:t>
            </a:r>
            <a:r>
              <a:rPr lang="mr-IN" dirty="0" smtClean="0"/>
              <a:t>–</a:t>
            </a:r>
            <a:r>
              <a:rPr lang="en-US" dirty="0" smtClean="0"/>
              <a:t> the indemnity and the acquisition of iron ore mines from Alsace Lorraine helps explain the early boom of the </a:t>
            </a:r>
            <a:r>
              <a:rPr lang="en-US" dirty="0" err="1" smtClean="0"/>
              <a:t>grundjahre</a:t>
            </a:r>
            <a:r>
              <a:rPr lang="en-US" dirty="0" smtClean="0"/>
              <a:t>;</a:t>
            </a:r>
          </a:p>
          <a:p>
            <a:r>
              <a:rPr lang="en-US" dirty="0" smtClean="0"/>
              <a:t>Pure liberalism may have been abandoned but not the industrial bourgeoisie themselves;</a:t>
            </a:r>
          </a:p>
          <a:p>
            <a:r>
              <a:rPr lang="en-US" dirty="0" smtClean="0"/>
              <a:t>Bismarck’s powerbase remained a union of ’rye and steel’ </a:t>
            </a:r>
            <a:r>
              <a:rPr lang="mr-IN" dirty="0" smtClean="0"/>
              <a:t>–</a:t>
            </a:r>
            <a:r>
              <a:rPr lang="en-US" dirty="0" smtClean="0"/>
              <a:t> in that sense, nothing </a:t>
            </a:r>
            <a:r>
              <a:rPr lang="en-US" smtClean="0"/>
              <a:t>had changed.</a:t>
            </a:r>
            <a:endParaRPr lang="en-US" dirty="0" smtClean="0"/>
          </a:p>
          <a:p>
            <a:r>
              <a:rPr lang="en-US" dirty="0" smtClean="0"/>
              <a:t>The 1879 Tariff Act did not set the clock back so that industrial progress was reversed </a:t>
            </a:r>
            <a:r>
              <a:rPr lang="mr-IN" dirty="0" smtClean="0"/>
              <a:t>–</a:t>
            </a:r>
            <a:r>
              <a:rPr lang="en-US" dirty="0" smtClean="0"/>
              <a:t> quite the opposite!</a:t>
            </a:r>
          </a:p>
          <a:p>
            <a:r>
              <a:rPr lang="en-US" dirty="0" smtClean="0"/>
              <a:t>There was no abandonment of economic growth even if there was some  abandonment of social mobility.</a:t>
            </a:r>
            <a:endParaRPr lang="en-US" dirty="0"/>
          </a:p>
        </p:txBody>
      </p:sp>
    </p:spTree>
    <p:extLst>
      <p:ext uri="{BB962C8B-B14F-4D97-AF65-F5344CB8AC3E}">
        <p14:creationId xmlns:p14="http://schemas.microsoft.com/office/powerpoint/2010/main" val="4419314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Social outcomes</a:t>
            </a:r>
            <a:endParaRPr lang="en-GB" dirty="0"/>
          </a:p>
        </p:txBody>
      </p:sp>
      <p:sp>
        <p:nvSpPr>
          <p:cNvPr id="3" name="Content Placeholder 2"/>
          <p:cNvSpPr>
            <a:spLocks noGrp="1"/>
          </p:cNvSpPr>
          <p:nvPr>
            <p:ph idx="1"/>
          </p:nvPr>
        </p:nvSpPr>
        <p:spPr>
          <a:xfrm>
            <a:off x="297712" y="1275907"/>
            <a:ext cx="8389088" cy="5507665"/>
          </a:xfrm>
        </p:spPr>
        <p:txBody>
          <a:bodyPr>
            <a:normAutofit fontScale="40000" lnSpcReduction="20000"/>
          </a:bodyPr>
          <a:lstStyle/>
          <a:p>
            <a:pPr marL="0" indent="0">
              <a:buNone/>
            </a:pPr>
            <a:endParaRPr lang="en-US" sz="3600" dirty="0" smtClean="0"/>
          </a:p>
          <a:p>
            <a:r>
              <a:rPr lang="en-US" sz="5000" dirty="0" smtClean="0"/>
              <a:t>Industry </a:t>
            </a:r>
            <a:r>
              <a:rPr lang="en-US" sz="5000" dirty="0"/>
              <a:t>and agriculture after 1879:  ‘alliance of rye and steel’ protected by the state?</a:t>
            </a:r>
          </a:p>
          <a:p>
            <a:r>
              <a:rPr lang="en-US" sz="5000" dirty="0"/>
              <a:t>Monopolies/Cartels – a form of authoritarianism?</a:t>
            </a:r>
          </a:p>
          <a:p>
            <a:pPr lvl="0"/>
            <a:r>
              <a:rPr lang="en-GB" sz="5000" dirty="0"/>
              <a:t>Between 1875 and 1890 over 200 </a:t>
            </a:r>
            <a:r>
              <a:rPr lang="en-GB" sz="5000" b="1" dirty="0"/>
              <a:t>cartels </a:t>
            </a:r>
            <a:r>
              <a:rPr lang="en-GB" sz="5000" dirty="0"/>
              <a:t>were set up (Williamson, p. 49), increasing the concentration of German industry into large units, and into an elite of powerful industrialists and bankers who would form a close alliance with the aristocratic Prussian ruling </a:t>
            </a:r>
            <a:r>
              <a:rPr lang="en-GB" sz="5000" dirty="0" smtClean="0"/>
              <a:t>class</a:t>
            </a:r>
            <a:r>
              <a:rPr lang="en-GB" sz="5000" dirty="0" smtClean="0"/>
              <a:t>.</a:t>
            </a:r>
          </a:p>
          <a:p>
            <a:pPr lvl="0"/>
            <a:r>
              <a:rPr lang="en-GB" sz="5000" dirty="0" smtClean="0"/>
              <a:t>In this context the workers might have proved to be undoing of these ideas:</a:t>
            </a:r>
          </a:p>
          <a:p>
            <a:pPr lvl="1"/>
            <a:r>
              <a:rPr lang="en-GB" sz="5000" dirty="0" smtClean="0"/>
              <a:t>Between </a:t>
            </a:r>
            <a:r>
              <a:rPr lang="en-GB" sz="5000" dirty="0"/>
              <a:t>1880 and 1890 the number of cities with a population of over 100,000 increased from 15 to 26% and during that decade industry began to employ more people than agriculture.</a:t>
            </a:r>
          </a:p>
          <a:p>
            <a:pPr lvl="1"/>
            <a:r>
              <a:rPr lang="en-GB" sz="5000" dirty="0"/>
              <a:t>German population who lived in cities grew from 36 to 42% by 1890.</a:t>
            </a:r>
          </a:p>
          <a:p>
            <a:pPr lvl="0"/>
            <a:r>
              <a:rPr lang="en-GB" sz="5000" dirty="0" smtClean="0"/>
              <a:t>The changing demographics had to be accommodated within the </a:t>
            </a:r>
            <a:r>
              <a:rPr lang="en-GB" sz="5000" dirty="0" err="1" smtClean="0"/>
              <a:t>Bismarckian</a:t>
            </a:r>
            <a:r>
              <a:rPr lang="en-GB" sz="5000" dirty="0" smtClean="0"/>
              <a:t> system if the interests of Junkers and of industrialists were to be preserved, and it is this which partly explains his social policies in the 1880s.</a:t>
            </a:r>
            <a:endParaRPr lang="en-GB" sz="5000" dirty="0" smtClean="0"/>
          </a:p>
          <a:p>
            <a:pPr marL="0" lvl="0" indent="0">
              <a:buNone/>
            </a:pPr>
            <a:endParaRPr lang="en-GB" sz="5000" dirty="0"/>
          </a:p>
        </p:txBody>
      </p:sp>
    </p:spTree>
    <p:extLst>
      <p:ext uri="{BB962C8B-B14F-4D97-AF65-F5344CB8AC3E}">
        <p14:creationId xmlns:p14="http://schemas.microsoft.com/office/powerpoint/2010/main" val="23689346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Theme 3: Social Policies</a:t>
            </a:r>
            <a:endParaRPr lang="en-US" dirty="0"/>
          </a:p>
        </p:txBody>
      </p:sp>
      <p:sp>
        <p:nvSpPr>
          <p:cNvPr id="3" name="Content Placeholder 2"/>
          <p:cNvSpPr>
            <a:spLocks noGrp="1"/>
          </p:cNvSpPr>
          <p:nvPr>
            <p:ph idx="1"/>
          </p:nvPr>
        </p:nvSpPr>
        <p:spPr/>
        <p:txBody>
          <a:bodyPr>
            <a:normAutofit fontScale="62500" lnSpcReduction="20000"/>
          </a:bodyPr>
          <a:lstStyle/>
          <a:p>
            <a:pPr lvl="0"/>
            <a:r>
              <a:rPr lang="en-GB" dirty="0" smtClean="0"/>
              <a:t>At </a:t>
            </a:r>
            <a:r>
              <a:rPr lang="en-GB" dirty="0"/>
              <a:t>the 1877 elections, the SPD gained 500,000 votes, giving them 12 Reichstag seats.</a:t>
            </a:r>
          </a:p>
          <a:p>
            <a:pPr lvl="0"/>
            <a:r>
              <a:rPr lang="en-GB" dirty="0"/>
              <a:t>In 1878 an anarchist (i.e. not a socialist!) tried to assassinate Emperor Wilhelm I, Bismarck tried to use this as a pretext on which to pass through an anti-socialism bill but was defeated by National Liberals concerned about civil liberties.</a:t>
            </a:r>
          </a:p>
          <a:p>
            <a:pPr lvl="0"/>
            <a:r>
              <a:rPr lang="en-GB" dirty="0"/>
              <a:t>A 2</a:t>
            </a:r>
            <a:r>
              <a:rPr lang="en-GB" baseline="30000" dirty="0"/>
              <a:t>nd</a:t>
            </a:r>
            <a:r>
              <a:rPr lang="en-GB" dirty="0"/>
              <a:t> attempt on Wilhelm’s life a week later led Bismarck to criticism the National Liberals and dissolve the Reichstag. The SPD and National Liberal vote suffered to the Conservative coalition’s advantage. </a:t>
            </a:r>
            <a:endParaRPr lang="en-GB" dirty="0" smtClean="0"/>
          </a:p>
          <a:p>
            <a:pPr lvl="0"/>
            <a:r>
              <a:rPr lang="en-GB" dirty="0" smtClean="0"/>
              <a:t>The </a:t>
            </a:r>
            <a:r>
              <a:rPr lang="en-GB" b="1" dirty="0"/>
              <a:t>Anti-Socialist Law of October 1878 </a:t>
            </a:r>
            <a:r>
              <a:rPr lang="en-GB" dirty="0"/>
              <a:t>banned all ‘social democratic, socialist or communist’ activity short of standing for election.  </a:t>
            </a:r>
            <a:endParaRPr lang="en-GB" dirty="0" smtClean="0"/>
          </a:p>
          <a:p>
            <a:pPr lvl="1"/>
            <a:r>
              <a:rPr lang="en-GB" dirty="0" smtClean="0"/>
              <a:t>Socialist organisations, including trade unions and working-class clubs were dissolved and banned;</a:t>
            </a:r>
          </a:p>
          <a:p>
            <a:pPr lvl="1"/>
            <a:r>
              <a:rPr lang="en-GB" dirty="0" smtClean="0"/>
              <a:t>Constituency organisation was broken up; </a:t>
            </a:r>
          </a:p>
          <a:p>
            <a:pPr lvl="1"/>
            <a:r>
              <a:rPr lang="en-GB" dirty="0" smtClean="0"/>
              <a:t>Socialist publications were outlawed;</a:t>
            </a:r>
          </a:p>
          <a:p>
            <a:pPr lvl="1"/>
            <a:endParaRPr lang="en-GB" dirty="0" smtClean="0"/>
          </a:p>
          <a:p>
            <a:endParaRPr lang="en-US" dirty="0"/>
          </a:p>
        </p:txBody>
      </p:sp>
    </p:spTree>
    <p:extLst>
      <p:ext uri="{BB962C8B-B14F-4D97-AF65-F5344CB8AC3E}">
        <p14:creationId xmlns:p14="http://schemas.microsoft.com/office/powerpoint/2010/main" val="285954151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Motives behind the Anti-Socialist Law</a:t>
            </a:r>
            <a:endParaRPr lang="en-GB" dirty="0"/>
          </a:p>
        </p:txBody>
      </p:sp>
      <p:sp>
        <p:nvSpPr>
          <p:cNvPr id="3" name="Content Placeholder 2"/>
          <p:cNvSpPr>
            <a:spLocks noGrp="1"/>
          </p:cNvSpPr>
          <p:nvPr>
            <p:ph idx="1"/>
          </p:nvPr>
        </p:nvSpPr>
        <p:spPr/>
        <p:txBody>
          <a:bodyPr>
            <a:normAutofit fontScale="85000" lnSpcReduction="20000"/>
          </a:bodyPr>
          <a:lstStyle/>
          <a:p>
            <a:r>
              <a:rPr lang="en-GB" dirty="0" smtClean="0"/>
              <a:t>To use the 1878 election as a referendum on liberalism and to split the progressives and National Liberals and to build a new coalition of interests that would support protectionism.</a:t>
            </a:r>
          </a:p>
          <a:p>
            <a:pPr lvl="1"/>
            <a:r>
              <a:rPr lang="en-GB" dirty="0" smtClean="0"/>
              <a:t>Progressives </a:t>
            </a:r>
            <a:r>
              <a:rPr lang="en-GB" dirty="0"/>
              <a:t>were outraged by the clamp down on political </a:t>
            </a:r>
            <a:r>
              <a:rPr lang="en-GB" dirty="0" smtClean="0"/>
              <a:t>freedoms.</a:t>
            </a:r>
          </a:p>
          <a:p>
            <a:pPr lvl="1"/>
            <a:r>
              <a:rPr lang="en-GB" dirty="0" smtClean="0"/>
              <a:t>The Anti-Socialist law was passed in October </a:t>
            </a:r>
            <a:r>
              <a:rPr lang="en-GB" dirty="0"/>
              <a:t>1878 and the Tariff Act was passed with </a:t>
            </a:r>
            <a:r>
              <a:rPr lang="en-GB" dirty="0" err="1"/>
              <a:t>Zentrum</a:t>
            </a:r>
            <a:r>
              <a:rPr lang="en-GB" dirty="0"/>
              <a:t>, conservative and the rump of the National Liberals in 1879. </a:t>
            </a:r>
          </a:p>
          <a:p>
            <a:r>
              <a:rPr lang="en-GB" dirty="0" smtClean="0"/>
              <a:t>To protect industry from below (i.e. trade unions were the real target) at a time when industry was seeking protection from abroad too.</a:t>
            </a:r>
          </a:p>
          <a:p>
            <a:endParaRPr lang="en-GB" dirty="0"/>
          </a:p>
        </p:txBody>
      </p:sp>
    </p:spTree>
    <p:extLst>
      <p:ext uri="{BB962C8B-B14F-4D97-AF65-F5344CB8AC3E}">
        <p14:creationId xmlns:p14="http://schemas.microsoft.com/office/powerpoint/2010/main" val="261326913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Effects of the Anti-Socialist law</a:t>
            </a:r>
            <a:endParaRPr lang="en-GB" dirty="0"/>
          </a:p>
        </p:txBody>
      </p:sp>
      <p:sp>
        <p:nvSpPr>
          <p:cNvPr id="3" name="Content Placeholder 2"/>
          <p:cNvSpPr>
            <a:spLocks noGrp="1"/>
          </p:cNvSpPr>
          <p:nvPr>
            <p:ph idx="1"/>
          </p:nvPr>
        </p:nvSpPr>
        <p:spPr/>
        <p:txBody>
          <a:bodyPr>
            <a:normAutofit fontScale="70000" lnSpcReduction="20000"/>
          </a:bodyPr>
          <a:lstStyle/>
          <a:p>
            <a:r>
              <a:rPr lang="en-GB" dirty="0" smtClean="0"/>
              <a:t>Trade Unions virtually crushed (except for the Hirsch-Dunker unions which were associated with the Liberal parties and operated more as welfare organisations than as genuine trade unions committed to wage bargaining.)</a:t>
            </a:r>
          </a:p>
          <a:p>
            <a:r>
              <a:rPr lang="en-GB" dirty="0" smtClean="0"/>
              <a:t>45 out of 47 party newspapers suppressed.</a:t>
            </a:r>
          </a:p>
          <a:p>
            <a:r>
              <a:rPr lang="en-GB" dirty="0" smtClean="0"/>
              <a:t>Prussian government imposed a minor state of siege in Berlin in 1879 with 67 leading socialists arrested and expelled from the city.</a:t>
            </a:r>
          </a:p>
          <a:p>
            <a:r>
              <a:rPr lang="en-GB" dirty="0" smtClean="0"/>
              <a:t>This was repeated in the Silesian city of </a:t>
            </a:r>
            <a:r>
              <a:rPr lang="en-GB" dirty="0" err="1" smtClean="0"/>
              <a:t>Bresual</a:t>
            </a:r>
            <a:r>
              <a:rPr lang="en-GB" dirty="0" smtClean="0"/>
              <a:t>.</a:t>
            </a:r>
          </a:p>
          <a:p>
            <a:r>
              <a:rPr lang="en-GB" dirty="0" smtClean="0"/>
              <a:t>Similar measures in Hamburg in 1880 and Leipzig in 1881;</a:t>
            </a:r>
          </a:p>
          <a:p>
            <a:r>
              <a:rPr lang="en-GB" dirty="0" smtClean="0"/>
              <a:t>Before the election of 1881 police stepped up their activities and 600 were arrested;</a:t>
            </a:r>
          </a:p>
          <a:p>
            <a:r>
              <a:rPr lang="en-GB" dirty="0" smtClean="0"/>
              <a:t>Because of sheer shortage of candidates, Bebel had to stand in 35 constituencies and </a:t>
            </a:r>
            <a:r>
              <a:rPr lang="en-GB" dirty="0" err="1" smtClean="0"/>
              <a:t>Liebknetcht</a:t>
            </a:r>
            <a:r>
              <a:rPr lang="en-GB" dirty="0" smtClean="0"/>
              <a:t> in 16!</a:t>
            </a:r>
          </a:p>
          <a:p>
            <a:r>
              <a:rPr lang="en-GB" dirty="0" smtClean="0"/>
              <a:t>1881 elections saw SPD vote cut by one-third.</a:t>
            </a:r>
            <a:endParaRPr lang="en-GB" dirty="0"/>
          </a:p>
        </p:txBody>
      </p:sp>
    </p:spTree>
    <p:extLst>
      <p:ext uri="{BB962C8B-B14F-4D97-AF65-F5344CB8AC3E}">
        <p14:creationId xmlns:p14="http://schemas.microsoft.com/office/powerpoint/2010/main" val="208981197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7855" y="274638"/>
            <a:ext cx="8418945" cy="1143000"/>
          </a:xfrm>
        </p:spPr>
        <p:txBody>
          <a:bodyPr>
            <a:normAutofit fontScale="90000"/>
          </a:bodyPr>
          <a:lstStyle/>
          <a:p>
            <a:r>
              <a:rPr lang="en-US" dirty="0" smtClean="0"/>
              <a:t>‘Social Insurance’ </a:t>
            </a:r>
            <a:br>
              <a:rPr lang="en-US" dirty="0" smtClean="0"/>
            </a:br>
            <a:r>
              <a:rPr lang="en-US" sz="3600" dirty="0" smtClean="0"/>
              <a:t>(</a:t>
            </a:r>
            <a:r>
              <a:rPr lang="en-US" sz="3600" dirty="0" err="1" smtClean="0"/>
              <a:t>N.b.</a:t>
            </a:r>
            <a:r>
              <a:rPr lang="en-US" sz="3600" dirty="0" smtClean="0"/>
              <a:t> this is a label historians use, Bismarck wouldn’t have called it this.)</a:t>
            </a:r>
            <a:endParaRPr lang="en-US" sz="3600" dirty="0"/>
          </a:p>
        </p:txBody>
      </p:sp>
      <p:sp>
        <p:nvSpPr>
          <p:cNvPr id="3" name="Content Placeholder 2"/>
          <p:cNvSpPr>
            <a:spLocks noGrp="1"/>
          </p:cNvSpPr>
          <p:nvPr>
            <p:ph idx="1"/>
          </p:nvPr>
        </p:nvSpPr>
        <p:spPr/>
        <p:txBody>
          <a:bodyPr>
            <a:normAutofit/>
          </a:bodyPr>
          <a:lstStyle/>
          <a:p>
            <a:r>
              <a:rPr lang="en-GB" sz="1600" b="1" dirty="0" err="1"/>
              <a:t>Pflanze</a:t>
            </a:r>
            <a:r>
              <a:rPr lang="en-GB" sz="1600" b="1" dirty="0"/>
              <a:t> calls it an attempt ‘to integrate the workers into a German national consensus based on the Prussian-German establishment.’</a:t>
            </a:r>
          </a:p>
          <a:p>
            <a:r>
              <a:rPr lang="en-GB" sz="1600" b="1" dirty="0"/>
              <a:t>Liberals were suspicious of this policy because it represented another form of protectionism.</a:t>
            </a:r>
          </a:p>
          <a:p>
            <a:r>
              <a:rPr lang="en-GB" sz="1600" b="1" dirty="0"/>
              <a:t>Working classes did not stop supporting the SPD in the long run.</a:t>
            </a:r>
            <a:r>
              <a:rPr lang="en-GB" sz="1600" dirty="0"/>
              <a:t> </a:t>
            </a:r>
            <a:endParaRPr lang="en-US" sz="1600" dirty="0"/>
          </a:p>
          <a:p>
            <a:pPr lvl="0"/>
            <a:endParaRPr lang="en-GB" sz="1600" dirty="0" smtClean="0"/>
          </a:p>
          <a:p>
            <a:pPr lvl="0"/>
            <a:r>
              <a:rPr lang="en-GB" sz="1600" dirty="0" smtClean="0"/>
              <a:t>1883 </a:t>
            </a:r>
            <a:r>
              <a:rPr lang="en-GB" sz="1600" dirty="0"/>
              <a:t>Sickness Insurance Act provided medical treatment and up to 13 weeks’ sick pay to 3 million low-paid workers; workers paid 1/3</a:t>
            </a:r>
            <a:r>
              <a:rPr lang="en-GB" sz="1600" baseline="30000" dirty="0"/>
              <a:t>rd</a:t>
            </a:r>
            <a:r>
              <a:rPr lang="en-GB" sz="1600" dirty="0"/>
              <a:t> contribution and employers 2/3</a:t>
            </a:r>
            <a:r>
              <a:rPr lang="en-GB" sz="1600" baseline="30000" dirty="0"/>
              <a:t>rd</a:t>
            </a:r>
            <a:r>
              <a:rPr lang="en-GB" sz="1600" dirty="0"/>
              <a:t>.</a:t>
            </a:r>
          </a:p>
          <a:p>
            <a:pPr lvl="0"/>
            <a:r>
              <a:rPr lang="en-GB" sz="1600" dirty="0"/>
              <a:t>Bismarck proposed that the state supplemented the workers’ contribution, only for this to be defeated by the National Liberals and </a:t>
            </a:r>
            <a:r>
              <a:rPr lang="en-GB" sz="1600" dirty="0" err="1"/>
              <a:t>Zentrum</a:t>
            </a:r>
            <a:r>
              <a:rPr lang="en-GB" sz="1600" dirty="0"/>
              <a:t>, as the former suspected state socialism, and the latter feared any strengthening of central government.</a:t>
            </a:r>
          </a:p>
          <a:p>
            <a:pPr lvl="0"/>
            <a:r>
              <a:rPr lang="en-GB" sz="1600" dirty="0"/>
              <a:t>1884 Accident Insurance Act gave a worker permanently disabled or sick for more than 13 weeks’ a living allowance financed wholly by employers</a:t>
            </a:r>
            <a:r>
              <a:rPr lang="en-GB" sz="1600" dirty="0" smtClean="0"/>
              <a:t>.</a:t>
            </a:r>
          </a:p>
          <a:p>
            <a:pPr lvl="0"/>
            <a:r>
              <a:rPr lang="en-GB" sz="1600" dirty="0" smtClean="0"/>
              <a:t>1886 Accident insurance scheme was extended to cover 7 million agricultural workers.</a:t>
            </a:r>
            <a:endParaRPr lang="en-GB" sz="1600" dirty="0"/>
          </a:p>
          <a:p>
            <a:pPr lvl="0"/>
            <a:r>
              <a:rPr lang="en-GB" sz="1600" dirty="0"/>
              <a:t>1889 Old Age and Disability Act which gave pensions to those over 70, and disablement pensions for those who were younger.  Workers, employers and the state paid for this</a:t>
            </a:r>
            <a:r>
              <a:rPr lang="en-GB" sz="1600" dirty="0" smtClean="0"/>
              <a:t>.</a:t>
            </a:r>
            <a:endParaRPr lang="en-GB" sz="1600" dirty="0"/>
          </a:p>
        </p:txBody>
      </p:sp>
      <p:sp>
        <p:nvSpPr>
          <p:cNvPr id="4" name="TextBox 3"/>
          <p:cNvSpPr txBox="1"/>
          <p:nvPr/>
        </p:nvSpPr>
        <p:spPr>
          <a:xfrm>
            <a:off x="5032375" y="5873750"/>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43099881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85000" lnSpcReduction="20000"/>
          </a:bodyPr>
          <a:lstStyle/>
          <a:p>
            <a:pPr lvl="1"/>
            <a:r>
              <a:rPr lang="en-GB" dirty="0"/>
              <a:t>Bismarck’s ‘state socialism’ failed to integrate the workers into the consensus as periodic labour unrest and increasing votes for SPD showed.</a:t>
            </a:r>
          </a:p>
          <a:p>
            <a:pPr lvl="2"/>
            <a:r>
              <a:rPr lang="en-GB" dirty="0"/>
              <a:t>Workers remained cynical in the face of a ban on Trade Unions</a:t>
            </a:r>
            <a:r>
              <a:rPr lang="en-GB" dirty="0" smtClean="0"/>
              <a:t>.</a:t>
            </a:r>
          </a:p>
          <a:p>
            <a:pPr lvl="2"/>
            <a:r>
              <a:rPr lang="en-GB" dirty="0"/>
              <a:t>New electoral organisations, masquerading under the bland but legal name of ‘societies for municipal elections’ were created in the large cities, which enabled the SPD to rebuild its grass-roots organisation.</a:t>
            </a:r>
          </a:p>
          <a:p>
            <a:pPr lvl="2"/>
            <a:r>
              <a:rPr lang="en-GB" dirty="0" smtClean="0"/>
              <a:t>In </a:t>
            </a:r>
            <a:r>
              <a:rPr lang="en-GB" dirty="0"/>
              <a:t>1884 The SPD doubled its seats from 12 to 24 despite the ban.</a:t>
            </a:r>
          </a:p>
          <a:p>
            <a:pPr lvl="2"/>
            <a:r>
              <a:rPr lang="en-GB" dirty="0"/>
              <a:t>Between 1878 and 1890 1500 socialists were imprisoned and a great many emigrated; but the anti-Socialist Law did not eliminate socialism and did not prevent SPD members from standing for election and speaking freely; after 1878 the SPD won increasing support</a:t>
            </a:r>
            <a:r>
              <a:rPr lang="en-GB" dirty="0" smtClean="0"/>
              <a:t>.</a:t>
            </a:r>
          </a:p>
          <a:p>
            <a:pPr lvl="2"/>
            <a:r>
              <a:rPr lang="en-GB" dirty="0"/>
              <a:t>So long as working conditions remained harsh, the SPD was assured of a </a:t>
            </a:r>
            <a:r>
              <a:rPr lang="en-GB" dirty="0" smtClean="0"/>
              <a:t>future.</a:t>
            </a:r>
            <a:endParaRPr lang="en-GB" dirty="0"/>
          </a:p>
          <a:p>
            <a:pPr lvl="2"/>
            <a:endParaRPr lang="en-GB" dirty="0"/>
          </a:p>
          <a:p>
            <a:endParaRPr lang="en-GB" dirty="0"/>
          </a:p>
        </p:txBody>
      </p:sp>
    </p:spTree>
    <p:extLst>
      <p:ext uri="{BB962C8B-B14F-4D97-AF65-F5344CB8AC3E}">
        <p14:creationId xmlns:p14="http://schemas.microsoft.com/office/powerpoint/2010/main" val="93391358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Theme 4: Germanisation policies</a:t>
            </a:r>
            <a:endParaRPr lang="en-US" dirty="0"/>
          </a:p>
        </p:txBody>
      </p:sp>
      <p:sp>
        <p:nvSpPr>
          <p:cNvPr id="3" name="Content Placeholder 2"/>
          <p:cNvSpPr>
            <a:spLocks noGrp="1"/>
          </p:cNvSpPr>
          <p:nvPr>
            <p:ph idx="1"/>
          </p:nvPr>
        </p:nvSpPr>
        <p:spPr>
          <a:xfrm>
            <a:off x="457200" y="1600200"/>
            <a:ext cx="8229600" cy="5257800"/>
          </a:xfrm>
        </p:spPr>
        <p:txBody>
          <a:bodyPr>
            <a:normAutofit fontScale="62500" lnSpcReduction="20000"/>
          </a:bodyPr>
          <a:lstStyle/>
          <a:p>
            <a:pPr lvl="0"/>
            <a:r>
              <a:rPr lang="en-GB" dirty="0"/>
              <a:t>Bismarck regarded national minorities as potential ‘enemies of the state’:</a:t>
            </a:r>
          </a:p>
          <a:p>
            <a:pPr lvl="0"/>
            <a:r>
              <a:rPr lang="en-GB" dirty="0"/>
              <a:t>Alsace-Lorraine was not granted full autonomy; but became a special region under direct imperial rule with governor and Prussian civil servants; German language was imposed on schools and local administration; French people who disliked German rule were allowed to leave;</a:t>
            </a:r>
          </a:p>
          <a:p>
            <a:pPr lvl="0"/>
            <a:r>
              <a:rPr lang="en-GB" dirty="0"/>
              <a:t>2,300,000 Poles lived in Prussia’s eastern provinces but Bismarck outlawed use of Polish in education and law courts;</a:t>
            </a:r>
          </a:p>
          <a:p>
            <a:pPr lvl="0"/>
            <a:r>
              <a:rPr lang="en-GB" dirty="0"/>
              <a:t>Bismarck was not anti-Semitic but he responded positively to demands from Conservatives to control illegal Polish and Jewish immigration, which increased in 1881 after the pogroms in Russia, by strengthening border controls on the eastern frontiers of the Reich.</a:t>
            </a:r>
          </a:p>
          <a:p>
            <a:pPr lvl="0"/>
            <a:r>
              <a:rPr lang="en-GB" dirty="0"/>
              <a:t>Four years later local authorities were suddenly ordered to expel within 2 weeks all illegal aliens:  1885-6 some 16,000 Poles and Jews with Russian citizenship were herded across the frontier; by January 1888 32,000 aliens, of whom 10,000 were Jews, had been expelled.</a:t>
            </a:r>
          </a:p>
          <a:p>
            <a:pPr lvl="0"/>
            <a:r>
              <a:rPr lang="en-GB" dirty="0"/>
              <a:t> In 1885 Polish deputies were backed by </a:t>
            </a:r>
            <a:r>
              <a:rPr lang="en-GB" dirty="0" err="1"/>
              <a:t>Zentrum</a:t>
            </a:r>
            <a:r>
              <a:rPr lang="en-GB" dirty="0"/>
              <a:t> and the Liberals to question the government about it;</a:t>
            </a:r>
          </a:p>
          <a:p>
            <a:endParaRPr lang="en-US" dirty="0"/>
          </a:p>
        </p:txBody>
      </p:sp>
    </p:spTree>
    <p:extLst>
      <p:ext uri="{BB962C8B-B14F-4D97-AF65-F5344CB8AC3E}">
        <p14:creationId xmlns:p14="http://schemas.microsoft.com/office/powerpoint/2010/main" val="204078815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Germanisation</a:t>
            </a:r>
            <a:r>
              <a:rPr lang="en-US" dirty="0" smtClean="0"/>
              <a:t> policies…</a:t>
            </a:r>
            <a:endParaRPr lang="en-US" dirty="0"/>
          </a:p>
        </p:txBody>
      </p:sp>
      <p:sp>
        <p:nvSpPr>
          <p:cNvPr id="3" name="Content Placeholder 2"/>
          <p:cNvSpPr>
            <a:spLocks noGrp="1"/>
          </p:cNvSpPr>
          <p:nvPr>
            <p:ph idx="1"/>
          </p:nvPr>
        </p:nvSpPr>
        <p:spPr/>
        <p:txBody>
          <a:bodyPr>
            <a:normAutofit lnSpcReduction="10000"/>
          </a:bodyPr>
          <a:lstStyle/>
          <a:p>
            <a:pPr marL="0" lvl="0" indent="0">
              <a:buNone/>
            </a:pPr>
            <a:r>
              <a:rPr lang="en-GB" dirty="0" smtClean="0"/>
              <a:t>January 1886 the Reichstag insisted on debating the issue and a majority censured the Imperial government.</a:t>
            </a:r>
          </a:p>
          <a:p>
            <a:pPr lvl="0"/>
            <a:r>
              <a:rPr lang="en-GB" dirty="0" smtClean="0"/>
              <a:t>Adolph </a:t>
            </a:r>
            <a:r>
              <a:rPr lang="en-GB" dirty="0" err="1"/>
              <a:t>Stoecker</a:t>
            </a:r>
            <a:r>
              <a:rPr lang="en-GB" dirty="0"/>
              <a:t> (Chaplain to Wilhelm I) founded a party known as the Christian Social Party, which exploited anti-Semitism and promised a state welfare system but </a:t>
            </a:r>
            <a:r>
              <a:rPr lang="en-GB" dirty="0" smtClean="0"/>
              <a:t>this achieved </a:t>
            </a:r>
            <a:r>
              <a:rPr lang="en-GB" dirty="0"/>
              <a:t>little or no success at the expense of the SPD.</a:t>
            </a:r>
          </a:p>
          <a:p>
            <a:endParaRPr lang="en-US" dirty="0"/>
          </a:p>
        </p:txBody>
      </p:sp>
    </p:spTree>
    <p:extLst>
      <p:ext uri="{BB962C8B-B14F-4D97-AF65-F5344CB8AC3E}">
        <p14:creationId xmlns:p14="http://schemas.microsoft.com/office/powerpoint/2010/main" val="168841881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200" dirty="0" err="1" smtClean="0"/>
              <a:t>Germanisation</a:t>
            </a:r>
            <a:r>
              <a:rPr lang="en-GB" sz="3200" dirty="0" smtClean="0"/>
              <a:t> certainly looks authoritarian and illiberal, but by the standards of the time, it was perhaps less so…</a:t>
            </a:r>
            <a:endParaRPr lang="en-GB" sz="3200" dirty="0"/>
          </a:p>
        </p:txBody>
      </p:sp>
      <p:sp>
        <p:nvSpPr>
          <p:cNvPr id="3" name="Content Placeholder 2"/>
          <p:cNvSpPr>
            <a:spLocks noGrp="1"/>
          </p:cNvSpPr>
          <p:nvPr>
            <p:ph idx="1"/>
          </p:nvPr>
        </p:nvSpPr>
        <p:spPr>
          <a:xfrm>
            <a:off x="457200" y="1877290"/>
            <a:ext cx="8229600" cy="4525963"/>
          </a:xfrm>
        </p:spPr>
        <p:txBody>
          <a:bodyPr/>
          <a:lstStyle/>
          <a:p>
            <a:r>
              <a:rPr lang="en-GB" dirty="0" smtClean="0"/>
              <a:t>Russia had </a:t>
            </a:r>
            <a:r>
              <a:rPr lang="en-GB" dirty="0" err="1" smtClean="0"/>
              <a:t>Russification</a:t>
            </a:r>
            <a:r>
              <a:rPr lang="en-GB" dirty="0" smtClean="0"/>
              <a:t> policies during the same period…</a:t>
            </a:r>
          </a:p>
          <a:p>
            <a:r>
              <a:rPr lang="en-GB" dirty="0" smtClean="0"/>
              <a:t>The Hungarian side of the Austro-Hungarian empire (an empire whose dual German-Hungarian populations were less than 50% of the total, and whose size was second only to Russia) carried out ‘</a:t>
            </a:r>
            <a:r>
              <a:rPr lang="en-GB" dirty="0" err="1" smtClean="0"/>
              <a:t>Magyarisation</a:t>
            </a:r>
            <a:r>
              <a:rPr lang="en-GB" dirty="0" smtClean="0"/>
              <a:t>’ policies…</a:t>
            </a:r>
          </a:p>
          <a:p>
            <a:endParaRPr lang="en-GB" dirty="0" smtClean="0"/>
          </a:p>
        </p:txBody>
      </p:sp>
    </p:spTree>
    <p:extLst>
      <p:ext uri="{BB962C8B-B14F-4D97-AF65-F5344CB8AC3E}">
        <p14:creationId xmlns:p14="http://schemas.microsoft.com/office/powerpoint/2010/main" val="34361669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Continuity?</a:t>
            </a:r>
            <a:endParaRPr lang="en-GB" dirty="0"/>
          </a:p>
        </p:txBody>
      </p:sp>
      <p:sp>
        <p:nvSpPr>
          <p:cNvPr id="3" name="Content Placeholder 2"/>
          <p:cNvSpPr>
            <a:spLocks noGrp="1"/>
          </p:cNvSpPr>
          <p:nvPr>
            <p:ph idx="1"/>
          </p:nvPr>
        </p:nvSpPr>
        <p:spPr/>
        <p:txBody>
          <a:bodyPr>
            <a:normAutofit fontScale="70000" lnSpcReduction="20000"/>
          </a:bodyPr>
          <a:lstStyle/>
          <a:p>
            <a:r>
              <a:rPr lang="en-GB" dirty="0"/>
              <a:t>Bismarck built the new Germany with the help of the National Liberals, although he lost the support of the secessionists (Liberal Union), he retained the support of the National Liberals who made the 1884 Heidelberg Declaration in favour of his social policies.</a:t>
            </a:r>
          </a:p>
          <a:p>
            <a:r>
              <a:rPr lang="en-GB" dirty="0" smtClean="0"/>
              <a:t>Was </a:t>
            </a:r>
            <a:r>
              <a:rPr lang="en-GB" dirty="0" err="1" smtClean="0"/>
              <a:t>Kulturkampf</a:t>
            </a:r>
            <a:r>
              <a:rPr lang="en-GB" dirty="0" smtClean="0"/>
              <a:t> so different from </a:t>
            </a:r>
            <a:r>
              <a:rPr lang="en-GB" dirty="0" err="1" smtClean="0"/>
              <a:t>Germanisation</a:t>
            </a:r>
            <a:r>
              <a:rPr lang="en-GB" dirty="0" smtClean="0"/>
              <a:t>?</a:t>
            </a:r>
          </a:p>
          <a:p>
            <a:r>
              <a:rPr lang="en-GB" dirty="0" smtClean="0"/>
              <a:t>Was Bismarck ever really a Liberal?</a:t>
            </a:r>
          </a:p>
          <a:p>
            <a:r>
              <a:rPr lang="en-GB" dirty="0" smtClean="0"/>
              <a:t>Was he ever really a conservative?</a:t>
            </a:r>
          </a:p>
          <a:p>
            <a:r>
              <a:rPr lang="en-GB" dirty="0" smtClean="0"/>
              <a:t>Did Bismarck care any more about Junker and industrialist interests after 1878 than he did before?</a:t>
            </a:r>
          </a:p>
          <a:p>
            <a:r>
              <a:rPr lang="en-GB" dirty="0" smtClean="0"/>
              <a:t>Was it Bismarck that changed or was it the political perspective of the interests he was trying to protect (i.e. business and farming) that changed in response to the depression?</a:t>
            </a:r>
            <a:endParaRPr lang="en-GB" dirty="0"/>
          </a:p>
        </p:txBody>
      </p:sp>
    </p:spTree>
    <p:extLst>
      <p:ext uri="{BB962C8B-B14F-4D97-AF65-F5344CB8AC3E}">
        <p14:creationId xmlns:p14="http://schemas.microsoft.com/office/powerpoint/2010/main" val="274512001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Change or continuity?</a:t>
            </a:r>
            <a:endParaRPr lang="en-GB" dirty="0"/>
          </a:p>
        </p:txBody>
      </p:sp>
      <p:sp>
        <p:nvSpPr>
          <p:cNvPr id="3" name="Content Placeholder 2"/>
          <p:cNvSpPr>
            <a:spLocks noGrp="1"/>
          </p:cNvSpPr>
          <p:nvPr>
            <p:ph idx="1"/>
          </p:nvPr>
        </p:nvSpPr>
        <p:spPr/>
        <p:txBody>
          <a:bodyPr>
            <a:normAutofit fontScale="55000" lnSpcReduction="20000"/>
          </a:bodyPr>
          <a:lstStyle/>
          <a:p>
            <a:r>
              <a:rPr lang="en-GB" dirty="0" smtClean="0"/>
              <a:t>The issue of Liberalism is important because it has been argued that the weakness of Liberalism in Germany explains the rise of authoritarian right-wing politics later on.</a:t>
            </a:r>
          </a:p>
          <a:p>
            <a:r>
              <a:rPr lang="en-GB" dirty="0" smtClean="0"/>
              <a:t>But if we focus only on the </a:t>
            </a:r>
            <a:r>
              <a:rPr lang="en-GB" dirty="0" err="1" smtClean="0"/>
              <a:t>Bismarckian</a:t>
            </a:r>
            <a:r>
              <a:rPr lang="en-GB" dirty="0" smtClean="0"/>
              <a:t> period (which is what this question is really about), the real question is whether Bismarck founded a Liberal Germany in 1871 only to replace it with a more conservative/authoritarian Germany in 1879.</a:t>
            </a:r>
          </a:p>
          <a:p>
            <a:r>
              <a:rPr lang="en-GB" dirty="0" smtClean="0"/>
              <a:t>So a big part of the issue is whether Germany was Liberal or Authoritarian</a:t>
            </a:r>
            <a:r>
              <a:rPr lang="en-GB" dirty="0"/>
              <a:t> </a:t>
            </a:r>
            <a:r>
              <a:rPr lang="en-GB" dirty="0" smtClean="0"/>
              <a:t>or whether it changed from being one to the other.</a:t>
            </a:r>
          </a:p>
          <a:p>
            <a:r>
              <a:rPr lang="en-GB" dirty="0" smtClean="0"/>
              <a:t>It is important that you understand why historians would argue that it did and why others argue that it didn’t.</a:t>
            </a:r>
          </a:p>
          <a:p>
            <a:r>
              <a:rPr lang="en-GB" dirty="0" smtClean="0"/>
              <a:t>In a nutshell, the view I would take on Germany is that it was semi-authoritarian.  It was neither completely one thing nor the other but there was a careful balance between Liberal and Conservative interests.  Bismarck created a constitution in which his own personal position was pivotal.  The balance maximised his own personal influence – so long as he had the support of the Kaiser.  The changes of 1879 are outweighed by the continuities.   The German state was a mixture of both liberal and conservative principles from the beginning.  It’s important not to exaggerate the liberalism of the pre-1879 years or underestimate its continued importance after 1879.</a:t>
            </a:r>
          </a:p>
        </p:txBody>
      </p:sp>
    </p:spTree>
    <p:extLst>
      <p:ext uri="{BB962C8B-B14F-4D97-AF65-F5344CB8AC3E}">
        <p14:creationId xmlns:p14="http://schemas.microsoft.com/office/powerpoint/2010/main" val="313718492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Writing the essay: Introduction</a:t>
            </a:r>
            <a:endParaRPr lang="en-US" dirty="0"/>
          </a:p>
        </p:txBody>
      </p:sp>
      <p:sp>
        <p:nvSpPr>
          <p:cNvPr id="3" name="Content Placeholder 2"/>
          <p:cNvSpPr>
            <a:spLocks noGrp="1"/>
          </p:cNvSpPr>
          <p:nvPr>
            <p:ph idx="1"/>
          </p:nvPr>
        </p:nvSpPr>
        <p:spPr/>
        <p:txBody>
          <a:bodyPr>
            <a:normAutofit fontScale="92500" lnSpcReduction="20000"/>
          </a:bodyPr>
          <a:lstStyle/>
          <a:p>
            <a:r>
              <a:rPr lang="en-US" sz="1800" dirty="0"/>
              <a:t>Introduction</a:t>
            </a:r>
          </a:p>
          <a:p>
            <a:pPr lvl="1"/>
            <a:r>
              <a:rPr lang="en-US" sz="2400" dirty="0"/>
              <a:t>Keep it brief; What is the question about?  </a:t>
            </a:r>
            <a:r>
              <a:rPr lang="en-US" sz="2400" b="1" dirty="0"/>
              <a:t>What is the meaning of ‘Liberal’ in this period</a:t>
            </a:r>
            <a:r>
              <a:rPr lang="en-US" sz="2400" dirty="0"/>
              <a:t>?  Bismarck is the architect of the new Germany – what were his goals? Did he fulfill those goals?  What is your line of argument? Above all </a:t>
            </a:r>
            <a:r>
              <a:rPr lang="mr-IN" sz="2400" dirty="0"/>
              <a:t>–</a:t>
            </a:r>
            <a:r>
              <a:rPr lang="en-US" sz="2400" dirty="0"/>
              <a:t> what is your answer to the question? </a:t>
            </a:r>
            <a:endParaRPr lang="en-US" sz="2400" dirty="0" smtClean="0"/>
          </a:p>
          <a:p>
            <a:pPr lvl="1"/>
            <a:r>
              <a:rPr lang="en-US" sz="2400" dirty="0" smtClean="0"/>
              <a:t>Historians are agreed that Bismarck’s Germany was a mixture of liberal and conservative elements but that conservative elements predominated.  </a:t>
            </a:r>
          </a:p>
          <a:p>
            <a:pPr lvl="1"/>
            <a:r>
              <a:rPr lang="en-US" sz="2400" dirty="0" smtClean="0"/>
              <a:t>The DEBATE is whether the conservative Germany was created in 1879 or whether it had always been there.</a:t>
            </a:r>
          </a:p>
          <a:p>
            <a:pPr lvl="1"/>
            <a:r>
              <a:rPr lang="en-US" sz="2400" dirty="0" smtClean="0"/>
              <a:t>What was Bismarck’s policy for German?.  What did he want to do?  How far did he achieve it?  Did he begin with liberalism and then shift to conservativism in 1879 or was </a:t>
            </a:r>
            <a:r>
              <a:rPr lang="en-US" sz="2400" b="1" dirty="0" smtClean="0"/>
              <a:t>there more continuity than that?</a:t>
            </a:r>
            <a:endParaRPr lang="en-US" sz="2400" b="1" dirty="0"/>
          </a:p>
          <a:p>
            <a:endParaRPr lang="en-US" dirty="0"/>
          </a:p>
        </p:txBody>
      </p:sp>
    </p:spTree>
    <p:extLst>
      <p:ext uri="{BB962C8B-B14F-4D97-AF65-F5344CB8AC3E}">
        <p14:creationId xmlns:p14="http://schemas.microsoft.com/office/powerpoint/2010/main" val="35150937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0338"/>
            <a:ext cx="8229600" cy="563562"/>
          </a:xfrm>
        </p:spPr>
        <p:txBody>
          <a:bodyPr>
            <a:normAutofit/>
          </a:bodyPr>
          <a:lstStyle/>
          <a:p>
            <a:r>
              <a:rPr lang="en-US" sz="2800" dirty="0" smtClean="0"/>
              <a:t>How Liberal was Germany in the period 1871-1890?</a:t>
            </a:r>
            <a:endParaRPr lang="en-US" sz="2800" dirty="0"/>
          </a:p>
        </p:txBody>
      </p:sp>
      <p:sp>
        <p:nvSpPr>
          <p:cNvPr id="3" name="Content Placeholder 2"/>
          <p:cNvSpPr>
            <a:spLocks noGrp="1"/>
          </p:cNvSpPr>
          <p:nvPr>
            <p:ph idx="1"/>
          </p:nvPr>
        </p:nvSpPr>
        <p:spPr>
          <a:xfrm>
            <a:off x="127000" y="723900"/>
            <a:ext cx="8851900" cy="6134100"/>
          </a:xfrm>
        </p:spPr>
        <p:txBody>
          <a:bodyPr>
            <a:noAutofit/>
          </a:bodyPr>
          <a:lstStyle/>
          <a:p>
            <a:r>
              <a:rPr lang="en-US" sz="1800" dirty="0" smtClean="0">
                <a:latin typeface="+mj-lt"/>
              </a:rPr>
              <a:t>Main body of essay should deal with these themes.</a:t>
            </a:r>
          </a:p>
          <a:p>
            <a:pPr lvl="1"/>
            <a:r>
              <a:rPr lang="en-US" sz="1800" dirty="0" smtClean="0">
                <a:latin typeface="+mj-lt"/>
              </a:rPr>
              <a:t>5-6 Paragraphs </a:t>
            </a:r>
            <a:r>
              <a:rPr lang="mr-IN" sz="1800" dirty="0" smtClean="0">
                <a:latin typeface="+mj-lt"/>
              </a:rPr>
              <a:t>–</a:t>
            </a:r>
            <a:r>
              <a:rPr lang="en-US" sz="1800" dirty="0" smtClean="0">
                <a:latin typeface="+mj-lt"/>
              </a:rPr>
              <a:t> these break down the answer to the question into 5-6 key arguments.  Essays that do this are becoming analytical.</a:t>
            </a:r>
          </a:p>
          <a:p>
            <a:pPr lvl="2"/>
            <a:r>
              <a:rPr lang="en-US" sz="1800" dirty="0" smtClean="0">
                <a:latin typeface="+mj-lt"/>
              </a:rPr>
              <a:t>First lines –</a:t>
            </a:r>
            <a:r>
              <a:rPr lang="en-US" sz="1800" b="1" dirty="0" smtClean="0">
                <a:latin typeface="+mj-lt"/>
              </a:rPr>
              <a:t>must be directed at the question</a:t>
            </a:r>
            <a:r>
              <a:rPr lang="en-US" sz="1800" dirty="0" smtClean="0">
                <a:latin typeface="+mj-lt"/>
              </a:rPr>
              <a:t>, brief and to the point.  It represents one part of your overall argument. Paragraphs that do this offer not merely a signpost to the reader, but one installment of the overall argument (again, essays that do this are becoming analytical).</a:t>
            </a:r>
          </a:p>
          <a:p>
            <a:pPr lvl="2"/>
            <a:r>
              <a:rPr lang="en-US" sz="1800" dirty="0" smtClean="0">
                <a:latin typeface="+mj-lt"/>
              </a:rPr>
              <a:t>Explain the point made or 1</a:t>
            </a:r>
            <a:r>
              <a:rPr lang="en-US" sz="1800" baseline="30000" dirty="0" smtClean="0">
                <a:latin typeface="+mj-lt"/>
              </a:rPr>
              <a:t>st</a:t>
            </a:r>
            <a:r>
              <a:rPr lang="en-US" sz="1800" dirty="0" smtClean="0">
                <a:latin typeface="+mj-lt"/>
              </a:rPr>
              <a:t> part of it</a:t>
            </a:r>
            <a:r>
              <a:rPr lang="mr-IN" sz="1800" dirty="0" smtClean="0">
                <a:latin typeface="+mj-lt"/>
              </a:rPr>
              <a:t>…</a:t>
            </a:r>
            <a:r>
              <a:rPr lang="en-GB" sz="1800" dirty="0" smtClean="0">
                <a:latin typeface="+mj-lt"/>
              </a:rPr>
              <a:t> (hence, analysis </a:t>
            </a:r>
            <a:r>
              <a:rPr lang="mr-IN" sz="1800" dirty="0" smtClean="0">
                <a:latin typeface="+mj-lt"/>
              </a:rPr>
              <a:t>–</a:t>
            </a:r>
            <a:r>
              <a:rPr lang="en-GB" sz="1800" dirty="0" smtClean="0">
                <a:latin typeface="+mj-lt"/>
              </a:rPr>
              <a:t> breaking down)</a:t>
            </a:r>
            <a:endParaRPr lang="en-US" sz="1800" dirty="0" smtClean="0">
              <a:latin typeface="+mj-lt"/>
            </a:endParaRPr>
          </a:p>
          <a:p>
            <a:pPr lvl="3"/>
            <a:r>
              <a:rPr lang="en-US" sz="1800" dirty="0" smtClean="0">
                <a:latin typeface="+mj-lt"/>
              </a:rPr>
              <a:t>Evidence </a:t>
            </a:r>
            <a:r>
              <a:rPr lang="mr-IN" sz="1800" dirty="0" smtClean="0">
                <a:latin typeface="+mj-lt"/>
              </a:rPr>
              <a:t>–</a:t>
            </a:r>
            <a:r>
              <a:rPr lang="en-US" sz="1800" dirty="0" smtClean="0">
                <a:latin typeface="+mj-lt"/>
              </a:rPr>
              <a:t> offer examples/evidence to support the argument.</a:t>
            </a:r>
          </a:p>
          <a:p>
            <a:pPr lvl="2"/>
            <a:r>
              <a:rPr lang="en-US" sz="1800" dirty="0" smtClean="0">
                <a:latin typeface="+mj-lt"/>
              </a:rPr>
              <a:t>Explain second part of it</a:t>
            </a:r>
            <a:r>
              <a:rPr lang="mr-IN" sz="1800" dirty="0" smtClean="0">
                <a:latin typeface="+mj-lt"/>
              </a:rPr>
              <a:t>…</a:t>
            </a:r>
            <a:r>
              <a:rPr lang="en-GB" sz="1800" dirty="0" smtClean="0">
                <a:latin typeface="+mj-lt"/>
              </a:rPr>
              <a:t> (if required)</a:t>
            </a:r>
          </a:p>
          <a:p>
            <a:pPr lvl="3"/>
            <a:r>
              <a:rPr lang="en-GB" sz="1800" dirty="0" smtClean="0">
                <a:latin typeface="+mj-lt"/>
              </a:rPr>
              <a:t>Evidence - offer examples/evidence to </a:t>
            </a:r>
            <a:r>
              <a:rPr lang="en-GB" sz="1800" dirty="0" err="1" smtClean="0">
                <a:latin typeface="+mj-lt"/>
              </a:rPr>
              <a:t>suport</a:t>
            </a:r>
            <a:r>
              <a:rPr lang="en-GB" sz="1800" dirty="0" smtClean="0">
                <a:latin typeface="+mj-lt"/>
              </a:rPr>
              <a:t> the argument</a:t>
            </a:r>
            <a:endParaRPr lang="en-US" sz="1800" dirty="0" smtClean="0">
              <a:latin typeface="+mj-lt"/>
            </a:endParaRPr>
          </a:p>
          <a:p>
            <a:pPr lvl="2"/>
            <a:r>
              <a:rPr lang="en-US" sz="1800" dirty="0" smtClean="0">
                <a:latin typeface="+mj-lt"/>
              </a:rPr>
              <a:t>Last lines – judgment sentence (should tie in with the overall line of argument that you took in your introduction).  In this case: is the issue predominantly liberal or conservative?</a:t>
            </a:r>
          </a:p>
        </p:txBody>
      </p:sp>
    </p:spTree>
    <p:extLst>
      <p:ext uri="{BB962C8B-B14F-4D97-AF65-F5344CB8AC3E}">
        <p14:creationId xmlns:p14="http://schemas.microsoft.com/office/powerpoint/2010/main" val="39938667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Liberal was Germany in the period 1871-1890?</a:t>
            </a:r>
          </a:p>
        </p:txBody>
      </p:sp>
      <p:sp>
        <p:nvSpPr>
          <p:cNvPr id="3" name="Content Placeholder 2"/>
          <p:cNvSpPr>
            <a:spLocks noGrp="1"/>
          </p:cNvSpPr>
          <p:nvPr>
            <p:ph idx="1"/>
          </p:nvPr>
        </p:nvSpPr>
        <p:spPr/>
        <p:txBody>
          <a:bodyPr/>
          <a:lstStyle/>
          <a:p>
            <a:endParaRPr lang="en-US" sz="1800" dirty="0" smtClean="0"/>
          </a:p>
          <a:p>
            <a:endParaRPr lang="en-US" sz="1800" dirty="0"/>
          </a:p>
          <a:p>
            <a:r>
              <a:rPr lang="en-US" sz="1800" b="1" dirty="0" smtClean="0"/>
              <a:t>Conclusion</a:t>
            </a:r>
            <a:endParaRPr lang="en-US" sz="1800" b="1" dirty="0"/>
          </a:p>
          <a:p>
            <a:pPr lvl="1"/>
            <a:r>
              <a:rPr lang="en-US" sz="1800" dirty="0" smtClean="0"/>
              <a:t>Final judgement should </a:t>
            </a:r>
            <a:r>
              <a:rPr lang="en-US" sz="1800" dirty="0"/>
              <a:t>be </a:t>
            </a:r>
            <a:r>
              <a:rPr lang="en-US" sz="1800" dirty="0" smtClean="0"/>
              <a:t>100% predictable</a:t>
            </a:r>
            <a:r>
              <a:rPr lang="en-US" sz="1800" dirty="0"/>
              <a:t>.  It should be consistent with everything that you have argued until this point.  </a:t>
            </a:r>
            <a:endParaRPr lang="en-US" sz="1800" dirty="0" smtClean="0"/>
          </a:p>
          <a:p>
            <a:pPr lvl="1"/>
            <a:r>
              <a:rPr lang="en-US" sz="1800" dirty="0" smtClean="0"/>
              <a:t>The only things not predictable is any final, decisive connections. The question is about Germany rather than Bismarck personally, nonetheless, Germany in this period was very much the product of his constitution and his policies.  </a:t>
            </a:r>
          </a:p>
          <a:p>
            <a:pPr lvl="1"/>
            <a:r>
              <a:rPr lang="en-US" sz="1800" dirty="0" smtClean="0"/>
              <a:t>He had built an alliance with the National Liberals by 1866; how far did he want to take that?  Was he looking to ditch that at the first opportunity?</a:t>
            </a:r>
            <a:endParaRPr lang="en-US" sz="1800" dirty="0"/>
          </a:p>
          <a:p>
            <a:pPr lvl="1"/>
            <a:endParaRPr lang="en-US" sz="1800" dirty="0"/>
          </a:p>
          <a:p>
            <a:endParaRPr lang="en-US" dirty="0"/>
          </a:p>
        </p:txBody>
      </p:sp>
    </p:spTree>
    <p:extLst>
      <p:ext uri="{BB962C8B-B14F-4D97-AF65-F5344CB8AC3E}">
        <p14:creationId xmlns:p14="http://schemas.microsoft.com/office/powerpoint/2010/main" val="160543304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2097</TotalTime>
  <Words>6542</Words>
  <Application>Microsoft Macintosh PowerPoint</Application>
  <PresentationFormat>On-screen Show (4:3)</PresentationFormat>
  <Paragraphs>335</Paragraphs>
  <Slides>48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48</vt:i4>
      </vt:variant>
    </vt:vector>
  </HeadingPairs>
  <TitlesOfParts>
    <vt:vector size="54" baseType="lpstr">
      <vt:lpstr>Calibri</vt:lpstr>
      <vt:lpstr>Mangal</vt:lpstr>
      <vt:lpstr>MS PGothic</vt:lpstr>
      <vt:lpstr>ヒラギノ角ゴ ProN W3</vt:lpstr>
      <vt:lpstr>Arial</vt:lpstr>
      <vt:lpstr>Office Theme</vt:lpstr>
      <vt:lpstr>How Liberal was Germany in the period 1871-1890?   </vt:lpstr>
      <vt:lpstr>PowerPoint Presentation</vt:lpstr>
      <vt:lpstr>Versailles, 1871</vt:lpstr>
      <vt:lpstr>How liberal was Germany 1871-1890?</vt:lpstr>
      <vt:lpstr>Introduction…</vt:lpstr>
      <vt:lpstr>Understanding the key concept: Liberal/Liberalism</vt:lpstr>
      <vt:lpstr>What was liberalism?</vt:lpstr>
      <vt:lpstr>Thematic approach</vt:lpstr>
      <vt:lpstr>Theme 1: constitution</vt:lpstr>
      <vt:lpstr>Principles or demographics?</vt:lpstr>
      <vt:lpstr>Theme 2: Kulturkampf</vt:lpstr>
      <vt:lpstr>Kulturkampf: background</vt:lpstr>
      <vt:lpstr>Kulturkampf: background</vt:lpstr>
      <vt:lpstr>Bismarck’s motives</vt:lpstr>
      <vt:lpstr>Bismarck’s motives</vt:lpstr>
      <vt:lpstr>Adalbert Falk</vt:lpstr>
      <vt:lpstr>Legal Aspects</vt:lpstr>
      <vt:lpstr>Legal measures</vt:lpstr>
      <vt:lpstr>How Liberal was Kulturkampf?</vt:lpstr>
      <vt:lpstr>How Liberal was Kulturkampf?</vt:lpstr>
      <vt:lpstr>How Liberal was Kulturkampf?</vt:lpstr>
      <vt:lpstr>Kulturkampf dropped</vt:lpstr>
      <vt:lpstr>Theme 3: the Economics of the Reich</vt:lpstr>
      <vt:lpstr>The Grundzeit</vt:lpstr>
      <vt:lpstr>The Great Depression</vt:lpstr>
      <vt:lpstr>Calls for protectionism</vt:lpstr>
      <vt:lpstr>Was 1878-9 really a turning point?</vt:lpstr>
      <vt:lpstr>Getting the Tariff law through the Reichstag</vt:lpstr>
      <vt:lpstr>Political outcomes</vt:lpstr>
      <vt:lpstr>Political outcomes</vt:lpstr>
      <vt:lpstr>Economic Outcomes</vt:lpstr>
      <vt:lpstr>Indicators of growth</vt:lpstr>
      <vt:lpstr>Was 1878-9 really a turning point?</vt:lpstr>
      <vt:lpstr>What had really changed? </vt:lpstr>
      <vt:lpstr>Social outcomes</vt:lpstr>
      <vt:lpstr>Theme 3: Social Policies</vt:lpstr>
      <vt:lpstr>Motives behind the Anti-Socialist Law</vt:lpstr>
      <vt:lpstr>Effects of the Anti-Socialist law</vt:lpstr>
      <vt:lpstr>‘Social Insurance’  (N.b. this is a label historians use, Bismarck wouldn’t have called it this.)</vt:lpstr>
      <vt:lpstr>PowerPoint Presentation</vt:lpstr>
      <vt:lpstr>Theme 4: Germanisation policies</vt:lpstr>
      <vt:lpstr>Germanisation policies…</vt:lpstr>
      <vt:lpstr>Germanisation certainly looks authoritarian and illiberal, but by the standards of the time, it was perhaps less so…</vt:lpstr>
      <vt:lpstr>Continuity?</vt:lpstr>
      <vt:lpstr>Change or continuity?</vt:lpstr>
      <vt:lpstr>Writing the essay: Introduction</vt:lpstr>
      <vt:lpstr>How Liberal was Germany in the period 1871-1890?</vt:lpstr>
      <vt:lpstr>How Liberal was Germany in the period 1871-1890?</vt:lpstr>
    </vt:vector>
  </TitlesOfParts>
  <Company/>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Liberal was Germany in the period 1871-1890? </dc:title>
  <dc:creator>Scott Matthews</dc:creator>
  <cp:lastModifiedBy>S.Matthews</cp:lastModifiedBy>
  <cp:revision>98</cp:revision>
  <cp:lastPrinted>2017-01-23T13:21:42Z</cp:lastPrinted>
  <dcterms:created xsi:type="dcterms:W3CDTF">2015-11-02T06:10:12Z</dcterms:created>
  <dcterms:modified xsi:type="dcterms:W3CDTF">2017-12-21T22:42:16Z</dcterms:modified>
</cp:coreProperties>
</file>