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5" r:id="rId3"/>
    <p:sldId id="282" r:id="rId4"/>
    <p:sldId id="266" r:id="rId5"/>
    <p:sldId id="296" r:id="rId6"/>
    <p:sldId id="297" r:id="rId7"/>
    <p:sldId id="267" r:id="rId8"/>
    <p:sldId id="272" r:id="rId9"/>
    <p:sldId id="273" r:id="rId10"/>
    <p:sldId id="274" r:id="rId11"/>
    <p:sldId id="271" r:id="rId12"/>
    <p:sldId id="286" r:id="rId13"/>
    <p:sldId id="280" r:id="rId14"/>
    <p:sldId id="257" r:id="rId15"/>
    <p:sldId id="270" r:id="rId16"/>
    <p:sldId id="268" r:id="rId17"/>
    <p:sldId id="263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B263F-7A79-614C-AD5B-7B374051E533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8AA0D-259F-2B4E-990B-70C3B875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90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7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2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1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0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0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1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4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1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72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9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662E3-5ACF-1F42-AC63-3192D9CA2438}" type="datetimeFigureOut">
              <a:rPr lang="en-US" smtClean="0"/>
              <a:t>04/01/19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D55F8-2DA2-9C4A-9262-8F1DDE16E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9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WWII and the British Mandate in Palestine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1939 White Paper</a:t>
            </a:r>
          </a:p>
          <a:p>
            <a:r>
              <a:rPr lang="en-US" dirty="0" smtClean="0"/>
              <a:t>Jewish and </a:t>
            </a:r>
            <a:r>
              <a:rPr lang="en-US" smtClean="0"/>
              <a:t>Arab responses</a:t>
            </a:r>
            <a:endParaRPr lang="en-US" dirty="0" smtClean="0"/>
          </a:p>
          <a:p>
            <a:r>
              <a:rPr lang="en-US" dirty="0" smtClean="0"/>
              <a:t>The Holocaust and its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8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 Jewish Immigration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Despite the Arab revolt and the rejection of the Peel Commission’s recommendations, the Jewish population in Palestine continued to grow between 1936 and 1939.</a:t>
            </a:r>
          </a:p>
          <a:p>
            <a:r>
              <a:rPr lang="en-US" dirty="0"/>
              <a:t>By 1939 there were nearly 450,000 </a:t>
            </a:r>
            <a:r>
              <a:rPr lang="en-US" dirty="0" smtClean="0"/>
              <a:t>Jews, almost a third of the entire population.</a:t>
            </a:r>
          </a:p>
          <a:p>
            <a:r>
              <a:rPr lang="en-US" dirty="0" smtClean="0"/>
              <a:t>This provides the backdrop to the British government’s proposed solution.</a:t>
            </a:r>
          </a:p>
          <a:p>
            <a:r>
              <a:rPr lang="en-US" dirty="0" smtClean="0"/>
              <a:t>The McDonald Report was compiled and recommendations were made to the government in the form of a White Paper.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877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MacDonald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931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policy, first drafted in March 1939, was prepared by the British government unilaterally as a result of the failure of the Arab-Zionist </a:t>
            </a:r>
            <a:r>
              <a:rPr lang="en-US" dirty="0" smtClean="0"/>
              <a:t>London Conference.</a:t>
            </a:r>
            <a:endParaRPr lang="en-US" dirty="0"/>
          </a:p>
          <a:p>
            <a:r>
              <a:rPr lang="en-US" dirty="0" smtClean="0"/>
              <a:t>The paper called for the establishment of a </a:t>
            </a:r>
            <a:r>
              <a:rPr lang="en-US" b="1" dirty="0" smtClean="0"/>
              <a:t>Jewish national home </a:t>
            </a:r>
            <a:r>
              <a:rPr lang="en-US" dirty="0" smtClean="0"/>
              <a:t>within an independent Palestinian state within 10 years.</a:t>
            </a:r>
          </a:p>
          <a:p>
            <a:r>
              <a:rPr lang="en-US" dirty="0" smtClean="0"/>
              <a:t>It rejected the idea of a creating a Jewish state and of partition as unworkable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proposed strict limitations to Jewish immigration and a unified state in which Arab Palestinians would be in control.</a:t>
            </a:r>
          </a:p>
          <a:p>
            <a:r>
              <a:rPr lang="en-US" dirty="0" smtClean="0"/>
              <a:t>The British appear to have moved closer to the Arab position at a time when its strategic position in the Middle East was threatened by the prospect of war with Germany.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2972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White Paper of 1939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25" cy="503555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Although </a:t>
            </a:r>
            <a:r>
              <a:rPr lang="en-US" dirty="0"/>
              <a:t>never formally approved, </a:t>
            </a:r>
            <a:r>
              <a:rPr lang="en-US" dirty="0" smtClean="0"/>
              <a:t>the White Paper</a:t>
            </a:r>
            <a:r>
              <a:rPr lang="en-US" dirty="0" smtClean="0"/>
              <a:t> </a:t>
            </a:r>
            <a:r>
              <a:rPr lang="en-US" dirty="0"/>
              <a:t>acted as the governing policy for </a:t>
            </a:r>
            <a:r>
              <a:rPr lang="en-US" dirty="0" smtClean="0"/>
              <a:t>Mandatory Palestine between 1939 and 1945.</a:t>
            </a:r>
          </a:p>
          <a:p>
            <a:r>
              <a:rPr lang="en-US" dirty="0" smtClean="0"/>
              <a:t>Jewish </a:t>
            </a:r>
            <a:r>
              <a:rPr lang="en-US" dirty="0"/>
              <a:t>immigration was limited to 15,000 per year until 1944 but also made it contingent upon Arab consent thereafter.</a:t>
            </a:r>
          </a:p>
          <a:p>
            <a:r>
              <a:rPr lang="en-US" dirty="0" smtClean="0"/>
              <a:t>It also limited Jewish immigration to 75,000 for 5 years (15,000/year), and ruled that further immigration was to be determined by the Arab majority (section III).  </a:t>
            </a:r>
          </a:p>
          <a:p>
            <a:r>
              <a:rPr lang="en-US" dirty="0" smtClean="0"/>
              <a:t>Restrictions were placed on the rights of Jews to buy land from Arabs.  </a:t>
            </a:r>
            <a:endParaRPr lang="en-US" dirty="0"/>
          </a:p>
          <a:p>
            <a:r>
              <a:rPr lang="en-US" dirty="0" smtClean="0"/>
              <a:t>It promised that only with Palestinian support would Britain allow a Jewish state.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2399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Arab reaction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The Arab National Higher Committee initially argued that the independence of a future Palestinian state could not be guaranteed because Jews would withhold participation and prevents </a:t>
            </a:r>
            <a:r>
              <a:rPr lang="en-GB" dirty="0" smtClean="0"/>
              <a:t>its </a:t>
            </a:r>
            <a:r>
              <a:rPr lang="en-GB" dirty="0" smtClean="0"/>
              <a:t>functioning.</a:t>
            </a:r>
          </a:p>
          <a:p>
            <a:r>
              <a:rPr lang="en-GB" dirty="0" smtClean="0"/>
              <a:t>It also argued that limitations on Jewish immigration were not tight enough. </a:t>
            </a:r>
          </a:p>
          <a:p>
            <a:r>
              <a:rPr lang="en-GB" dirty="0" smtClean="0"/>
              <a:t>In June 1939 the Grand Mufti of Jerusalem, Hajj Amin al-Hussein initially turned down the paper.</a:t>
            </a:r>
          </a:p>
          <a:p>
            <a:r>
              <a:rPr lang="en-GB" dirty="0" smtClean="0"/>
              <a:t>However, it was eventually accepted after two weeks of negotiation the leader of delegates to the London Conference Jamal al-</a:t>
            </a:r>
            <a:r>
              <a:rPr lang="en-GB" dirty="0" err="1" smtClean="0"/>
              <a:t>Husseini</a:t>
            </a:r>
            <a:r>
              <a:rPr lang="en-GB" dirty="0" smtClean="0"/>
              <a:t> agreed to the terms of the white paper and signed it..</a:t>
            </a:r>
          </a:p>
        </p:txBody>
      </p:sp>
    </p:spTree>
    <p:extLst>
      <p:ext uri="{BB962C8B-B14F-4D97-AF65-F5344CB8AC3E}">
        <p14:creationId xmlns:p14="http://schemas.microsoft.com/office/powerpoint/2010/main" val="58688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Zionist reaction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412"/>
            <a:ext cx="8229600" cy="5360626"/>
          </a:xfrm>
        </p:spPr>
        <p:txBody>
          <a:bodyPr>
            <a:normAutofit fontScale="32500" lnSpcReduction="20000"/>
          </a:bodyPr>
          <a:lstStyle/>
          <a:p>
            <a:r>
              <a:rPr lang="en-GB" sz="5500" dirty="0"/>
              <a:t>Zionist groups in Palestine immediately rejected the White Paper and began a campaign of attacks on government property and Arab civilians which lasted for several months. On 18 May a Jewish general strike was </a:t>
            </a:r>
            <a:r>
              <a:rPr lang="en-GB" sz="5500" dirty="0" smtClean="0"/>
              <a:t>called.</a:t>
            </a:r>
            <a:endParaRPr lang="en-GB" sz="5500" dirty="0"/>
          </a:p>
          <a:p>
            <a:r>
              <a:rPr lang="en-GB" sz="5500" dirty="0"/>
              <a:t>On 27 February 1939, in response to enthusiastic Arab demonstrations following reports that the British were proposing to allow Palestine independence on the same terms as Iraq, a coordinated Irgun bombing campaign across the country killed 38 Arabs and wounded 44</a:t>
            </a:r>
            <a:r>
              <a:rPr lang="en-GB" sz="5500" dirty="0" smtClean="0"/>
              <a:t>.</a:t>
            </a:r>
            <a:endParaRPr lang="en-GB" sz="5500" dirty="0"/>
          </a:p>
          <a:p>
            <a:r>
              <a:rPr lang="en-GB" sz="5500" dirty="0"/>
              <a:t>In response to the White Paper, the right-wing Zionist militant group Irgun began formulating plans for a rebellion to evict the British and establish an independent Jewish state. </a:t>
            </a:r>
            <a:endParaRPr lang="en-GB" sz="5500" dirty="0" smtClean="0"/>
          </a:p>
          <a:p>
            <a:r>
              <a:rPr lang="en-GB" sz="5500" dirty="0" smtClean="0"/>
              <a:t> </a:t>
            </a:r>
            <a:r>
              <a:rPr lang="en-GB" sz="5500" dirty="0"/>
              <a:t>Simultaneously, Zionist leaders in Western Europe and the United States would proclaim an independent Jewish state in Palestine, and would function as a government-in-exile. </a:t>
            </a:r>
            <a:endParaRPr lang="en-GB" sz="5500" dirty="0" smtClean="0"/>
          </a:p>
          <a:p>
            <a:r>
              <a:rPr lang="en-GB" sz="5500" dirty="0" smtClean="0"/>
              <a:t>Irgun </a:t>
            </a:r>
            <a:r>
              <a:rPr lang="en-GB" sz="5500" dirty="0"/>
              <a:t>seriously considered carrying out the plan, but was concerned over the heavy losses it would doubtless incur. </a:t>
            </a:r>
            <a:endParaRPr lang="en-GB" sz="5500" dirty="0" smtClean="0"/>
          </a:p>
          <a:p>
            <a:r>
              <a:rPr lang="en-GB" sz="5500" dirty="0" smtClean="0"/>
              <a:t>Irgun </a:t>
            </a:r>
            <a:r>
              <a:rPr lang="en-GB" sz="5500" dirty="0"/>
              <a:t>leader </a:t>
            </a:r>
            <a:r>
              <a:rPr lang="en-GB" sz="5500" b="1" dirty="0"/>
              <a:t>Avraham Stern</a:t>
            </a:r>
            <a:r>
              <a:rPr lang="en-GB" sz="5500" dirty="0"/>
              <a:t> (who would later break from Irgun to form </a:t>
            </a:r>
            <a:r>
              <a:rPr lang="en-GB" sz="5500" b="1" dirty="0"/>
              <a:t>Lehi</a:t>
            </a:r>
            <a:r>
              <a:rPr lang="en-GB" sz="5500" dirty="0"/>
              <a:t>), formed a plan for 40,000 armed Jewish fighters recruited in Europe to sail to Palestine and join the rebellion. </a:t>
            </a:r>
            <a:endParaRPr lang="en-GB" sz="5500" dirty="0" smtClean="0"/>
          </a:p>
          <a:p>
            <a:r>
              <a:rPr lang="en-GB" sz="5500" dirty="0" smtClean="0"/>
              <a:t>After </a:t>
            </a:r>
            <a:r>
              <a:rPr lang="en-GB" sz="5500" dirty="0"/>
              <a:t>the outbreak of war in September 1939, the head of the Jewish Agency for Palestine David Ben-Gurion declared: 'We will fight the White Paper as if there is no war, and fight the war as if there is no White Paper.'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454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Growing Jewish hostility to British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3643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For Jews, the 1939 White Paper represented the deepest act of betrayal at the time of their greatest peril.  </a:t>
            </a:r>
            <a:endParaRPr lang="en-US" b="1" dirty="0" smtClean="0"/>
          </a:p>
          <a:p>
            <a:r>
              <a:rPr lang="en-US" dirty="0" smtClean="0"/>
              <a:t>groups </a:t>
            </a:r>
            <a:r>
              <a:rPr lang="en-US" dirty="0"/>
              <a:t>in Palestine immediately rejected it.</a:t>
            </a:r>
          </a:p>
          <a:p>
            <a:r>
              <a:rPr lang="en-US" dirty="0"/>
              <a:t>A Jewish general strike was called on 18</a:t>
            </a:r>
            <a:r>
              <a:rPr lang="en-US" baseline="30000" dirty="0"/>
              <a:t>th</a:t>
            </a:r>
            <a:r>
              <a:rPr lang="en-US" dirty="0"/>
              <a:t> May.</a:t>
            </a:r>
          </a:p>
          <a:p>
            <a:r>
              <a:rPr lang="en-US" dirty="0" smtClean="0"/>
              <a:t>The </a:t>
            </a:r>
            <a:r>
              <a:rPr lang="en-US" dirty="0"/>
              <a:t>Jews able to escape the death camps of the Holocaust had nowhere to go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At </a:t>
            </a:r>
            <a:r>
              <a:rPr lang="en-US" dirty="0"/>
              <a:t>the Biltmore Conference in May 1942, Zionist Organizations called for the establishment of Palestine as a Jewish Commonwealth, thus claiming all of Palestine – a view that was already implicit in Jewish response to </a:t>
            </a:r>
            <a:r>
              <a:rPr lang="en-US" dirty="0" smtClean="0"/>
              <a:t>the Peel Partition in 1937.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679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Fighting on the British 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Despite their opposition to the White Paper, Jews enlisted in the British army.  </a:t>
            </a:r>
          </a:p>
          <a:p>
            <a:r>
              <a:rPr lang="en-US" dirty="0"/>
              <a:t>Meanwhile, they also continued to resist the White Paper, through illegal immigration.</a:t>
            </a:r>
          </a:p>
          <a:p>
            <a:r>
              <a:rPr lang="en-US" dirty="0"/>
              <a:t>David Ben-Gurion said ‘We must fight the war as if there were no white paper, and fight the white paper as if there were no war.’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90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mandate becomes ungovernable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British were placed in an impossible situation – support immigration and they were turning the Arabs into a ‘landless nation’ and violence would </a:t>
            </a:r>
            <a:r>
              <a:rPr lang="en-US" dirty="0" smtClean="0"/>
              <a:t>increase; </a:t>
            </a:r>
            <a:r>
              <a:rPr lang="en-US" dirty="0"/>
              <a:t>deny </a:t>
            </a:r>
            <a:r>
              <a:rPr lang="en-US" dirty="0" smtClean="0"/>
              <a:t>immigration </a:t>
            </a:r>
            <a:r>
              <a:rPr lang="en-US" dirty="0"/>
              <a:t>and they were not doing enough to protect Jews from Nazi persecution.</a:t>
            </a:r>
          </a:p>
          <a:p>
            <a:r>
              <a:rPr lang="en-US" dirty="0" smtClean="0"/>
              <a:t>The British did not implement all of the recommendations and whilst it tried to reduce immigration did not impose limits recommended by the White Paper.</a:t>
            </a:r>
          </a:p>
          <a:p>
            <a:r>
              <a:rPr lang="en-US" dirty="0" smtClean="0"/>
              <a:t>Thereby the British managed to alienate both sides at once.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90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 </a:t>
            </a:r>
            <a:r>
              <a:rPr lang="en-US" dirty="0" smtClean="0"/>
              <a:t>Key impacts of WWII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The Holocaust -  </a:t>
            </a:r>
          </a:p>
          <a:p>
            <a:pPr marL="400050" lvl="1" indent="0">
              <a:buNone/>
            </a:pPr>
            <a:r>
              <a:rPr lang="en-US" b="1" dirty="0" smtClean="0"/>
              <a:t>Created International sympathy for the Jewish Cause </a:t>
            </a:r>
            <a:r>
              <a:rPr lang="en-US" dirty="0" smtClean="0"/>
              <a:t>Survivors </a:t>
            </a:r>
            <a:r>
              <a:rPr lang="en-US" dirty="0"/>
              <a:t>and Zionists pushed harder for a state – as the only thing that could provide Jews with security.  </a:t>
            </a:r>
            <a:endParaRPr lang="en-US" dirty="0" smtClean="0"/>
          </a:p>
          <a:p>
            <a:pPr marL="857250" lvl="1" indent="-457200"/>
            <a:r>
              <a:rPr lang="en-US" dirty="0"/>
              <a:t>Led </a:t>
            </a:r>
            <a:r>
              <a:rPr lang="en-US" dirty="0" smtClean="0"/>
              <a:t>eventually to </a:t>
            </a:r>
            <a:r>
              <a:rPr lang="en-US" dirty="0"/>
              <a:t>the creation of the Anglo-American Committee of Enquiry (or Anglo-American Commission) </a:t>
            </a:r>
            <a:r>
              <a:rPr lang="en-US" b="1" dirty="0"/>
              <a:t>and the so-called Biltmore program</a:t>
            </a:r>
            <a:r>
              <a:rPr lang="en-US" dirty="0" smtClean="0"/>
              <a:t>.</a:t>
            </a:r>
          </a:p>
          <a:p>
            <a:pPr marL="857250" lvl="1" indent="-457200"/>
            <a:r>
              <a:rPr lang="en-US" dirty="0" smtClean="0"/>
              <a:t>In particular, this brought both American and Russian intervention into the region in support of the creation of a independent Israeli state. </a:t>
            </a:r>
          </a:p>
        </p:txBody>
      </p:sp>
    </p:spTree>
    <p:extLst>
      <p:ext uri="{BB962C8B-B14F-4D97-AF65-F5344CB8AC3E}">
        <p14:creationId xmlns:p14="http://schemas.microsoft.com/office/powerpoint/2010/main" val="189038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The Biltmore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2105" y="1795665"/>
            <a:ext cx="764673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b="1" dirty="0"/>
              <a:t>American-Zionist network </a:t>
            </a:r>
            <a:r>
              <a:rPr lang="en-US" sz="2800" dirty="0"/>
              <a:t>produced the </a:t>
            </a:r>
            <a:r>
              <a:rPr lang="en-US" sz="2800" b="1" dirty="0"/>
              <a:t>Biltmore Program </a:t>
            </a:r>
            <a:r>
              <a:rPr lang="en-US" sz="2800" dirty="0"/>
              <a:t>in 1942 calling for a Jewish state in Palestine; </a:t>
            </a:r>
            <a:endParaRPr lang="en-US" sz="2800" dirty="0" smtClean="0"/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dirty="0"/>
              <a:t>Roosevelt, worried about Arab oil supplies during the war did not support it at first; </a:t>
            </a:r>
            <a:endParaRPr lang="en-US" sz="2800" dirty="0" smtClean="0"/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But in the 1944 </a:t>
            </a:r>
            <a:r>
              <a:rPr lang="en-US" sz="2800" dirty="0"/>
              <a:t>presidential elections, keeping the ethnic vote in mind, both Democratic and Republican election platforms endorsed the Biltmore Program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030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en-US" dirty="0" smtClean="0"/>
              <a:t>Jewish 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Before the Arab General Strike of 1936 it was the Jewish community that found itself the victims of sporadic violence.</a:t>
            </a:r>
          </a:p>
          <a:p>
            <a:r>
              <a:rPr lang="en-US" dirty="0" err="1" smtClean="0"/>
              <a:t>Irgun</a:t>
            </a:r>
            <a:r>
              <a:rPr lang="en-US" dirty="0" smtClean="0"/>
              <a:t> and </a:t>
            </a:r>
            <a:r>
              <a:rPr lang="en-US" dirty="0" err="1" smtClean="0"/>
              <a:t>Lehi</a:t>
            </a:r>
            <a:r>
              <a:rPr lang="en-US" dirty="0" smtClean="0"/>
              <a:t> (also known as the ‘Stern Gang; after its founder) were founded during this period. (</a:t>
            </a:r>
            <a:r>
              <a:rPr lang="en-US" dirty="0" err="1" smtClean="0"/>
              <a:t>Haganah</a:t>
            </a:r>
            <a:r>
              <a:rPr lang="en-US" dirty="0" smtClean="0"/>
              <a:t> means ‘</a:t>
            </a:r>
            <a:r>
              <a:rPr lang="en-US" dirty="0" err="1" smtClean="0"/>
              <a:t>defence</a:t>
            </a:r>
            <a:r>
              <a:rPr lang="en-US" dirty="0" smtClean="0"/>
              <a:t>’; </a:t>
            </a:r>
            <a:r>
              <a:rPr lang="en-US" dirty="0" err="1" smtClean="0"/>
              <a:t>Irgun</a:t>
            </a:r>
            <a:r>
              <a:rPr lang="en-US" dirty="0" smtClean="0"/>
              <a:t> means ‘Second </a:t>
            </a:r>
            <a:r>
              <a:rPr lang="en-US" dirty="0" err="1" smtClean="0"/>
              <a:t>Defence</a:t>
            </a:r>
            <a:r>
              <a:rPr lang="en-US" dirty="0" smtClean="0"/>
              <a:t>’).</a:t>
            </a:r>
          </a:p>
          <a:p>
            <a:r>
              <a:rPr lang="en-US" dirty="0" smtClean="0"/>
              <a:t>As well as Arab targets, Jewish terrorist attacks increased against British targets after 1939 as a direct result of the White Paper.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40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Menachem</a:t>
            </a:r>
            <a:r>
              <a:rPr lang="en-US" dirty="0" smtClean="0"/>
              <a:t> Begin – leader of </a:t>
            </a:r>
            <a:r>
              <a:rPr lang="en-US" dirty="0" err="1" smtClean="0"/>
              <a:t>Irgun</a:t>
            </a:r>
            <a:r>
              <a:rPr lang="en-US" dirty="0" smtClean="0"/>
              <a:t> - </a:t>
            </a:r>
            <a:r>
              <a:rPr lang="en-US" dirty="0" err="1" smtClean="0"/>
              <a:t>mugshot</a:t>
            </a:r>
            <a:r>
              <a:rPr lang="en-US" dirty="0" smtClean="0"/>
              <a:t> from 1940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6934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5046"/>
          </a:xfrm>
        </p:spPr>
        <p:txBody>
          <a:bodyPr>
            <a:normAutofit/>
          </a:bodyPr>
          <a:lstStyle/>
          <a:p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/>
              <a:t>Arab </a:t>
            </a:r>
            <a:r>
              <a:rPr lang="en-US" dirty="0" smtClean="0"/>
              <a:t>responses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5257800"/>
          </a:xfrm>
        </p:spPr>
        <p:txBody>
          <a:bodyPr>
            <a:normAutofit/>
          </a:bodyPr>
          <a:lstStyle/>
          <a:p>
            <a:r>
              <a:rPr lang="en-US" dirty="0" err="1"/>
              <a:t>Husseini</a:t>
            </a:r>
            <a:r>
              <a:rPr lang="en-US" dirty="0"/>
              <a:t> support for </a:t>
            </a:r>
            <a:r>
              <a:rPr lang="en-US" dirty="0" smtClean="0"/>
              <a:t>Hitler:</a:t>
            </a:r>
          </a:p>
          <a:p>
            <a:pPr lvl="1"/>
            <a:r>
              <a:rPr lang="en-US" dirty="0" smtClean="0"/>
              <a:t>Mohammed Amin al-</a:t>
            </a:r>
            <a:r>
              <a:rPr lang="en-US" dirty="0" err="1" smtClean="0"/>
              <a:t>Husseini</a:t>
            </a:r>
            <a:r>
              <a:rPr lang="en-US" dirty="0" smtClean="0"/>
              <a:t>, who had formed the Arab Higher Committee in 1936, made contacts with Germany seeing the Nazis as a tool for ridding Palestine of both British and Zionists.</a:t>
            </a:r>
          </a:p>
          <a:p>
            <a:pPr lvl="1"/>
            <a:r>
              <a:rPr lang="en-US" dirty="0" smtClean="0"/>
              <a:t>In November 1941 he fled to Germany and met with Hitler and other leading Nazis</a:t>
            </a:r>
          </a:p>
          <a:p>
            <a:pPr lvl="1"/>
            <a:r>
              <a:rPr lang="en-US" dirty="0" err="1" smtClean="0"/>
              <a:t>Husseini</a:t>
            </a:r>
            <a:r>
              <a:rPr lang="en-US" dirty="0" smtClean="0"/>
              <a:t> helped the Nazis recruit 20,000 Bosnian Muslims into the SS who participated in the killing of Jews in Croatia and Hungary.</a:t>
            </a:r>
          </a:p>
        </p:txBody>
      </p:sp>
    </p:spTree>
    <p:extLst>
      <p:ext uri="{BB962C8B-B14F-4D97-AF65-F5344CB8AC3E}">
        <p14:creationId xmlns:p14="http://schemas.microsoft.com/office/powerpoint/2010/main" val="1406414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mufti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" y="0"/>
            <a:ext cx="9052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Husseini</a:t>
            </a:r>
            <a:r>
              <a:rPr lang="en-US" dirty="0" smtClean="0"/>
              <a:t> helped recruit Bosnian Muslims for the </a:t>
            </a:r>
            <a:r>
              <a:rPr lang="en-US" dirty="0" err="1" smtClean="0"/>
              <a:t>Waffen</a:t>
            </a:r>
            <a:r>
              <a:rPr lang="en-US" dirty="0" smtClean="0"/>
              <a:t>-SS</a:t>
            </a:r>
            <a:endParaRPr lang="en-US" dirty="0"/>
          </a:p>
        </p:txBody>
      </p:sp>
      <p:pic>
        <p:nvPicPr>
          <p:cNvPr id="4" name="Picture 3" descr="Al-Husseini with fascist-style troo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1632284"/>
            <a:ext cx="77343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20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should we have learned so far?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Importance of </a:t>
            </a:r>
            <a:r>
              <a:rPr lang="en-US" b="1" dirty="0" smtClean="0"/>
              <a:t>nationalism</a:t>
            </a:r>
            <a:r>
              <a:rPr lang="en-US" dirty="0" smtClean="0"/>
              <a:t> to both Zionists and Arabs; and conflict over land, resource and religion (physical and spiritual space);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Significance of the </a:t>
            </a:r>
            <a:r>
              <a:rPr lang="en-US" b="1" dirty="0" smtClean="0"/>
              <a:t>McMahon-</a:t>
            </a:r>
            <a:r>
              <a:rPr lang="en-US" b="1" dirty="0" err="1" smtClean="0"/>
              <a:t>Husseini</a:t>
            </a:r>
            <a:r>
              <a:rPr lang="en-US" b="1" dirty="0" smtClean="0"/>
              <a:t> correspondence</a:t>
            </a:r>
            <a:r>
              <a:rPr lang="en-US" dirty="0" smtClean="0"/>
              <a:t> (1915); </a:t>
            </a:r>
            <a:r>
              <a:rPr lang="en-US" b="1" dirty="0" smtClean="0"/>
              <a:t>Sykes-Picot agreement </a:t>
            </a:r>
            <a:r>
              <a:rPr lang="en-US" dirty="0" smtClean="0"/>
              <a:t>(1916) and the </a:t>
            </a:r>
            <a:r>
              <a:rPr lang="en-US" b="1" dirty="0" smtClean="0"/>
              <a:t>Balfour Declaration </a:t>
            </a:r>
            <a:r>
              <a:rPr lang="en-US" dirty="0" smtClean="0"/>
              <a:t>(1917).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b="1" dirty="0" smtClean="0"/>
              <a:t>1929 Wailing Wall </a:t>
            </a:r>
            <a:r>
              <a:rPr lang="en-US" dirty="0" smtClean="0"/>
              <a:t>incident and the </a:t>
            </a:r>
            <a:r>
              <a:rPr lang="en-US" b="1" dirty="0" smtClean="0"/>
              <a:t>Peel Commission of 1937</a:t>
            </a:r>
            <a:r>
              <a:rPr lang="en-US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5</a:t>
            </a:r>
            <a:r>
              <a:rPr lang="en-US" dirty="0" smtClean="0"/>
              <a:t> key impacts </a:t>
            </a:r>
            <a:r>
              <a:rPr lang="en-US" b="1" dirty="0" smtClean="0"/>
              <a:t>of WWII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Reasons for the British hand over.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89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683" y="1243264"/>
            <a:ext cx="8676105" cy="534736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Why were Palestinian Arabs angry about Jews emigrating to Palestine after the First World War?</a:t>
            </a:r>
          </a:p>
          <a:p>
            <a:r>
              <a:rPr lang="en-GB" dirty="0" smtClean="0"/>
              <a:t>Why was Britain unable to establish an independent Palestine state ruled jointly by Arabs and Jews? </a:t>
            </a:r>
          </a:p>
          <a:p>
            <a:r>
              <a:rPr lang="en-GB" dirty="0" smtClean="0"/>
              <a:t>How did British attitudes to the mandate change between 1919 and 1945?</a:t>
            </a:r>
          </a:p>
          <a:p>
            <a:r>
              <a:rPr lang="en-GB" dirty="0" smtClean="0"/>
              <a:t>How did Jewish attitudes towards British rule change between 1919 and 1945?</a:t>
            </a:r>
          </a:p>
          <a:p>
            <a:r>
              <a:rPr lang="en-GB" dirty="0" smtClean="0"/>
              <a:t>Why did the Arabs rebel in 1936? Write a few sentences under the following headings:</a:t>
            </a:r>
          </a:p>
          <a:p>
            <a:pPr lvl="1"/>
            <a:r>
              <a:rPr lang="en-GB" dirty="0" smtClean="0"/>
              <a:t>British promises during WWI</a:t>
            </a:r>
          </a:p>
          <a:p>
            <a:pPr lvl="1"/>
            <a:r>
              <a:rPr lang="en-GB" dirty="0" smtClean="0"/>
              <a:t>The British mandate in Palestine</a:t>
            </a:r>
          </a:p>
          <a:p>
            <a:pPr lvl="1"/>
            <a:r>
              <a:rPr lang="en-GB" dirty="0" smtClean="0"/>
              <a:t>Jewish </a:t>
            </a:r>
            <a:r>
              <a:rPr lang="en-GB" dirty="0" smtClean="0"/>
              <a:t>immigration</a:t>
            </a:r>
          </a:p>
          <a:p>
            <a:r>
              <a:rPr lang="en-GB" dirty="0" smtClean="0"/>
              <a:t>How far did War change British policy in Palestine?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73770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1271</Words>
  <Application>Microsoft Macintosh PowerPoint</Application>
  <PresentationFormat>On-screen Show (4:3)</PresentationFormat>
  <Paragraphs>86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WWII and the British Mandate in Palestine</vt:lpstr>
      <vt:lpstr>Continued Jewish Immigration</vt:lpstr>
      <vt:lpstr>The MacDonald Report</vt:lpstr>
      <vt:lpstr>The White Paper of 1939</vt:lpstr>
      <vt:lpstr>Arab reaction</vt:lpstr>
      <vt:lpstr>Zionist reaction</vt:lpstr>
      <vt:lpstr>Growing Jewish hostility to British rule</vt:lpstr>
      <vt:lpstr>Fighting on the British side</vt:lpstr>
      <vt:lpstr>The mandate becomes ungovernable</vt:lpstr>
      <vt:lpstr>4 Key impacts of WWII</vt:lpstr>
      <vt:lpstr>2. The Biltmore Program</vt:lpstr>
      <vt:lpstr>3. Jewish Terrorism</vt:lpstr>
      <vt:lpstr>Menachem Begin – leader of Irgun - mugshot from 1940</vt:lpstr>
      <vt:lpstr>4. Arab responses</vt:lpstr>
      <vt:lpstr>PowerPoint Presentation</vt:lpstr>
      <vt:lpstr>Husseini helped recruit Bosnian Muslims for the Waffen-SS</vt:lpstr>
      <vt:lpstr>What should we have learned so far?</vt:lpstr>
      <vt:lpstr>Key Questions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B4 Conflict, Crisis and Change - Middle East c.1919-1995</dc:title>
  <dc:creator>Scott Matthews</dc:creator>
  <cp:lastModifiedBy>Scott Matthews</cp:lastModifiedBy>
  <cp:revision>46</cp:revision>
  <dcterms:created xsi:type="dcterms:W3CDTF">2016-08-01T20:50:41Z</dcterms:created>
  <dcterms:modified xsi:type="dcterms:W3CDTF">2019-01-04T22:03:33Z</dcterms:modified>
</cp:coreProperties>
</file>